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2" r:id="rId6"/>
    <p:sldId id="293" r:id="rId7"/>
    <p:sldId id="294" r:id="rId8"/>
    <p:sldId id="295" r:id="rId9"/>
    <p:sldId id="314" r:id="rId10"/>
    <p:sldId id="297" r:id="rId11"/>
    <p:sldId id="298" r:id="rId12"/>
    <p:sldId id="299" r:id="rId13"/>
    <p:sldId id="300" r:id="rId14"/>
    <p:sldId id="307" r:id="rId15"/>
    <p:sldId id="304" r:id="rId16"/>
    <p:sldId id="305" r:id="rId17"/>
    <p:sldId id="306" r:id="rId18"/>
    <p:sldId id="302" r:id="rId19"/>
    <p:sldId id="308" r:id="rId20"/>
    <p:sldId id="312" r:id="rId21"/>
    <p:sldId id="315" r:id="rId22"/>
    <p:sldId id="316" r:id="rId23"/>
    <p:sldId id="310" r:id="rId24"/>
    <p:sldId id="311" r:id="rId25"/>
    <p:sldId id="309" r:id="rId26"/>
    <p:sldId id="313" r:id="rId27"/>
    <p:sldId id="277" r:id="rId2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E909C9"/>
    <a:srgbClr val="1B9AD9"/>
    <a:srgbClr val="EAEAEA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9536" autoAdjust="0"/>
    <p:restoredTop sz="94660" autoAdjust="0"/>
  </p:normalViewPr>
  <p:slideViewPr>
    <p:cSldViewPr>
      <p:cViewPr varScale="1">
        <p:scale>
          <a:sx n="65" d="100"/>
          <a:sy n="65" d="100"/>
        </p:scale>
        <p:origin x="-12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white">
          <a:xfrm>
            <a:off x="3048000" y="457200"/>
            <a:ext cx="5867400" cy="1752600"/>
          </a:xfrm>
        </p:spPr>
        <p:txBody>
          <a:bodyPr/>
          <a:lstStyle>
            <a:lvl1pPr>
              <a:defRPr sz="4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990600" y="4953000"/>
            <a:ext cx="73152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800"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4178300" y="5957888"/>
            <a:ext cx="13081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800" b="1">
                <a:solidFill>
                  <a:schemeClr val="tx2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8AA65-ABB0-4D6D-89FA-38DF6F59E1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21E6E-F456-4642-9E85-AC6F76BB9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67400" y="6443663"/>
            <a:ext cx="28956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4683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fld id="{6E291647-3AA8-4FEB-B916-3315AA1DB0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0866C-2963-4FF9-A573-B210EAC16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854199-2E72-4E3A-9524-3AFF08B48B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5406A-BEFD-47DA-B8C1-06D69154C8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0AFF5-7856-4E06-B61D-31187EF46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7FCB2B-CA6D-46EE-BB7A-D85E5F3596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87006-E7C4-4E2D-BFD6-AA42A47091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7B7B39-5C05-4BC1-B9DC-1F68093F3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F673B4-0A8C-4440-95C8-8878C8309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42" name="Object 18"/>
          <p:cNvGraphicFramePr>
            <a:graphicFrameLocks noChangeAspect="1"/>
          </p:cNvGraphicFramePr>
          <p:nvPr/>
        </p:nvGraphicFramePr>
        <p:xfrm>
          <a:off x="0" y="-26988"/>
          <a:ext cx="9144000" cy="935038"/>
        </p:xfrm>
        <a:graphic>
          <a:graphicData uri="http://schemas.openxmlformats.org/presentationml/2006/ole">
            <p:oleObj spid="_x0000_s1042" name="Image" r:id="rId15" imgW="6450794" imgH="952045" progId="">
              <p:embed/>
            </p:oleObj>
          </a:graphicData>
        </a:graphic>
      </p:graphicFrame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7400" y="6443663"/>
            <a:ext cx="2895600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446838"/>
            <a:ext cx="21336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solidFill>
                  <a:schemeClr val="tx2"/>
                </a:solidFill>
                <a:latin typeface="+mn-lt"/>
              </a:defRPr>
            </a:lvl1pPr>
          </a:lstStyle>
          <a:p>
            <a:fld id="{8837B74C-B29D-4F0C-8DCD-BF64092FA47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0" y="457200"/>
            <a:ext cx="9144000" cy="685800"/>
          </a:xfrm>
        </p:spPr>
        <p:txBody>
          <a:bodyPr/>
          <a:lstStyle/>
          <a:p>
            <a:pPr algn="ctr"/>
            <a:r>
              <a:rPr lang="en-US" sz="3200" dirty="0" err="1" smtClean="0">
                <a:solidFill>
                  <a:srgbClr val="0070C0"/>
                </a:solidFill>
              </a:rPr>
              <a:t>Struktur</a:t>
            </a:r>
            <a:r>
              <a:rPr lang="en-US" sz="3200" dirty="0" smtClean="0">
                <a:solidFill>
                  <a:srgbClr val="0070C0"/>
                </a:solidFill>
              </a:rPr>
              <a:t> Data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sz="66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4191000"/>
            <a:ext cx="7315200" cy="381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Program </a:t>
            </a:r>
            <a:r>
              <a:rPr lang="en-US" dirty="0" err="1" smtClean="0">
                <a:solidFill>
                  <a:srgbClr val="002060"/>
                </a:solidFill>
              </a:rPr>
              <a:t>Studi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Teknik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Informatika</a:t>
            </a: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WordArt 5"/>
          <p:cNvSpPr>
            <a:spLocks noChangeArrowheads="1" noChangeShapeType="1" noTextEdit="1"/>
          </p:cNvSpPr>
          <p:nvPr/>
        </p:nvSpPr>
        <p:spPr bwMode="gray">
          <a:xfrm>
            <a:off x="1066800" y="1295400"/>
            <a:ext cx="68580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Queue (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Antrian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)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Kosong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untuk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apakah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atau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kosong</a:t>
            </a:r>
            <a:r>
              <a:rPr lang="en-US" sz="2200" dirty="0" smtClean="0">
                <a:solidFill>
                  <a:srgbClr val="FF0000"/>
                </a:solidFill>
              </a:rPr>
              <a:t>.</a:t>
            </a: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Operasi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kosong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didapat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memeriksa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harga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2060"/>
                </a:solidFill>
              </a:rPr>
              <a:t>dari</a:t>
            </a:r>
            <a:r>
              <a:rPr lang="en-US" sz="2200" dirty="0" smtClean="0">
                <a:solidFill>
                  <a:srgbClr val="002060"/>
                </a:solidFill>
              </a:rPr>
              <a:t> Queue. </a:t>
            </a:r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Rear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 (</a:t>
            </a:r>
            <a:r>
              <a:rPr lang="en-US" sz="2200" dirty="0" err="1" smtClean="0">
                <a:solidFill>
                  <a:srgbClr val="0070C0"/>
                </a:solidFill>
              </a:rPr>
              <a:t>nol</a:t>
            </a:r>
            <a:r>
              <a:rPr lang="en-US" sz="2200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2060"/>
                </a:solidFill>
              </a:rPr>
              <a:t>. </a:t>
            </a:r>
            <a:endParaRPr lang="en-US" sz="2200" b="1" dirty="0" smtClean="0">
              <a:solidFill>
                <a:srgbClr val="002060"/>
              </a:solidFill>
            </a:endParaRPr>
          </a:p>
          <a:p>
            <a:pPr marL="280988" indent="-280988"/>
            <a:r>
              <a:rPr lang="en-US" sz="2200" dirty="0" err="1" smtClean="0">
                <a:solidFill>
                  <a:srgbClr val="002060"/>
                </a:solidFill>
              </a:rPr>
              <a:t>Jika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tidak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bernilai</a:t>
            </a:r>
            <a:r>
              <a:rPr lang="en-US" sz="2200" dirty="0" smtClean="0">
                <a:solidFill>
                  <a:srgbClr val="0070C0"/>
                </a:solidFill>
              </a:rPr>
              <a:t> 0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</a:rPr>
              <a:t>maka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berarti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b="1" dirty="0" smtClean="0">
                <a:solidFill>
                  <a:srgbClr val="0070C0"/>
                </a:solidFill>
              </a:rPr>
              <a:t>queue </a:t>
            </a:r>
            <a:r>
              <a:rPr lang="en-US" sz="2200" b="1" dirty="0" err="1" smtClean="0">
                <a:solidFill>
                  <a:srgbClr val="0070C0"/>
                </a:solidFill>
              </a:rPr>
              <a:t>mempunyai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elemen</a:t>
            </a:r>
            <a:r>
              <a:rPr lang="en-US" sz="2200" b="1" dirty="0" smtClean="0">
                <a:solidFill>
                  <a:srgbClr val="0070C0"/>
                </a:solidFill>
              </a:rPr>
              <a:t> (</a:t>
            </a:r>
            <a:r>
              <a:rPr lang="en-US" sz="2200" b="1" dirty="0" err="1" smtClean="0">
                <a:solidFill>
                  <a:srgbClr val="0070C0"/>
                </a:solidFill>
              </a:rPr>
              <a:t>tidak</a:t>
            </a:r>
            <a:r>
              <a:rPr lang="en-US" sz="2200" b="1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kosong</a:t>
            </a:r>
            <a:r>
              <a:rPr lang="en-US" sz="2200" b="1" dirty="0" smtClean="0">
                <a:solidFill>
                  <a:srgbClr val="0070C0"/>
                </a:solidFill>
              </a:rPr>
              <a:t>)</a:t>
            </a:r>
            <a:r>
              <a:rPr lang="en-US" sz="2200" dirty="0" smtClean="0">
                <a:solidFill>
                  <a:srgbClr val="0070C0"/>
                </a:solidFill>
              </a:rPr>
              <a:t>.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2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</a:rPr>
              <a:t>: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Array </a:t>
            </a:r>
            <a:r>
              <a:rPr lang="en-US" sz="2200" dirty="0" err="1" smtClean="0">
                <a:solidFill>
                  <a:srgbClr val="FF0000"/>
                </a:solidFill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002060"/>
                </a:solidFill>
              </a:rPr>
              <a:t>Tapi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</a:rPr>
              <a:t>pada</a:t>
            </a:r>
            <a:r>
              <a:rPr lang="en-US" sz="2200" dirty="0" smtClean="0">
                <a:solidFill>
                  <a:srgbClr val="002060"/>
                </a:solidFill>
              </a:rPr>
              <a:t> Queue yang </a:t>
            </a:r>
            <a:r>
              <a:rPr lang="en-US" sz="2200" dirty="0" err="1" smtClean="0">
                <a:solidFill>
                  <a:srgbClr val="002060"/>
                </a:solidFill>
              </a:rPr>
              <a:t>menggunakan</a:t>
            </a:r>
            <a:r>
              <a:rPr lang="en-US" sz="2200" dirty="0" smtClean="0">
                <a:solidFill>
                  <a:srgbClr val="002060"/>
                </a:solidFill>
              </a:rPr>
              <a:t> </a:t>
            </a:r>
            <a:r>
              <a:rPr lang="en-US" sz="2200" dirty="0" smtClean="0">
                <a:solidFill>
                  <a:srgbClr val="FF0000"/>
                </a:solidFill>
              </a:rPr>
              <a:t>Linked List</a:t>
            </a:r>
            <a:r>
              <a:rPr lang="en-US" sz="2200" dirty="0" smtClean="0">
                <a:solidFill>
                  <a:srgbClr val="00206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operasi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kosong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digunakan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saat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b="1" dirty="0" err="1" smtClean="0">
                <a:solidFill>
                  <a:srgbClr val="0070C0"/>
                </a:solidFill>
              </a:rPr>
              <a:t>Enqueue</a:t>
            </a:r>
            <a:r>
              <a:rPr lang="en-US" sz="22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en-US" sz="22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sz="22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Penuh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6325"/>
            <a:ext cx="8229600" cy="5248275"/>
          </a:xfrm>
        </p:spPr>
        <p:txBody>
          <a:bodyPr>
            <a:normAutofit/>
          </a:bodyPr>
          <a:lstStyle/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telah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penuh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belum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Enqueue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dengan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nilai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M</a:t>
            </a:r>
            <a:r>
              <a:rPr lang="en-US" sz="2400" b="1" dirty="0" err="1" smtClean="0">
                <a:solidFill>
                  <a:srgbClr val="0070C0"/>
                </a:solidFill>
              </a:rPr>
              <a:t>axQueue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telah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280988" indent="-280988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tidak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belum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array </a:t>
            </a:r>
            <a:r>
              <a:rPr lang="en-US" sz="2400" dirty="0" err="1" smtClean="0">
                <a:solidFill>
                  <a:srgbClr val="FF0000"/>
                </a:solidFill>
              </a:rPr>
              <a:t>statis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Simpul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48275"/>
          </a:xfrm>
        </p:spPr>
        <p:txBody>
          <a:bodyPr>
            <a:normAutofit/>
          </a:bodyPr>
          <a:lstStyle/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berguna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memeriksa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apakah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keadaan</a:t>
            </a:r>
            <a:r>
              <a:rPr lang="en-US" sz="2400" dirty="0" smtClean="0">
                <a:solidFill>
                  <a:srgbClr val="FF0000"/>
                </a:solidFill>
              </a:rPr>
              <a:t> Queue </a:t>
            </a:r>
            <a:r>
              <a:rPr lang="en-US" sz="2400" dirty="0" err="1" smtClean="0">
                <a:solidFill>
                  <a:srgbClr val="FF0000"/>
                </a:solidFill>
              </a:rPr>
              <a:t>memiliki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FF0000"/>
                </a:solidFill>
              </a:rPr>
              <a:t> (data) </a:t>
            </a:r>
            <a:r>
              <a:rPr lang="en-US" sz="2400" dirty="0" err="1" smtClean="0">
                <a:solidFill>
                  <a:srgbClr val="FF0000"/>
                </a:solidFill>
              </a:rPr>
              <a:t>atau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lebih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dari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satu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. 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ini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diperlukan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ketika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proses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Dequeue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Rear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dengan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penunjuk</a:t>
            </a:r>
            <a:r>
              <a:rPr lang="en-US" sz="2400" dirty="0" smtClean="0">
                <a:solidFill>
                  <a:srgbClr val="002060"/>
                </a:solidFill>
              </a:rPr>
              <a:t> Front</a:t>
            </a:r>
            <a:r>
              <a:rPr lang="en-US" sz="2400" b="1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339725" indent="-339725" algn="just"/>
            <a:r>
              <a:rPr lang="en-US" sz="2400" dirty="0" err="1" smtClean="0">
                <a:solidFill>
                  <a:srgbClr val="002060"/>
                </a:solidFill>
              </a:rPr>
              <a:t>Jika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tidak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sama</a:t>
            </a:r>
            <a:r>
              <a:rPr lang="en-US" sz="2400" b="1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</a:rPr>
              <a:t>maka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Queue </a:t>
            </a:r>
            <a:r>
              <a:rPr lang="en-US" sz="2400" dirty="0" err="1" smtClean="0">
                <a:solidFill>
                  <a:srgbClr val="0070C0"/>
                </a:solidFill>
              </a:rPr>
              <a:t>memiliki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lebih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dari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satu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simpul</a:t>
            </a:r>
            <a:r>
              <a:rPr lang="en-US" sz="2400" dirty="0" smtClean="0">
                <a:solidFill>
                  <a:srgbClr val="0070C0"/>
                </a:solidFill>
              </a:rPr>
              <a:t> (data)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en-US" sz="2400" b="1" u="sng" dirty="0" err="1" smtClean="0">
                <a:solidFill>
                  <a:srgbClr val="FF0000"/>
                </a:solidFill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en-US" sz="2400" dirty="0" err="1" smtClean="0">
                <a:solidFill>
                  <a:srgbClr val="002060"/>
                </a:solidFill>
              </a:rPr>
              <a:t>Fungsi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Satu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Simpul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hanya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ada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pada</a:t>
            </a:r>
            <a:r>
              <a:rPr lang="en-US" sz="2400" dirty="0" smtClean="0">
                <a:solidFill>
                  <a:srgbClr val="002060"/>
                </a:solidFill>
              </a:rPr>
              <a:t> Queue </a:t>
            </a:r>
            <a:r>
              <a:rPr lang="en-US" sz="2400" dirty="0" err="1" smtClean="0">
                <a:solidFill>
                  <a:srgbClr val="002060"/>
                </a:solidFill>
              </a:rPr>
              <a:t>yg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direpresentasikan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menggunakan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Linked List</a:t>
            </a:r>
          </a:p>
          <a:p>
            <a:pPr>
              <a:buNone/>
            </a:pPr>
            <a:endParaRPr lang="en-US" sz="2400" dirty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153400" cy="4876800"/>
          </a:xfrm>
        </p:spPr>
        <p:txBody>
          <a:bodyPr>
            <a:noAutofit/>
          </a:bodyPr>
          <a:lstStyle/>
          <a:p>
            <a:pPr marL="0" lvl="2" indent="0" algn="just">
              <a:buNone/>
            </a:pP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517525" lvl="2" indent="-517525"/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Periksa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keadaan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kondisinya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periksa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lagi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Queue.</a:t>
            </a:r>
          </a:p>
          <a:p>
            <a:pPr marL="517525" lvl="2" indent="-517525" algn="just"/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bernilai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1.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harga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.</a:t>
            </a:r>
          </a:p>
          <a:p>
            <a:pPr marL="517525" lvl="2" indent="-517525"/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yang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dimasukkan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dalam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Linked List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Enqueue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sama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penyisipan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akhir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belakang</a:t>
            </a:r>
            <a:r>
              <a:rPr lang="en-US" sz="2200" b="1" dirty="0" smtClean="0">
                <a:latin typeface="+mn-lt"/>
              </a:rPr>
              <a:t>.</a:t>
            </a: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381000" y="43389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34290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7145" y="3881735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81000" y="4746247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236907" y="5181600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”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3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2857500" y="2171700"/>
            <a:ext cx="457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5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8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7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81000" y="5177135"/>
            <a:ext cx="49738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latin typeface="+mn-lt"/>
              </a:rPr>
              <a:t>Enqueue</a:t>
            </a:r>
            <a:r>
              <a:rPr lang="en-US" sz="2400" dirty="0" smtClean="0">
                <a:latin typeface="+mn-lt"/>
              </a:rPr>
              <a:t>(Front,Rear,Queue,</a:t>
            </a:r>
            <a:r>
              <a:rPr lang="en-US" sz="2400" b="1" dirty="0" smtClean="0">
                <a:solidFill>
                  <a:srgbClr val="E909C9"/>
                </a:solidFill>
                <a:latin typeface="+mn-lt"/>
              </a:rPr>
              <a:t>2</a:t>
            </a:r>
            <a:r>
              <a:rPr lang="en-US" sz="2400" dirty="0" smtClean="0">
                <a:latin typeface="+mn-lt"/>
              </a:rPr>
              <a:t>)</a:t>
            </a:r>
            <a:endParaRPr lang="en-US" sz="2400" dirty="0"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6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7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3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4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5" dur="80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58" grpId="0"/>
      <p:bldP spid="72" grpId="0"/>
      <p:bldP spid="73" grpId="0"/>
      <p:bldP spid="74" grpId="0"/>
      <p:bldP spid="91" grpId="0"/>
      <p:bldP spid="92" grpId="0"/>
      <p:bldP spid="107" grpId="0"/>
      <p:bldP spid="10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-76200" y="144780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B0F0"/>
                </a:solidFill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</a:rPr>
              <a:t>Enqueue</a:t>
            </a:r>
            <a:r>
              <a:rPr lang="en-US" sz="2800" b="1" dirty="0" smtClean="0">
                <a:solidFill>
                  <a:srgbClr val="00B0F0"/>
                </a:solidFill>
              </a:rPr>
              <a:t>(Front,Rear,8)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3079750" y="3276598"/>
            <a:ext cx="1568450" cy="685802"/>
            <a:chOff x="-44122" y="2462473"/>
            <a:chExt cx="1219200" cy="534195"/>
          </a:xfrm>
        </p:grpSpPr>
        <p:sp>
          <p:nvSpPr>
            <p:cNvPr id="43" name="Rectangle 4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00B0F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" name="Group 7"/>
          <p:cNvGrpSpPr/>
          <p:nvPr/>
        </p:nvGrpSpPr>
        <p:grpSpPr>
          <a:xfrm>
            <a:off x="1066800" y="3352798"/>
            <a:ext cx="2000250" cy="523220"/>
            <a:chOff x="-1236785" y="1752600"/>
            <a:chExt cx="1846385" cy="523220"/>
          </a:xfrm>
        </p:grpSpPr>
        <p:sp>
          <p:nvSpPr>
            <p:cNvPr id="50" name="TextBox 49"/>
            <p:cNvSpPr txBox="1"/>
            <p:nvPr/>
          </p:nvSpPr>
          <p:spPr>
            <a:xfrm>
              <a:off x="-1236785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err="1" smtClean="0">
                  <a:solidFill>
                    <a:srgbClr val="00B0F0"/>
                  </a:solidFill>
                </a:rPr>
                <a:t>baru</a:t>
              </a:r>
              <a:endParaRPr lang="en-US" sz="2800" dirty="0">
                <a:solidFill>
                  <a:srgbClr val="00B0F0"/>
                </a:solidFill>
              </a:endParaRPr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384550" y="335279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8</a:t>
            </a:r>
            <a:endParaRPr lang="en-US" sz="2800" b="1" dirty="0">
              <a:solidFill>
                <a:srgbClr val="00B0F0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049230" y="3373918"/>
            <a:ext cx="684781" cy="49014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1600200" y="24112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Front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63" name="Shape 62"/>
          <p:cNvCxnSpPr/>
          <p:nvPr/>
        </p:nvCxnSpPr>
        <p:spPr>
          <a:xfrm>
            <a:off x="2711450" y="2716039"/>
            <a:ext cx="949325" cy="545811"/>
          </a:xfrm>
          <a:prstGeom prst="bentConnector2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6" name="Right Arrow 35"/>
          <p:cNvSpPr/>
          <p:nvPr/>
        </p:nvSpPr>
        <p:spPr bwMode="auto">
          <a:xfrm>
            <a:off x="4876800" y="1600200"/>
            <a:ext cx="6858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38800" y="14478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Queue </a:t>
            </a:r>
            <a:r>
              <a:rPr lang="en-US" sz="2800" b="1" dirty="0" err="1" smtClean="0">
                <a:solidFill>
                  <a:srgbClr val="FF0000"/>
                </a:solidFill>
              </a:rPr>
              <a:t>Kosong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38" name="Shape 37"/>
          <p:cNvCxnSpPr/>
          <p:nvPr/>
        </p:nvCxnSpPr>
        <p:spPr>
          <a:xfrm rot="10800000" flipV="1">
            <a:off x="4023360" y="2734107"/>
            <a:ext cx="454025" cy="545812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04360" y="240617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7030A0"/>
                </a:solidFill>
              </a:rPr>
              <a:t>Rear</a:t>
            </a:r>
            <a:endParaRPr lang="en-US" sz="2800" dirty="0">
              <a:solidFill>
                <a:srgbClr val="7030A0"/>
              </a:solidFill>
            </a:endParaRPr>
          </a:p>
        </p:txBody>
      </p:sp>
      <p:pic>
        <p:nvPicPr>
          <p:cNvPr id="18" name="Picture 1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4" grpId="0"/>
      <p:bldP spid="61" grpId="0"/>
      <p:bldP spid="35" grpId="0"/>
      <p:bldP spid="36" grpId="0" animBg="1"/>
      <p:bldP spid="37" grpId="0"/>
      <p:bldP spid="3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</a:rPr>
              <a:t>Enqueue</a:t>
            </a:r>
            <a:r>
              <a:rPr lang="en-US" sz="2800" b="1" dirty="0" smtClean="0">
                <a:solidFill>
                  <a:srgbClr val="C00000"/>
                </a:solidFill>
              </a:rPr>
              <a:t>(Front,Rear,3)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4" name="Group 64"/>
          <p:cNvGrpSpPr/>
          <p:nvPr/>
        </p:nvGrpSpPr>
        <p:grpSpPr>
          <a:xfrm>
            <a:off x="4527550" y="3962400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" name="Group 7"/>
          <p:cNvGrpSpPr/>
          <p:nvPr/>
        </p:nvGrpSpPr>
        <p:grpSpPr>
          <a:xfrm>
            <a:off x="2609850" y="3962400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C00000"/>
                  </a:solidFill>
                </a:rPr>
                <a:t>baru</a:t>
              </a:r>
              <a:endParaRPr lang="en-US" sz="28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4676711" y="40533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grpSp>
        <p:nvGrpSpPr>
          <p:cNvPr id="6" name="Group 71"/>
          <p:cNvGrpSpPr/>
          <p:nvPr/>
        </p:nvGrpSpPr>
        <p:grpSpPr>
          <a:xfrm>
            <a:off x="26670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28194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3650242" y="3131591"/>
            <a:ext cx="684781" cy="490141"/>
          </a:xfrm>
          <a:prstGeom prst="lin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12827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22225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34290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>
            <a:off x="4648200" y="1524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7030A0"/>
                </a:solidFill>
              </a:rPr>
              <a:t>Queue </a:t>
            </a:r>
            <a:r>
              <a:rPr lang="en-US" sz="2800" b="1" dirty="0" err="1" smtClean="0">
                <a:solidFill>
                  <a:srgbClr val="7030A0"/>
                </a:solidFill>
              </a:rPr>
              <a:t>Tidak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Kosong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8100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508539" y="405972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48" name="Shape 47"/>
          <p:cNvCxnSpPr/>
          <p:nvPr/>
        </p:nvCxnSpPr>
        <p:spPr>
          <a:xfrm>
            <a:off x="3927475" y="3416589"/>
            <a:ext cx="949325" cy="545811"/>
          </a:xfrm>
          <a:prstGeom prst="bentConnector2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hape 57"/>
          <p:cNvCxnSpPr/>
          <p:nvPr/>
        </p:nvCxnSpPr>
        <p:spPr bwMode="auto">
          <a:xfrm>
            <a:off x="4876800" y="2456662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5" name="Picture 2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6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0" grpId="0" animBg="1"/>
      <p:bldP spid="41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3716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Enqueue</a:t>
            </a:r>
            <a:r>
              <a:rPr lang="en-US" sz="2800" b="1" dirty="0" smtClean="0">
                <a:solidFill>
                  <a:srgbClr val="9933FF"/>
                </a:solidFill>
              </a:rPr>
              <a:t>(Front,Rear,5)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819505" y="4021392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" name="Group 7"/>
          <p:cNvGrpSpPr/>
          <p:nvPr/>
        </p:nvGrpSpPr>
        <p:grpSpPr>
          <a:xfrm>
            <a:off x="3901805" y="4021392"/>
            <a:ext cx="1905000" cy="523220"/>
            <a:chOff x="-1148862" y="1752600"/>
            <a:chExt cx="1758462" cy="523220"/>
          </a:xfrm>
        </p:grpSpPr>
        <p:sp>
          <p:nvSpPr>
            <p:cNvPr id="69" name="TextBox 68"/>
            <p:cNvSpPr txBox="1"/>
            <p:nvPr/>
          </p:nvSpPr>
          <p:spPr>
            <a:xfrm>
              <a:off x="-1148862" y="1752600"/>
              <a:ext cx="1066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 smtClean="0">
                  <a:solidFill>
                    <a:srgbClr val="9933FF"/>
                  </a:solidFill>
                </a:rPr>
                <a:t>baru</a:t>
              </a:r>
              <a:endParaRPr lang="en-US" sz="2800" b="1" dirty="0">
                <a:solidFill>
                  <a:srgbClr val="9933FF"/>
                </a:solidFill>
              </a:endParaRPr>
            </a:p>
          </p:txBody>
        </p:sp>
        <p:cxnSp>
          <p:nvCxnSpPr>
            <p:cNvPr id="70" name="Straight Arrow Connector 69"/>
            <p:cNvCxnSpPr/>
            <p:nvPr/>
          </p:nvCxnSpPr>
          <p:spPr>
            <a:xfrm>
              <a:off x="-152400" y="2057400"/>
              <a:ext cx="762000" cy="1588"/>
            </a:xfrm>
            <a:prstGeom prst="straightConnector1">
              <a:avLst/>
            </a:prstGeom>
            <a:ln w="28575">
              <a:solidFill>
                <a:srgbClr val="9933FF"/>
              </a:solidFill>
              <a:tailEnd type="arrow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968666" y="4112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047998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121740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803939" y="4118712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457200" y="2182639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Front</a:t>
            </a:r>
            <a:endParaRPr lang="en-US" sz="2800" dirty="0"/>
          </a:p>
        </p:txBody>
      </p:sp>
      <p:cxnSp>
        <p:nvCxnSpPr>
          <p:cNvPr id="78" name="Shape 77"/>
          <p:cNvCxnSpPr/>
          <p:nvPr/>
        </p:nvCxnSpPr>
        <p:spPr>
          <a:xfrm>
            <a:off x="1371600" y="2487439"/>
            <a:ext cx="949325" cy="545811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hape 79"/>
          <p:cNvCxnSpPr/>
          <p:nvPr/>
        </p:nvCxnSpPr>
        <p:spPr>
          <a:xfrm rot="10800000" flipV="1">
            <a:off x="4927600" y="248510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 bwMode="auto">
          <a:xfrm>
            <a:off x="4648200" y="1524000"/>
            <a:ext cx="457200" cy="2286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57800" y="1371600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B050"/>
                </a:solidFill>
              </a:rPr>
              <a:t>Queue </a:t>
            </a:r>
            <a:r>
              <a:rPr lang="en-US" sz="2800" b="1" dirty="0" err="1" smtClean="0">
                <a:solidFill>
                  <a:srgbClr val="00B050"/>
                </a:solidFill>
              </a:rPr>
              <a:t>Tidak</a:t>
            </a:r>
            <a:r>
              <a:rPr lang="en-US" sz="2800" b="1" dirty="0" smtClean="0">
                <a:solidFill>
                  <a:srgbClr val="00B050"/>
                </a:solidFill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</a:rPr>
              <a:t>Kosong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195052"/>
            <a:ext cx="115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Rear</a:t>
            </a:r>
            <a:endParaRPr lang="en-US" sz="2800" dirty="0"/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5" y="2514600"/>
            <a:ext cx="346075" cy="1505738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5" name="Group 64"/>
          <p:cNvGrpSpPr/>
          <p:nvPr/>
        </p:nvGrpSpPr>
        <p:grpSpPr>
          <a:xfrm>
            <a:off x="4054205" y="3048000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138946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3</a:t>
            </a:r>
            <a:endParaRPr lang="en-US" sz="2800" b="1" dirty="0">
              <a:solidFill>
                <a:srgbClr val="C00000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rot="5400000">
            <a:off x="5038639" y="3142860"/>
            <a:ext cx="684781" cy="49014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3" name="Straight Arrow Connector 32"/>
          <p:cNvCxnSpPr/>
          <p:nvPr/>
        </p:nvCxnSpPr>
        <p:spPr bwMode="auto">
          <a:xfrm>
            <a:off x="3138536" y="3397044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hape 47"/>
          <p:cNvCxnSpPr/>
          <p:nvPr/>
        </p:nvCxnSpPr>
        <p:spPr>
          <a:xfrm>
            <a:off x="5373324" y="3419049"/>
            <a:ext cx="949325" cy="545811"/>
          </a:xfrm>
          <a:prstGeom prst="bentConnector2">
            <a:avLst/>
          </a:prstGeom>
          <a:ln w="28575">
            <a:solidFill>
              <a:srgbClr val="9933FF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7" grpId="0"/>
      <p:bldP spid="40" grpId="0" animBg="1"/>
      <p:bldP spid="41" grpId="0"/>
      <p:bldP spid="45" grpId="0"/>
      <p:bldP spid="46" grpId="0"/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>
            <a:normAutofit/>
          </a:bodyPr>
          <a:lstStyle/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mengambil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/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mengeluarkan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satu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Front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Setelah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elemen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maka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terjadi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proses</a:t>
            </a:r>
            <a:r>
              <a:rPr lang="en-US" sz="2200" u="sng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u="sng" dirty="0" err="1" smtClean="0">
                <a:solidFill>
                  <a:srgbClr val="FF0000"/>
                </a:solidFill>
                <a:latin typeface="+mn-lt"/>
              </a:rPr>
              <a:t>pergeseran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dimana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pertama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data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ketiga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menempati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kedua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seterusnya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. </a:t>
            </a:r>
          </a:p>
          <a:p>
            <a:pPr marL="280988" lvl="2" indent="-280988" algn="just">
              <a:buFont typeface="Wingdings" pitchFamily="2" charset="2"/>
              <a:buChar char="v"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Kemudian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posisi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akan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berkurang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1,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karena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data yang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keluar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dari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 (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Queue yang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direpresentasikan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70C0"/>
                </a:solidFill>
                <a:latin typeface="+mn-lt"/>
              </a:rPr>
              <a:t> Array </a:t>
            </a:r>
            <a:r>
              <a:rPr lang="en-US" sz="2200" dirty="0" err="1" smtClean="0">
                <a:solidFill>
                  <a:srgbClr val="0070C0"/>
                </a:solidFill>
                <a:latin typeface="+mn-lt"/>
              </a:rPr>
              <a:t>Statis</a:t>
            </a:r>
            <a:r>
              <a:rPr lang="en-US" sz="2200" dirty="0" smtClean="0">
                <a:latin typeface="+mn-lt"/>
              </a:rPr>
              <a:t>)</a:t>
            </a:r>
          </a:p>
          <a:p>
            <a:pPr marL="457200" lvl="2" indent="-457200" algn="just">
              <a:buNone/>
            </a:pPr>
            <a:r>
              <a:rPr lang="en-US" sz="22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200" b="1" u="sng" dirty="0" smtClean="0">
                <a:solidFill>
                  <a:srgbClr val="FF0000"/>
                </a:solidFill>
                <a:latin typeface="+mn-lt"/>
              </a:rPr>
              <a:t> :</a:t>
            </a:r>
          </a:p>
          <a:p>
            <a:pPr marL="0" lvl="2" indent="0" algn="just">
              <a:buNone/>
            </a:pP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Pada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Linked List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dequeue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sama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dengan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proses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penghapusan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awal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di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depan</a:t>
            </a:r>
            <a:endParaRPr lang="en-US" sz="2200" b="1" dirty="0" smtClean="0">
              <a:solidFill>
                <a:srgbClr val="FF0000"/>
              </a:solidFill>
              <a:latin typeface="+mn-lt"/>
            </a:endParaRPr>
          </a:p>
          <a:p>
            <a:pPr marL="0" indent="0" algn="just">
              <a:buNone/>
            </a:pPr>
            <a:endParaRPr lang="en-US" sz="22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9"/>
          <p:cNvGrpSpPr/>
          <p:nvPr/>
        </p:nvGrpSpPr>
        <p:grpSpPr>
          <a:xfrm>
            <a:off x="1828800" y="10668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Queue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1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2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3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4</a:t>
              </a:r>
              <a:endParaRPr lang="en-US" sz="2400" dirty="0">
                <a:latin typeface="+mn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+mn-lt"/>
                </a:rPr>
                <a:t>0</a:t>
              </a:r>
              <a:endParaRPr lang="en-US" sz="2400" dirty="0">
                <a:latin typeface="+mn-lt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18288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819400" y="26670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2271415" y="2309515"/>
            <a:ext cx="44827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rot="16200000" flipV="1">
            <a:off x="2781300" y="22479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2590800" y="22904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cxnSp>
        <p:nvCxnSpPr>
          <p:cNvPr id="94" name="Straight Arrow Connector 93"/>
          <p:cNvCxnSpPr/>
          <p:nvPr/>
        </p:nvCxnSpPr>
        <p:spPr>
          <a:xfrm rot="5400000" flipH="1" flipV="1">
            <a:off x="3390900" y="23241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3429000" y="2209800"/>
            <a:ext cx="1219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35052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2578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cxnSp>
        <p:nvCxnSpPr>
          <p:cNvPr id="109" name="Straight Arrow Connector 108"/>
          <p:cNvCxnSpPr/>
          <p:nvPr/>
        </p:nvCxnSpPr>
        <p:spPr>
          <a:xfrm rot="16200000" flipV="1">
            <a:off x="3107389" y="2497786"/>
            <a:ext cx="605126" cy="381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(Array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48" name="Picture 4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4" name="TextBox 33"/>
          <p:cNvSpPr txBox="1"/>
          <p:nvPr/>
        </p:nvSpPr>
        <p:spPr>
          <a:xfrm>
            <a:off x="381000" y="3424536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5410200" y="4953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Kosong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1000" y="3815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000" y="418653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8" name="TextBox 37"/>
          <p:cNvSpPr txBox="1"/>
          <p:nvPr/>
        </p:nvSpPr>
        <p:spPr>
          <a:xfrm>
            <a:off x="381000" y="4577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39" name="TextBox 38"/>
          <p:cNvSpPr txBox="1"/>
          <p:nvPr/>
        </p:nvSpPr>
        <p:spPr>
          <a:xfrm>
            <a:off x="381000" y="4958715"/>
            <a:ext cx="510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6858000" y="1524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Item</a:t>
            </a:r>
            <a:endParaRPr lang="en-US" sz="2400" dirty="0"/>
          </a:p>
        </p:txBody>
      </p:sp>
      <p:sp>
        <p:nvSpPr>
          <p:cNvPr id="45" name="Rectangle 44"/>
          <p:cNvSpPr/>
          <p:nvPr/>
        </p:nvSpPr>
        <p:spPr bwMode="auto">
          <a:xfrm>
            <a:off x="7010400" y="11430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3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  <a:latin typeface="+mn-lt"/>
              </a:rPr>
              <a:t>5</a:t>
            </a:r>
            <a:endParaRPr lang="en-US" sz="2400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8862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8</a:t>
            </a:r>
            <a:endParaRPr lang="en-US" sz="24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5720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200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6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91400" y="1143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  <a:latin typeface="+mn-lt"/>
              </a:rPr>
              <a:t>7</a:t>
            </a:r>
            <a:endParaRPr lang="en-US" sz="2400" b="1" dirty="0">
              <a:solidFill>
                <a:srgbClr val="FFC000"/>
              </a:solidFill>
              <a:latin typeface="+mn-lt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3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4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5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7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8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74" grpId="0"/>
      <p:bldP spid="74" grpId="1"/>
      <p:bldP spid="91" grpId="0"/>
      <p:bldP spid="91" grpId="1"/>
      <p:bldP spid="92" grpId="0"/>
      <p:bldP spid="92" grpId="1"/>
      <p:bldP spid="107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5" grpId="0" animBg="1"/>
      <p:bldP spid="46" grpId="0"/>
      <p:bldP spid="46" grpId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6" grpId="0"/>
      <p:bldP spid="57" grpId="0"/>
      <p:bldP spid="57" grpId="1"/>
      <p:bldP spid="59" grpId="0"/>
      <p:bldP spid="62" grpId="0"/>
      <p:bldP spid="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0" y="228600"/>
            <a:ext cx="50292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Definisi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9125" y="1392238"/>
            <a:ext cx="7824788" cy="48529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Queue (</a:t>
            </a:r>
            <a:r>
              <a:rPr lang="en-US" b="1" dirty="0" err="1" smtClean="0">
                <a:solidFill>
                  <a:srgbClr val="C00000"/>
                </a:solidFill>
              </a:rPr>
              <a:t>antrian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barisan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queue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b="1" dirty="0" err="1" smtClean="0"/>
              <a:t>penambahan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belakang</a:t>
            </a:r>
            <a:r>
              <a:rPr lang="en-US" dirty="0" smtClean="0"/>
              <a:t> (rear)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b="1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paling </a:t>
            </a:r>
            <a:r>
              <a:rPr lang="en-US" b="1" dirty="0" err="1" smtClean="0">
                <a:solidFill>
                  <a:srgbClr val="C00000"/>
                </a:solidFill>
              </a:rPr>
              <a:t>depan</a:t>
            </a:r>
            <a:r>
              <a:rPr lang="en-US" dirty="0" smtClean="0"/>
              <a:t> (front)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C00000"/>
                </a:solidFill>
              </a:rPr>
              <a:t>FIFO</a:t>
            </a:r>
          </a:p>
          <a:p>
            <a:pPr lvl="1">
              <a:lnSpc>
                <a:spcPct val="80000"/>
              </a:lnSpc>
            </a:pPr>
            <a:endParaRPr lang="en-US" sz="29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/>
      <p:bldP spid="7168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Dequeue</a:t>
            </a:r>
            <a:r>
              <a:rPr lang="en-US" sz="2800" b="1" dirty="0" smtClean="0">
                <a:solidFill>
                  <a:srgbClr val="0070C0"/>
                </a:solidFill>
              </a:rPr>
              <a:t>(</a:t>
            </a:r>
            <a:r>
              <a:rPr lang="en-US" sz="2800" b="1" dirty="0" err="1" smtClean="0">
                <a:solidFill>
                  <a:srgbClr val="0070C0"/>
                </a:solidFill>
              </a:rPr>
              <a:t>Front,Rear,Item</a:t>
            </a:r>
            <a:r>
              <a:rPr lang="en-US" sz="2800" b="1" dirty="0" smtClean="0">
                <a:solidFill>
                  <a:srgbClr val="0070C0"/>
                </a:solidFill>
              </a:rPr>
              <a:t>)</a:t>
            </a:r>
            <a:endParaRPr lang="en-US" sz="2800" b="1" dirty="0">
              <a:solidFill>
                <a:srgbClr val="0070C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6263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6578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4" name="Group 71"/>
          <p:cNvGrpSpPr/>
          <p:nvPr/>
        </p:nvGrpSpPr>
        <p:grpSpPr>
          <a:xfrm>
            <a:off x="1816100" y="3276596"/>
            <a:ext cx="1568450" cy="685802"/>
            <a:chOff x="-44122" y="2462473"/>
            <a:chExt cx="1219200" cy="534195"/>
          </a:xfrm>
        </p:grpSpPr>
        <p:sp>
          <p:nvSpPr>
            <p:cNvPr id="73" name="Rectangle 72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sp>
        <p:nvSpPr>
          <p:cNvPr id="75" name="TextBox 74"/>
          <p:cNvSpPr txBox="1"/>
          <p:nvPr/>
        </p:nvSpPr>
        <p:spPr>
          <a:xfrm>
            <a:off x="1968500" y="3350338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8</a:t>
            </a:r>
            <a:endParaRPr lang="en-US" sz="2800" dirty="0"/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7249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7" name="TextBox 76"/>
          <p:cNvSpPr txBox="1"/>
          <p:nvPr/>
        </p:nvSpPr>
        <p:spPr>
          <a:xfrm>
            <a:off x="3048000" y="2450688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397500" y="2423650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6283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5" name="Group 64"/>
          <p:cNvGrpSpPr/>
          <p:nvPr/>
        </p:nvGrpSpPr>
        <p:grpSpPr>
          <a:xfrm>
            <a:off x="40542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42033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313853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53634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&gt;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066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62000" y="24384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2667000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42" idx="3"/>
          </p:cNvCxnSpPr>
          <p:nvPr/>
        </p:nvCxnSpPr>
        <p:spPr bwMode="auto">
          <a:xfrm>
            <a:off x="2209800" y="2669233"/>
            <a:ext cx="304800" cy="607367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rot="5400000">
            <a:off x="1714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>
            <a:stCxn id="77" idx="3"/>
          </p:cNvCxnSpPr>
          <p:nvPr/>
        </p:nvCxnSpPr>
        <p:spPr bwMode="auto">
          <a:xfrm>
            <a:off x="42037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5" grpId="0"/>
      <p:bldP spid="75" grpId="1"/>
      <p:bldP spid="77" grpId="0"/>
      <p:bldP spid="45" grpId="0"/>
      <p:bldP spid="46" grpId="0"/>
      <p:bldP spid="28" grpId="0"/>
      <p:bldP spid="38" grpId="0"/>
      <p:bldP spid="39" grpId="0"/>
      <p:bldP spid="39" grpId="1"/>
      <p:bldP spid="42" grpId="0"/>
      <p:bldP spid="42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C000"/>
                </a:solidFill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</a:rPr>
              <a:t>Dequeue</a:t>
            </a:r>
            <a:r>
              <a:rPr lang="en-US" sz="2800" b="1" dirty="0" smtClean="0">
                <a:solidFill>
                  <a:srgbClr val="FFC000"/>
                </a:solidFill>
              </a:rPr>
              <a:t>(</a:t>
            </a:r>
            <a:r>
              <a:rPr lang="en-US" sz="2800" b="1" dirty="0" err="1" smtClean="0">
                <a:solidFill>
                  <a:srgbClr val="FFC000"/>
                </a:solidFill>
              </a:rPr>
              <a:t>Front,Rear,Item</a:t>
            </a:r>
            <a:r>
              <a:rPr lang="en-US" sz="2800" b="1" dirty="0" smtClean="0">
                <a:solidFill>
                  <a:srgbClr val="FFC000"/>
                </a:solidFill>
              </a:rPr>
              <a:t>)</a:t>
            </a:r>
            <a:endParaRPr lang="en-US" sz="2800" b="1" dirty="0">
              <a:solidFill>
                <a:srgbClr val="FFC000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52725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55876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62592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3434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52927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4" name="Group 64"/>
          <p:cNvGrpSpPr/>
          <p:nvPr/>
        </p:nvGrpSpPr>
        <p:grpSpPr>
          <a:xfrm>
            <a:off x="3063605" y="3276598"/>
            <a:ext cx="1568450" cy="685802"/>
            <a:chOff x="-44122" y="2462473"/>
            <a:chExt cx="1219200" cy="534195"/>
          </a:xfrm>
        </p:grpSpPr>
        <p:sp>
          <p:nvSpPr>
            <p:cNvPr id="26" name="Rectangle 2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32127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C000"/>
                </a:solidFill>
              </a:rPr>
              <a:t>3</a:t>
            </a:r>
            <a:endParaRPr lang="en-US" sz="2800" b="1" dirty="0">
              <a:solidFill>
                <a:srgbClr val="FFC000"/>
              </a:solidFill>
            </a:endParaRPr>
          </a:p>
        </p:txBody>
      </p: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cxnSp>
        <p:nvCxnSpPr>
          <p:cNvPr id="35" name="Straight Arrow Connector 34"/>
          <p:cNvCxnSpPr/>
          <p:nvPr/>
        </p:nvCxnSpPr>
        <p:spPr bwMode="auto">
          <a:xfrm>
            <a:off x="4372896" y="3625642"/>
            <a:ext cx="914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&gt;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09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5000" y="2463431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3" name="Shape 42"/>
          <p:cNvCxnSpPr/>
          <p:nvPr/>
        </p:nvCxnSpPr>
        <p:spPr>
          <a:xfrm rot="10800000" flipV="1">
            <a:off x="3889375" y="2711244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 bwMode="auto">
          <a:xfrm rot="5400000">
            <a:off x="2857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9" name="Shape 58"/>
          <p:cNvCxnSpPr/>
          <p:nvPr/>
        </p:nvCxnSpPr>
        <p:spPr bwMode="auto">
          <a:xfrm>
            <a:off x="3213100" y="2681521"/>
            <a:ext cx="368300" cy="595079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66167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62357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45" grpId="0"/>
      <p:bldP spid="46" grpId="0"/>
      <p:bldP spid="28" grpId="0"/>
      <p:bldP spid="28" grpId="1"/>
      <p:bldP spid="38" grpId="0"/>
      <p:bldP spid="39" grpId="0"/>
      <p:bldP spid="39" grpId="1"/>
      <p:bldP spid="42" grpId="0"/>
      <p:bldP spid="42" grpId="1"/>
      <p:bldP spid="3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/>
          <p:cNvSpPr txBox="1"/>
          <p:nvPr/>
        </p:nvSpPr>
        <p:spPr>
          <a:xfrm>
            <a:off x="152400" y="12192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9933FF"/>
                </a:solidFill>
              </a:rPr>
              <a:t> </a:t>
            </a:r>
            <a:r>
              <a:rPr lang="en-US" sz="2800" b="1" dirty="0" err="1" smtClean="0">
                <a:solidFill>
                  <a:srgbClr val="9933FF"/>
                </a:solidFill>
              </a:rPr>
              <a:t>Dequeue</a:t>
            </a:r>
            <a:r>
              <a:rPr lang="en-US" sz="2800" b="1" dirty="0" smtClean="0">
                <a:solidFill>
                  <a:srgbClr val="9933FF"/>
                </a:solidFill>
              </a:rPr>
              <a:t>(</a:t>
            </a:r>
            <a:r>
              <a:rPr lang="en-US" sz="2800" b="1" dirty="0" err="1" smtClean="0">
                <a:solidFill>
                  <a:srgbClr val="9933FF"/>
                </a:solidFill>
              </a:rPr>
              <a:t>Front,Rear,Item</a:t>
            </a:r>
            <a:r>
              <a:rPr lang="en-US" sz="2800" b="1" dirty="0" smtClean="0">
                <a:solidFill>
                  <a:srgbClr val="9933FF"/>
                </a:solidFill>
              </a:rPr>
              <a:t>)</a:t>
            </a:r>
            <a:endParaRPr lang="en-US" sz="2800" b="1" dirty="0">
              <a:solidFill>
                <a:srgbClr val="9933FF"/>
              </a:solidFill>
            </a:endParaRPr>
          </a:p>
        </p:txBody>
      </p:sp>
      <p:grpSp>
        <p:nvGrpSpPr>
          <p:cNvPr id="2" name="Group 64"/>
          <p:cNvGrpSpPr/>
          <p:nvPr/>
        </p:nvGrpSpPr>
        <p:grpSpPr>
          <a:xfrm>
            <a:off x="3215148" y="3276598"/>
            <a:ext cx="1568450" cy="685802"/>
            <a:chOff x="-44122" y="2462473"/>
            <a:chExt cx="1219200" cy="534195"/>
          </a:xfrm>
        </p:grpSpPr>
        <p:sp>
          <p:nvSpPr>
            <p:cNvPr id="66" name="Rectangle 65"/>
            <p:cNvSpPr/>
            <p:nvPr/>
          </p:nvSpPr>
          <p:spPr>
            <a:xfrm>
              <a:off x="-44122" y="2462473"/>
              <a:ext cx="1219200" cy="533400"/>
            </a:xfrm>
            <a:prstGeom prst="rect">
              <a:avLst/>
            </a:prstGeom>
            <a:ln>
              <a:solidFill>
                <a:srgbClr val="9933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/>
            <p:cNvCxnSpPr/>
            <p:nvPr/>
          </p:nvCxnSpPr>
          <p:spPr>
            <a:xfrm rot="5400000">
              <a:off x="527378" y="2729174"/>
              <a:ext cx="533400" cy="1588"/>
            </a:xfrm>
            <a:prstGeom prst="line">
              <a:avLst/>
            </a:prstGeom>
            <a:ln w="28575">
              <a:solidFill>
                <a:srgbClr val="9933FF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1" name="TextBox 70"/>
          <p:cNvSpPr txBox="1"/>
          <p:nvPr/>
        </p:nvSpPr>
        <p:spPr>
          <a:xfrm>
            <a:off x="3530266" y="3367544"/>
            <a:ext cx="57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9933FF"/>
                </a:solidFill>
              </a:rPr>
              <a:t>5</a:t>
            </a:r>
            <a:endParaRPr lang="en-US" sz="2800" b="1" dirty="0">
              <a:solidFill>
                <a:srgbClr val="9933FF"/>
              </a:solidFill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 rot="5400000">
            <a:off x="4201836" y="3373918"/>
            <a:ext cx="684781" cy="49014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4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(Linked List)</a:t>
            </a:r>
            <a:endParaRPr lang="en-US" sz="34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286000" y="2465891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cxnSp>
        <p:nvCxnSpPr>
          <p:cNvPr id="58" name="Shape 57"/>
          <p:cNvCxnSpPr/>
          <p:nvPr/>
        </p:nvCxnSpPr>
        <p:spPr bwMode="auto">
          <a:xfrm>
            <a:off x="3235324" y="2743198"/>
            <a:ext cx="764049" cy="533400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30" name="Picture 29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0104" y="1610380"/>
            <a:ext cx="4372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{Queue = </a:t>
            </a:r>
            <a:r>
              <a:rPr lang="en-US" sz="2800" dirty="0" err="1" smtClean="0">
                <a:solidFill>
                  <a:srgbClr val="FF0000"/>
                </a:solidFill>
              </a:rPr>
              <a:t>satu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simpul</a:t>
            </a:r>
            <a:r>
              <a:rPr lang="en-US" sz="2800" dirty="0" smtClean="0">
                <a:solidFill>
                  <a:srgbClr val="FF0000"/>
                </a:solidFill>
              </a:rPr>
              <a:t>}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590800" y="4495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rgbClr val="00B050"/>
                </a:solidFill>
                <a:latin typeface="+mn-lt"/>
              </a:rPr>
              <a:t>Item</a:t>
            </a:r>
            <a:endParaRPr lang="en-US" sz="2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09600" y="3352800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Phapus</a:t>
            </a:r>
            <a:endParaRPr lang="en-US" sz="2400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3238503" y="3924301"/>
            <a:ext cx="838198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559300" y="246789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36" name="Shape 35"/>
          <p:cNvCxnSpPr/>
          <p:nvPr/>
        </p:nvCxnSpPr>
        <p:spPr>
          <a:xfrm rot="10800000" flipV="1">
            <a:off x="4178300" y="2728452"/>
            <a:ext cx="454025" cy="545812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2" idx="3"/>
          </p:cNvCxnSpPr>
          <p:nvPr/>
        </p:nvCxnSpPr>
        <p:spPr bwMode="auto">
          <a:xfrm flipV="1">
            <a:off x="2057400" y="3581400"/>
            <a:ext cx="1066800" cy="223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5823156" y="2396616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Front</a:t>
            </a:r>
            <a:endParaRPr lang="en-US" sz="24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3056" y="2406444"/>
            <a:ext cx="1155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+mn-lt"/>
              </a:rPr>
              <a:t>Rear</a:t>
            </a:r>
            <a:endParaRPr lang="en-US" sz="2400" dirty="0">
              <a:latin typeface="+mn-lt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6062815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4" name="Rectangle 43"/>
          <p:cNvSpPr/>
          <p:nvPr/>
        </p:nvSpPr>
        <p:spPr bwMode="auto">
          <a:xfrm>
            <a:off x="6172200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rot="5400000">
            <a:off x="6977214" y="3398275"/>
            <a:ext cx="688260" cy="444911"/>
          </a:xfrm>
          <a:prstGeom prst="line">
            <a:avLst/>
          </a:prstGeom>
          <a:ln>
            <a:solidFill>
              <a:srgbClr val="9933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9" name="Rectangle 48"/>
          <p:cNvSpPr/>
          <p:nvPr/>
        </p:nvSpPr>
        <p:spPr bwMode="auto">
          <a:xfrm>
            <a:off x="7086599" y="3276600"/>
            <a:ext cx="457200" cy="685800"/>
          </a:xfrm>
          <a:prstGeom prst="rect">
            <a:avLst/>
          </a:prstGeom>
          <a:noFill/>
          <a:ln w="28575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3" name="Straight Arrow Connector 52"/>
          <p:cNvCxnSpPr>
            <a:stCxn id="37" idx="2"/>
            <a:endCxn id="44" idx="0"/>
          </p:cNvCxnSpPr>
          <p:nvPr/>
        </p:nvCxnSpPr>
        <p:spPr bwMode="auto">
          <a:xfrm rot="5400000">
            <a:off x="6191744" y="3067337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 rot="5400000">
            <a:off x="7105937" y="3057953"/>
            <a:ext cx="418319" cy="20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71" grpId="0"/>
      <p:bldP spid="71" grpId="1"/>
      <p:bldP spid="45" grpId="0"/>
      <p:bldP spid="46" grpId="0"/>
      <p:bldP spid="46" grpId="1"/>
      <p:bldP spid="46" grpId="2"/>
      <p:bldP spid="38" grpId="0"/>
      <p:bldP spid="39" grpId="0"/>
      <p:bldP spid="39" grpId="1"/>
      <p:bldP spid="42" grpId="0"/>
      <p:bldP spid="42" grpId="1"/>
      <p:bldP spid="34" grpId="0"/>
      <p:bldP spid="34" grpId="1"/>
      <p:bldP spid="34" grpId="2"/>
      <p:bldP spid="37" grpId="0"/>
      <p:bldP spid="40" grpId="0"/>
      <p:bldP spid="44" grpId="0" animBg="1"/>
      <p:bldP spid="4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Enqueue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458200" cy="4876800"/>
          </a:xfrm>
        </p:spPr>
        <p:txBody>
          <a:bodyPr>
            <a:noAutofit/>
          </a:bodyPr>
          <a:lstStyle/>
          <a:p>
            <a:pPr marL="0" lvl="2" indent="0">
              <a:buNone/>
            </a:pPr>
            <a:r>
              <a:rPr lang="en-US" sz="2200" dirty="0" err="1" smtClean="0">
                <a:latin typeface="+mn-lt"/>
              </a:rPr>
              <a:t>Proses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Enqueue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Circular 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sz="2200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sz="2200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dengan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cara</a:t>
            </a:r>
            <a:r>
              <a:rPr lang="en-US" sz="2200" dirty="0" smtClean="0">
                <a:latin typeface="+mn-lt"/>
              </a:rPr>
              <a:t>: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Penambahan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dilakukan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kondisi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penuh</a:t>
            </a:r>
            <a:r>
              <a:rPr lang="en-US" sz="2200" dirty="0" smtClean="0">
                <a:latin typeface="+mn-lt"/>
              </a:rPr>
              <a:t>. 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keadaan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masih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Front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bernilai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2200" dirty="0" smtClean="0">
                <a:latin typeface="+mn-lt"/>
              </a:rPr>
              <a:t>. </a:t>
            </a:r>
            <a:r>
              <a:rPr lang="en-US" sz="2200" dirty="0" err="1" smtClean="0">
                <a:latin typeface="+mn-lt"/>
              </a:rPr>
              <a:t>Tetapi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sudah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mempunyai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elemen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nilai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bertambah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1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tapi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jika</a:t>
            </a:r>
            <a:r>
              <a:rPr lang="en-US" sz="2200" dirty="0" smtClean="0">
                <a:latin typeface="+mn-lt"/>
              </a:rPr>
              <a:t> Rear </a:t>
            </a:r>
            <a:r>
              <a:rPr lang="en-US" sz="2200" dirty="0" err="1" smtClean="0">
                <a:latin typeface="+mn-lt"/>
              </a:rPr>
              <a:t>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sz="2200" dirty="0" smtClean="0">
                <a:latin typeface="+mn-lt"/>
              </a:rPr>
              <a:t>, </a:t>
            </a:r>
            <a:r>
              <a:rPr lang="en-US" sz="2200" dirty="0" err="1" smtClean="0">
                <a:latin typeface="+mn-lt"/>
              </a:rPr>
              <a:t>maka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smtClean="0">
                <a:solidFill>
                  <a:srgbClr val="FF0000"/>
                </a:solidFill>
                <a:latin typeface="+mn-lt"/>
              </a:rPr>
              <a:t>Rear = 1</a:t>
            </a:r>
          </a:p>
          <a:p>
            <a:pPr marL="339725" lvl="2" indent="-339725">
              <a:buFont typeface="Wingdings" pitchFamily="2" charset="2"/>
              <a:buChar char="v"/>
            </a:pPr>
            <a:r>
              <a:rPr lang="en-US" sz="2200" dirty="0" err="1" smtClean="0">
                <a:latin typeface="+mn-lt"/>
              </a:rPr>
              <a:t>Kemudian</a:t>
            </a:r>
            <a:r>
              <a:rPr lang="en-US" sz="2200" dirty="0" smtClean="0">
                <a:latin typeface="+mn-lt"/>
              </a:rPr>
              <a:t> data </a:t>
            </a:r>
            <a:r>
              <a:rPr lang="en-US" sz="2200" dirty="0" err="1" smtClean="0">
                <a:latin typeface="+mn-lt"/>
              </a:rPr>
              <a:t>baru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disimpan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di</a:t>
            </a:r>
            <a:r>
              <a:rPr lang="en-US" sz="2200" dirty="0" smtClean="0">
                <a:latin typeface="+mn-lt"/>
              </a:rPr>
              <a:t> queue </a:t>
            </a:r>
            <a:r>
              <a:rPr lang="en-US" sz="2200" dirty="0" err="1" smtClean="0">
                <a:latin typeface="+mn-lt"/>
              </a:rPr>
              <a:t>pada</a:t>
            </a:r>
            <a:r>
              <a:rPr lang="en-US" sz="2200" dirty="0" smtClean="0">
                <a:latin typeface="+mn-lt"/>
              </a:rPr>
              <a:t> </a:t>
            </a:r>
            <a:r>
              <a:rPr lang="en-US" sz="2200" dirty="0" err="1" smtClean="0">
                <a:latin typeface="+mn-lt"/>
              </a:rPr>
              <a:t>posisi</a:t>
            </a:r>
            <a:r>
              <a:rPr lang="en-US" sz="2200" dirty="0" smtClean="0">
                <a:latin typeface="+mn-lt"/>
              </a:rPr>
              <a:t> Rear.</a:t>
            </a:r>
          </a:p>
          <a:p>
            <a:pPr marL="517525" lvl="2" indent="-517525">
              <a:buNone/>
            </a:pPr>
            <a:endParaRPr lang="en-US" sz="2200" dirty="0" smtClean="0">
              <a:latin typeface="+mn-lt"/>
            </a:endParaRPr>
          </a:p>
          <a:p>
            <a:pPr marL="517525" lvl="2" indent="-517525">
              <a:buNone/>
            </a:pPr>
            <a:endParaRPr lang="en-US" sz="2200" dirty="0">
              <a:latin typeface="+mn-lt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Dequeue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(Queue Circular)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76325"/>
            <a:ext cx="8001000" cy="5248275"/>
          </a:xfrm>
        </p:spPr>
        <p:txBody>
          <a:bodyPr>
            <a:normAutofit/>
          </a:bodyPr>
          <a:lstStyle/>
          <a:p>
            <a:pPr marL="0" lvl="2" indent="0" algn="just">
              <a:buNone/>
            </a:pPr>
            <a:r>
              <a:rPr lang="en-US" dirty="0" err="1" smtClean="0">
                <a:latin typeface="+mn-lt"/>
              </a:rPr>
              <a:t>Operasi</a:t>
            </a:r>
            <a:r>
              <a:rPr lang="en-US" dirty="0" smtClean="0"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dequeue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pada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Queue 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Circular 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(Array </a:t>
            </a:r>
            <a:r>
              <a:rPr lang="en-US" dirty="0" err="1" smtClean="0">
                <a:solidFill>
                  <a:srgbClr val="002060"/>
                </a:solidFill>
                <a:latin typeface="+mn-lt"/>
              </a:rPr>
              <a:t>Statis</a:t>
            </a:r>
            <a:r>
              <a:rPr lang="en-US" dirty="0" smtClean="0">
                <a:solidFill>
                  <a:srgbClr val="002060"/>
                </a:solidFill>
                <a:latin typeface="+mn-lt"/>
              </a:rPr>
              <a:t>)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dengan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cara</a:t>
            </a:r>
            <a:r>
              <a:rPr lang="en-US" dirty="0" smtClean="0">
                <a:latin typeface="+mn-lt"/>
              </a:rPr>
              <a:t> :</a:t>
            </a:r>
          </a:p>
          <a:p>
            <a:pPr marL="339725" lvl="2" indent="-339725" algn="just"/>
            <a:r>
              <a:rPr lang="en-US" dirty="0" smtClean="0">
                <a:latin typeface="+mn-lt"/>
              </a:rPr>
              <a:t>  </a:t>
            </a:r>
            <a:r>
              <a:rPr lang="en-US" dirty="0" err="1" smtClean="0">
                <a:latin typeface="+mn-lt"/>
              </a:rPr>
              <a:t>Periksa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apakah</a:t>
            </a:r>
            <a:r>
              <a:rPr lang="en-US" dirty="0" smtClean="0">
                <a:latin typeface="+mn-lt"/>
              </a:rPr>
              <a:t> Queue </a:t>
            </a:r>
            <a:r>
              <a:rPr lang="en-US" dirty="0" err="1" smtClean="0"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atau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tidak</a:t>
            </a:r>
            <a:endParaRPr lang="en-US" dirty="0" smtClean="0">
              <a:latin typeface="+mn-lt"/>
            </a:endParaRP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tidak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kosong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bertambah</a:t>
            </a:r>
            <a:r>
              <a:rPr lang="en-US" dirty="0" smtClean="0">
                <a:latin typeface="+mn-lt"/>
              </a:rPr>
              <a:t> 1</a:t>
            </a:r>
          </a:p>
          <a:p>
            <a:pPr marL="515938" lvl="2" indent="-515938" algn="just"/>
            <a:r>
              <a:rPr lang="en-US" dirty="0" err="1" smtClean="0">
                <a:latin typeface="+mn-lt"/>
              </a:rPr>
              <a:t>Jika</a:t>
            </a:r>
            <a:r>
              <a:rPr lang="en-US" dirty="0" smtClean="0">
                <a:latin typeface="+mn-lt"/>
              </a:rPr>
              <a:t> Front </a:t>
            </a:r>
            <a:r>
              <a:rPr lang="en-US" dirty="0" err="1" smtClean="0">
                <a:latin typeface="+mn-lt"/>
              </a:rPr>
              <a:t>berada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di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posisi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+mn-lt"/>
              </a:rPr>
              <a:t>maksimum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queue</a:t>
            </a:r>
            <a:r>
              <a:rPr lang="en-US" dirty="0" smtClean="0">
                <a:latin typeface="+mn-lt"/>
              </a:rPr>
              <a:t>, </a:t>
            </a:r>
            <a:r>
              <a:rPr lang="en-US" dirty="0" err="1" smtClean="0">
                <a:latin typeface="+mn-lt"/>
              </a:rPr>
              <a:t>maka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harga</a:t>
            </a:r>
            <a:r>
              <a:rPr lang="en-US" dirty="0" smtClean="0">
                <a:latin typeface="+mn-lt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Front = 1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56356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ILLUSTRASI QUEUE CIRCULAR</a:t>
            </a:r>
            <a:endParaRPr lang="en-US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99547" y="121920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4399547" y="1585451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4399547" y="1932491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4399547" y="228399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399547" y="2639964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7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5257800" y="4495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 smtClean="0">
                <a:solidFill>
                  <a:srgbClr val="FF0000"/>
                </a:solidFill>
              </a:rPr>
              <a:t>“Queue </a:t>
            </a:r>
            <a:r>
              <a:rPr lang="en-US" sz="2400" b="1" dirty="0" err="1" smtClean="0">
                <a:solidFill>
                  <a:srgbClr val="FF0000"/>
                </a:solidFill>
              </a:rPr>
              <a:t>Penuh</a:t>
            </a:r>
            <a:r>
              <a:rPr lang="en-US" sz="2400" b="1" dirty="0" smtClean="0">
                <a:solidFill>
                  <a:srgbClr val="FF0000"/>
                </a:solidFill>
              </a:rPr>
              <a:t>”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pSp>
        <p:nvGrpSpPr>
          <p:cNvPr id="3" name="Group 89"/>
          <p:cNvGrpSpPr/>
          <p:nvPr/>
        </p:nvGrpSpPr>
        <p:grpSpPr>
          <a:xfrm>
            <a:off x="228600" y="1143000"/>
            <a:ext cx="3886200" cy="1223665"/>
            <a:chOff x="0" y="2057400"/>
            <a:chExt cx="3886200" cy="1223665"/>
          </a:xfrm>
        </p:grpSpPr>
        <p:sp>
          <p:nvSpPr>
            <p:cNvPr id="50" name="Rectangle 49"/>
            <p:cNvSpPr/>
            <p:nvPr/>
          </p:nvSpPr>
          <p:spPr>
            <a:xfrm>
              <a:off x="1219200" y="2057400"/>
              <a:ext cx="2667000" cy="7620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 rot="5400000">
              <a:off x="1524794" y="2438400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2209006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2896394" y="2437606"/>
              <a:ext cx="762000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>
              <a:off x="0" y="22098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Queue</a:t>
              </a:r>
              <a:endParaRPr lang="en-US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1371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</a:t>
              </a:r>
              <a:endParaRPr lang="en-US" sz="24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20574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2</a:t>
              </a:r>
              <a:endParaRPr lang="en-US" sz="24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27432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3</a:t>
              </a:r>
              <a:endParaRPr lang="en-US" sz="24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4290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4</a:t>
              </a:r>
              <a:endParaRPr lang="en-US" sz="24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09600" y="2819400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0</a:t>
              </a:r>
              <a:endParaRPr lang="en-US" sz="2400" dirty="0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3810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front</a:t>
            </a:r>
            <a:endParaRPr lang="en-US" sz="2400" dirty="0"/>
          </a:p>
        </p:txBody>
      </p:sp>
      <p:sp>
        <p:nvSpPr>
          <p:cNvPr id="73" name="TextBox 72"/>
          <p:cNvSpPr txBox="1"/>
          <p:nvPr/>
        </p:nvSpPr>
        <p:spPr>
          <a:xfrm>
            <a:off x="1219200" y="28194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rear</a:t>
            </a:r>
            <a:endParaRPr lang="en-US" sz="2400" dirty="0"/>
          </a:p>
        </p:txBody>
      </p:sp>
      <p:sp>
        <p:nvSpPr>
          <p:cNvPr id="74" name="TextBox 73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cxnSp>
        <p:nvCxnSpPr>
          <p:cNvPr id="77" name="Straight Arrow Connector 76"/>
          <p:cNvCxnSpPr>
            <a:stCxn id="72" idx="0"/>
          </p:cNvCxnSpPr>
          <p:nvPr/>
        </p:nvCxnSpPr>
        <p:spPr>
          <a:xfrm rot="5400000" flipH="1" flipV="1">
            <a:off x="709315" y="2495550"/>
            <a:ext cx="448270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0"/>
          </p:cNvCxnSpPr>
          <p:nvPr/>
        </p:nvCxnSpPr>
        <p:spPr>
          <a:xfrm rot="16200000" flipV="1">
            <a:off x="1181100" y="2400300"/>
            <a:ext cx="457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flipV="1">
            <a:off x="990600" y="2366665"/>
            <a:ext cx="609600" cy="5200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9718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E909C9"/>
                </a:solidFill>
              </a:rPr>
              <a:t>5</a:t>
            </a:r>
            <a:endParaRPr lang="en-US" sz="2400" b="1" dirty="0">
              <a:solidFill>
                <a:srgbClr val="E909C9"/>
              </a:solidFill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1143000" y="2362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1676400" y="2362200"/>
            <a:ext cx="609600" cy="4482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 flipV="1">
            <a:off x="1676400" y="2286000"/>
            <a:ext cx="1371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 flipV="1">
            <a:off x="1676400" y="2286000"/>
            <a:ext cx="2057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36576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7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99547" y="299347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109" name="Straight Arrow Connector 108"/>
          <p:cNvCxnSpPr>
            <a:stCxn id="73" idx="0"/>
          </p:cNvCxnSpPr>
          <p:nvPr/>
        </p:nvCxnSpPr>
        <p:spPr>
          <a:xfrm rot="5400000" flipH="1" flipV="1">
            <a:off x="1469083" y="2497783"/>
            <a:ext cx="452735" cy="1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4399547" y="370104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16002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2</a:t>
            </a:r>
            <a:endParaRPr lang="en-US" sz="2400" b="1" dirty="0">
              <a:solidFill>
                <a:srgbClr val="00B0F0"/>
              </a:solidFill>
            </a:endParaRPr>
          </a:p>
        </p:txBody>
      </p:sp>
      <p:pic>
        <p:nvPicPr>
          <p:cNvPr id="38" name="Picture 37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0" name="TextBox 39"/>
          <p:cNvSpPr txBox="1"/>
          <p:nvPr/>
        </p:nvSpPr>
        <p:spPr>
          <a:xfrm>
            <a:off x="4399547" y="3349545"/>
            <a:ext cx="49730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Dequeue</a:t>
            </a:r>
            <a:r>
              <a:rPr lang="en-US" sz="2400" dirty="0" smtClean="0"/>
              <a:t>(</a:t>
            </a:r>
            <a:r>
              <a:rPr lang="en-US" sz="2400" dirty="0" err="1" smtClean="0"/>
              <a:t>Front,Rear,Queue,item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1143000" y="2286000"/>
            <a:ext cx="1905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7030A0"/>
                </a:solidFill>
              </a:rPr>
              <a:t>8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399547" y="4052553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err="1" smtClean="0"/>
              <a:t>Enqueue</a:t>
            </a:r>
            <a:r>
              <a:rPr lang="en-US" sz="2400" dirty="0" smtClean="0"/>
              <a:t>(Front,Rear,Queue,</a:t>
            </a:r>
            <a:r>
              <a:rPr lang="en-US" sz="2400" b="1" dirty="0" smtClean="0">
                <a:solidFill>
                  <a:srgbClr val="00B050"/>
                </a:solidFill>
              </a:rPr>
              <a:t>12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1600200" y="39624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Item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1752600" y="3581400"/>
            <a:ext cx="1143000" cy="457200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133600" y="3581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3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86000" y="1295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9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8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9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5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6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8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2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3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4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3" grpId="0"/>
      <p:bldP spid="24" grpId="0"/>
      <p:bldP spid="25" grpId="0"/>
      <p:bldP spid="26" grpId="0"/>
      <p:bldP spid="27" grpId="0"/>
      <p:bldP spid="58" grpId="0"/>
      <p:bldP spid="72" grpId="0"/>
      <p:bldP spid="73" grpId="0"/>
      <p:bldP spid="74" grpId="0"/>
      <p:bldP spid="74" grpId="1"/>
      <p:bldP spid="91" grpId="0"/>
      <p:bldP spid="91" grpId="1"/>
      <p:bldP spid="92" grpId="0"/>
      <p:bldP spid="107" grpId="0"/>
      <p:bldP spid="108" grpId="0"/>
      <p:bldP spid="112" grpId="0"/>
      <p:bldP spid="113" grpId="0"/>
      <p:bldP spid="40" grpId="0"/>
      <p:bldP spid="43" grpId="0"/>
      <p:bldP spid="43" grpId="1"/>
      <p:bldP spid="44" grpId="0"/>
      <p:bldP spid="45" grpId="0"/>
      <p:bldP spid="46" grpId="0" animBg="1"/>
      <p:bldP spid="47" grpId="0"/>
      <p:bldP spid="4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TUGAS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0" dirty="0" err="1" smtClean="0">
                <a:solidFill>
                  <a:schemeClr val="tx1"/>
                </a:solidFill>
              </a:rPr>
              <a:t>Halaman</a:t>
            </a:r>
            <a:r>
              <a:rPr lang="en-US" sz="3200" b="0" dirty="0" smtClean="0">
                <a:solidFill>
                  <a:schemeClr val="tx1"/>
                </a:solidFill>
              </a:rPr>
              <a:t> 212 No. 6.46 </a:t>
            </a:r>
            <a:r>
              <a:rPr lang="en-US" sz="3200" b="0" dirty="0" err="1" smtClean="0">
                <a:solidFill>
                  <a:schemeClr val="tx1"/>
                </a:solidFill>
              </a:rPr>
              <a:t>dan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hal</a:t>
            </a:r>
            <a:r>
              <a:rPr lang="en-US" sz="3200" dirty="0" smtClean="0"/>
              <a:t> </a:t>
            </a:r>
            <a:r>
              <a:rPr lang="en-US" sz="3200" b="0" dirty="0" smtClean="0">
                <a:solidFill>
                  <a:schemeClr val="tx1"/>
                </a:solidFill>
              </a:rPr>
              <a:t>No. 6.48 </a:t>
            </a:r>
            <a:r>
              <a:rPr lang="en-US" sz="3200" b="0" dirty="0" err="1" smtClean="0">
                <a:solidFill>
                  <a:schemeClr val="tx1"/>
                </a:solidFill>
              </a:rPr>
              <a:t>dari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</a:rPr>
              <a:t>buku</a:t>
            </a:r>
            <a:r>
              <a:rPr lang="en-US" sz="3200" b="0" dirty="0" smtClean="0">
                <a:solidFill>
                  <a:schemeClr val="tx1"/>
                </a:solidFill>
              </a:rPr>
              <a:t> </a:t>
            </a:r>
            <a:r>
              <a:rPr lang="en-US" sz="3200" b="0" i="1" dirty="0" smtClean="0">
                <a:solidFill>
                  <a:schemeClr val="tx1"/>
                </a:solidFill>
              </a:rPr>
              <a:t>Data Structures (Seymour </a:t>
            </a:r>
            <a:r>
              <a:rPr lang="en-US" sz="3200" b="0" i="1" dirty="0" err="1" smtClean="0">
                <a:solidFill>
                  <a:schemeClr val="tx1"/>
                </a:solidFill>
              </a:rPr>
              <a:t>Lipschuctz</a:t>
            </a:r>
            <a:r>
              <a:rPr lang="en-US" sz="3200" b="0" i="1" dirty="0" smtClean="0">
                <a:solidFill>
                  <a:schemeClr val="tx1"/>
                </a:solidFill>
              </a:rPr>
              <a:t>; </a:t>
            </a:r>
            <a:r>
              <a:rPr lang="en-US" sz="3200" b="0" i="1" dirty="0" err="1" smtClean="0">
                <a:solidFill>
                  <a:schemeClr val="tx1"/>
                </a:solidFill>
              </a:rPr>
              <a:t>Schaum’s</a:t>
            </a:r>
            <a:r>
              <a:rPr lang="en-US" sz="3200" b="0" i="1" dirty="0" smtClean="0">
                <a:solidFill>
                  <a:schemeClr val="tx1"/>
                </a:solidFill>
              </a:rPr>
              <a:t> Outline Series)</a:t>
            </a:r>
          </a:p>
          <a:p>
            <a:pPr lvl="0">
              <a:buNone/>
            </a:pPr>
            <a:endParaRPr lang="en-US" sz="3200" b="0" dirty="0">
              <a:solidFill>
                <a:schemeClr val="tx1"/>
              </a:solidFill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220785" y="6416675"/>
            <a:ext cx="2751015" cy="319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Tim Struktur Data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562600" y="6418008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Program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Studi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1200" b="1" i="0" u="none" strike="noStrike" kern="1200" cap="none" spc="0" normalizeH="0" baseline="0" noProof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1" i="0" u="none" strike="noStrike" kern="1200" cap="none" spc="0" normalizeH="0" baseline="0" noProof="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Informatika</a:t>
            </a:r>
            <a:endParaRPr kumimoji="0" lang="en-US" sz="1200" b="1" i="0" u="none" strike="noStrike" kern="1200" cap="none" spc="0" normalizeH="0" baseline="0" noProof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WordArt 4"/>
          <p:cNvSpPr>
            <a:spLocks noChangeArrowheads="1" noChangeShapeType="1" noTextEdit="1"/>
          </p:cNvSpPr>
          <p:nvPr/>
        </p:nvSpPr>
        <p:spPr bwMode="gray">
          <a:xfrm>
            <a:off x="1692275" y="2997200"/>
            <a:ext cx="5759450" cy="86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724400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Dasar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2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2707" name="AutoShape 3"/>
          <p:cNvSpPr>
            <a:spLocks noChangeArrowheads="1"/>
          </p:cNvSpPr>
          <p:nvPr/>
        </p:nvSpPr>
        <p:spPr bwMode="auto">
          <a:xfrm>
            <a:off x="55626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09" name="AutoShape 5"/>
          <p:cNvSpPr>
            <a:spLocks noChangeArrowheads="1"/>
          </p:cNvSpPr>
          <p:nvPr/>
        </p:nvSpPr>
        <p:spPr bwMode="auto">
          <a:xfrm>
            <a:off x="1143000" y="3352800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238250" y="3552825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0070C0"/>
                </a:solidFill>
              </a:rPr>
              <a:t>Enqueue</a:t>
            </a:r>
            <a:endParaRPr lang="en-US" sz="2800" b="1" dirty="0" smtClean="0">
              <a:solidFill>
                <a:srgbClr val="0070C0"/>
              </a:solidFill>
            </a:endParaRPr>
          </a:p>
        </p:txBody>
      </p:sp>
      <p:sp>
        <p:nvSpPr>
          <p:cNvPr id="72711" name="Freeform 7"/>
          <p:cNvSpPr>
            <a:spLocks/>
          </p:cNvSpPr>
          <p:nvPr/>
        </p:nvSpPr>
        <p:spPr bwMode="gray">
          <a:xfrm>
            <a:off x="3222625" y="3255963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2" name="AutoShape 8"/>
          <p:cNvSpPr>
            <a:spLocks noChangeAspect="1" noChangeArrowheads="1" noTextEdit="1"/>
          </p:cNvSpPr>
          <p:nvPr/>
        </p:nvSpPr>
        <p:spPr bwMode="gray">
          <a:xfrm flipH="1">
            <a:off x="4868863" y="3252788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713" name="Freeform 9"/>
          <p:cNvSpPr>
            <a:spLocks/>
          </p:cNvSpPr>
          <p:nvPr/>
        </p:nvSpPr>
        <p:spPr bwMode="gray">
          <a:xfrm flipH="1">
            <a:off x="4875213" y="3255963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3048000" y="1628775"/>
            <a:ext cx="2998788" cy="1601788"/>
            <a:chOff x="1997" y="1314"/>
            <a:chExt cx="1889" cy="1009"/>
          </a:xfrm>
        </p:grpSpPr>
        <p:grpSp>
          <p:nvGrpSpPr>
            <p:cNvPr id="72715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2716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717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2718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19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0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2721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2722" name="Text Box 18"/>
          <p:cNvSpPr txBox="1">
            <a:spLocks noChangeArrowheads="1"/>
          </p:cNvSpPr>
          <p:nvPr/>
        </p:nvSpPr>
        <p:spPr bwMode="auto">
          <a:xfrm>
            <a:off x="3733800" y="1828800"/>
            <a:ext cx="162095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600" b="1" dirty="0" smtClean="0">
                <a:solidFill>
                  <a:srgbClr val="002060"/>
                </a:solidFill>
              </a:rPr>
              <a:t>Queue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2723" name="Text Box 19"/>
          <p:cNvSpPr txBox="1">
            <a:spLocks noChangeArrowheads="1"/>
          </p:cNvSpPr>
          <p:nvPr/>
        </p:nvSpPr>
        <p:spPr bwMode="auto">
          <a:xfrm>
            <a:off x="5689806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mengeluarkan</a:t>
            </a:r>
            <a:r>
              <a:rPr lang="en-US" sz="2000" b="1" dirty="0" smtClean="0">
                <a:solidFill>
                  <a:srgbClr val="9933FF"/>
                </a:solidFill>
              </a:rPr>
              <a:t>/</a:t>
            </a:r>
            <a:r>
              <a:rPr lang="en-US" sz="2000" b="1" dirty="0" err="1" smtClean="0">
                <a:solidFill>
                  <a:srgbClr val="9933FF"/>
                </a:solidFill>
              </a:rPr>
              <a:t>mengambil</a:t>
            </a:r>
            <a:r>
              <a:rPr lang="en-US" sz="2000" b="1" dirty="0" smtClean="0">
                <a:solidFill>
                  <a:srgbClr val="9933FF"/>
                </a:solidFill>
              </a:rPr>
              <a:t> </a:t>
            </a:r>
            <a:r>
              <a:rPr lang="en-US" sz="2000" b="1" dirty="0" err="1" smtClean="0">
                <a:solidFill>
                  <a:srgbClr val="9933FF"/>
                </a:solidFill>
              </a:rPr>
              <a:t>satu</a:t>
            </a:r>
            <a:r>
              <a:rPr lang="en-US" sz="2000" b="1" dirty="0" smtClean="0">
                <a:solidFill>
                  <a:srgbClr val="9933FF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dari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1219200" y="4083784"/>
            <a:ext cx="203835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Proses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memasukkan</a:t>
            </a:r>
            <a:r>
              <a:rPr lang="en-US" sz="2000" b="1" dirty="0" smtClean="0">
                <a:solidFill>
                  <a:srgbClr val="1B9AD9"/>
                </a:solidFill>
              </a:rPr>
              <a:t>/</a:t>
            </a:r>
            <a:r>
              <a:rPr lang="en-US" sz="2000" b="1" dirty="0" err="1" smtClean="0">
                <a:solidFill>
                  <a:srgbClr val="1B9AD9"/>
                </a:solidFill>
              </a:rPr>
              <a:t>menambah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1B9AD9"/>
                </a:solidFill>
              </a:rPr>
              <a:t>satu</a:t>
            </a:r>
            <a:r>
              <a:rPr lang="en-US" sz="2000" b="1" dirty="0" smtClean="0">
                <a:solidFill>
                  <a:srgbClr val="1B9AD9"/>
                </a:solidFill>
              </a:rPr>
              <a:t> data </a:t>
            </a:r>
            <a:r>
              <a:rPr lang="en-US" sz="2000" b="1" dirty="0" err="1" smtClean="0">
                <a:solidFill>
                  <a:srgbClr val="000000"/>
                </a:solidFill>
              </a:rPr>
              <a:t>ke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dalam</a:t>
            </a:r>
            <a:r>
              <a:rPr lang="en-US" sz="2000" b="1" dirty="0" smtClean="0">
                <a:solidFill>
                  <a:srgbClr val="000000"/>
                </a:solidFill>
              </a:rPr>
              <a:t> Queue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5657850" y="3549444"/>
            <a:ext cx="2038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err="1" smtClean="0">
                <a:solidFill>
                  <a:srgbClr val="7030A0"/>
                </a:solidFill>
              </a:rPr>
              <a:t>Dequeue</a:t>
            </a:r>
            <a:endParaRPr lang="en-US" sz="2800" b="1" dirty="0" smtClean="0">
              <a:solidFill>
                <a:srgbClr val="7030A0"/>
              </a:solidFill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2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72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727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  <p:bldP spid="72709" grpId="0" animBg="1"/>
      <p:bldP spid="72710" grpId="0"/>
      <p:bldP spid="72711" grpId="0" animBg="1"/>
      <p:bldP spid="72713" grpId="0" animBg="1"/>
      <p:bldP spid="72722" grpId="0"/>
      <p:bldP spid="72723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543800" cy="7620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2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(Array)</a:t>
            </a:r>
            <a:endParaRPr lang="en-US" sz="32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3820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…..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</a:t>
            </a:r>
            <a:r>
              <a:rPr lang="en-US" sz="2400" b="1" dirty="0" smtClean="0"/>
              <a:t>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</a:t>
            </a:r>
            <a:r>
              <a:rPr lang="en-US" sz="2400" b="1" u="sng" dirty="0" smtClean="0"/>
              <a:t>of</a:t>
            </a:r>
            <a:r>
              <a:rPr lang="en-US" sz="2400" b="1" dirty="0" smtClean="0"/>
              <a:t>  </a:t>
            </a:r>
            <a:r>
              <a:rPr lang="en-US" sz="2400" dirty="0" err="1" smtClean="0"/>
              <a:t>tipedata</a:t>
            </a: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 indent="-166688">
              <a:buNone/>
            </a:pPr>
            <a:r>
              <a:rPr lang="en-US" sz="2400" dirty="0" smtClean="0"/>
              <a:t>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   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 marL="4291013" indent="-4291013"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     {Front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  queue, Rear 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</a:t>
            </a:r>
            <a:r>
              <a:rPr lang="en-US" sz="2400" dirty="0" err="1" smtClean="0"/>
              <a:t>belakang</a:t>
            </a:r>
            <a:r>
              <a:rPr lang="en-US" sz="2400" dirty="0" smtClean="0"/>
              <a:t> queue}</a:t>
            </a:r>
            <a:endParaRPr lang="en-US" sz="2400" u="sng" dirty="0" smtClean="0"/>
          </a:p>
          <a:p>
            <a:pPr lvl="0"/>
            <a:endParaRPr lang="en-US" sz="2400" b="0" dirty="0" smtClean="0">
              <a:cs typeface="Courier New" pitchFamily="49" charset="0"/>
            </a:endParaRPr>
          </a:p>
          <a:p>
            <a:pPr>
              <a:buNone/>
            </a:pPr>
            <a:endParaRPr lang="en-US" sz="2400" b="0" dirty="0" smtClean="0">
              <a:cs typeface="Courier New" pitchFamily="49" charset="0"/>
            </a:endParaRPr>
          </a:p>
          <a:p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61452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(Array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Statis-Algoritma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Const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MaxQueue</a:t>
            </a:r>
            <a:r>
              <a:rPr lang="en-US" sz="2400" dirty="0" smtClean="0"/>
              <a:t> = </a:t>
            </a:r>
            <a:r>
              <a:rPr lang="en-US" sz="2400" dirty="0" smtClean="0"/>
              <a:t>4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array</a:t>
            </a:r>
            <a:r>
              <a:rPr lang="en-US" sz="2400" dirty="0" smtClean="0"/>
              <a:t> [1..MaxQueue] of </a:t>
            </a:r>
            <a:r>
              <a:rPr lang="en-US" sz="2400" b="1" u="sng" dirty="0" smtClean="0"/>
              <a:t>integer</a:t>
            </a:r>
          </a:p>
          <a:p>
            <a:pPr>
              <a:buNone/>
            </a:pPr>
            <a:r>
              <a:rPr lang="en-US" sz="2400" b="1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Queue : </a:t>
            </a:r>
            <a:r>
              <a:rPr lang="en-US" sz="2400" dirty="0" err="1" smtClean="0"/>
              <a:t>Larik_Queue</a:t>
            </a:r>
            <a:r>
              <a:rPr lang="en-US" sz="2400" dirty="0" smtClean="0"/>
              <a:t>   	{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queue}</a:t>
            </a:r>
          </a:p>
          <a:p>
            <a:pPr>
              <a:buNone/>
            </a:pPr>
            <a:r>
              <a:rPr lang="en-US" sz="2400" dirty="0" smtClean="0"/>
              <a:t>  Front, Rear : </a:t>
            </a:r>
            <a:r>
              <a:rPr lang="en-US" sz="2400" b="1" u="sng" dirty="0" smtClean="0"/>
              <a:t>integer</a:t>
            </a:r>
            <a:r>
              <a:rPr lang="en-US" sz="2400" dirty="0" smtClean="0"/>
              <a:t>	     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  <a:endParaRPr lang="en-US" sz="2400" u="sng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-44244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(List-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76325"/>
            <a:ext cx="8686800" cy="52482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err="1" smtClean="0"/>
              <a:t>Kamus</a:t>
            </a:r>
            <a:r>
              <a:rPr lang="en-US" sz="2400" b="1" u="sng" dirty="0" smtClean="0"/>
              <a:t>:</a:t>
            </a:r>
          </a:p>
          <a:p>
            <a:pPr>
              <a:buNone/>
            </a:pPr>
            <a:r>
              <a:rPr lang="en-US" sz="2400" dirty="0" smtClean="0"/>
              <a:t>  </a:t>
            </a:r>
            <a:r>
              <a:rPr lang="en-US" sz="2400" b="1" u="sng" dirty="0" smtClean="0"/>
              <a:t>Type</a:t>
            </a:r>
          </a:p>
          <a:p>
            <a:pPr>
              <a:buNone/>
            </a:pPr>
            <a:r>
              <a:rPr lang="en-US" sz="2400" b="1" dirty="0" smtClean="0"/>
              <a:t>    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= </a:t>
            </a:r>
            <a:r>
              <a:rPr lang="en-US" sz="2400" dirty="0" smtClean="0">
                <a:cs typeface="Times New Roman"/>
              </a:rPr>
              <a:t>↑</a:t>
            </a:r>
            <a:r>
              <a:rPr lang="en-US" sz="2400" dirty="0" err="1" smtClean="0">
                <a:cs typeface="Times New Roman"/>
              </a:rPr>
              <a:t>SimpulQueue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 </a:t>
            </a:r>
            <a:r>
              <a:rPr lang="en-US" sz="2400" dirty="0" err="1" smtClean="0"/>
              <a:t>SimpulQueue</a:t>
            </a:r>
            <a:r>
              <a:rPr lang="en-US" sz="2400" dirty="0" smtClean="0"/>
              <a:t> = </a:t>
            </a:r>
            <a:r>
              <a:rPr lang="en-US" sz="2400" b="1" u="sng" dirty="0" smtClean="0"/>
              <a:t>Record</a:t>
            </a:r>
          </a:p>
          <a:p>
            <a:pPr>
              <a:buNone/>
            </a:pPr>
            <a:r>
              <a:rPr lang="en-US" sz="2400" dirty="0" smtClean="0"/>
              <a:t>          </a:t>
            </a:r>
            <a:r>
              <a:rPr lang="en-US" sz="2400" dirty="0" err="1" smtClean="0"/>
              <a:t>MedanData</a:t>
            </a:r>
            <a:r>
              <a:rPr lang="en-US" sz="2400" dirty="0" smtClean="0"/>
              <a:t> : </a:t>
            </a:r>
            <a:r>
              <a:rPr lang="en-US" sz="2400" dirty="0" err="1" smtClean="0"/>
              <a:t>tipedata</a:t>
            </a:r>
            <a:r>
              <a:rPr lang="en-US" sz="2400" dirty="0" smtClean="0"/>
              <a:t>,</a:t>
            </a:r>
          </a:p>
          <a:p>
            <a:pPr>
              <a:buNone/>
            </a:pPr>
            <a:r>
              <a:rPr lang="en-US" sz="2400" dirty="0" smtClean="0"/>
              <a:t> 	       </a:t>
            </a:r>
            <a:r>
              <a:rPr lang="en-US" sz="2400" dirty="0" err="1" smtClean="0"/>
              <a:t>MedanSambungan</a:t>
            </a:r>
            <a:r>
              <a:rPr lang="en-US" sz="2400" dirty="0" smtClean="0"/>
              <a:t> : </a:t>
            </a:r>
            <a:r>
              <a:rPr lang="en-US" sz="2400" dirty="0" err="1" smtClean="0"/>
              <a:t>PointerQueue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   </a:t>
            </a:r>
            <a:r>
              <a:rPr lang="en-US" sz="2400" b="1" u="sng" dirty="0" err="1" smtClean="0"/>
              <a:t>EndRecord</a:t>
            </a:r>
            <a:endParaRPr lang="en-US" sz="2400" b="1" u="sng" dirty="0" smtClean="0"/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  Front, Rear  :  </a:t>
            </a:r>
            <a:r>
              <a:rPr lang="en-US" sz="2400" dirty="0" err="1" smtClean="0"/>
              <a:t>PointerQueue</a:t>
            </a:r>
            <a:r>
              <a:rPr lang="en-US" sz="2400" dirty="0" smtClean="0"/>
              <a:t>    {</a:t>
            </a:r>
            <a:r>
              <a:rPr lang="en-US" sz="2400" dirty="0" err="1" smtClean="0"/>
              <a:t>penunjuk</a:t>
            </a:r>
            <a:r>
              <a:rPr lang="en-US" sz="2400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0148" y="-29496"/>
            <a:ext cx="7543800" cy="990600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Contoh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Pendeklarasian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 </a:t>
            </a:r>
            <a:b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(Linked List -</a:t>
            </a:r>
            <a:r>
              <a:rPr lang="en-US" sz="36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Algoritma</a:t>
            </a:r>
            <a:r>
              <a:rPr lang="en-US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)</a:t>
            </a:r>
            <a:endParaRPr lang="en-US" sz="36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err="1" smtClean="0"/>
              <a:t>Kamus</a:t>
            </a:r>
            <a:r>
              <a:rPr lang="en-US" b="1" u="sng" dirty="0" smtClean="0"/>
              <a:t>:</a:t>
            </a:r>
          </a:p>
          <a:p>
            <a:pPr>
              <a:buNone/>
            </a:pPr>
            <a:r>
              <a:rPr lang="en-US" b="1" dirty="0" smtClean="0"/>
              <a:t>  </a:t>
            </a:r>
            <a:r>
              <a:rPr lang="en-US" b="1" u="sng" dirty="0" smtClean="0"/>
              <a:t>Type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PointerQueue</a:t>
            </a:r>
            <a:r>
              <a:rPr lang="en-US" dirty="0" smtClean="0"/>
              <a:t> = </a:t>
            </a:r>
            <a:r>
              <a:rPr lang="en-US" dirty="0" smtClean="0">
                <a:latin typeface="Arial Narrow"/>
              </a:rPr>
              <a:t>↑</a:t>
            </a:r>
            <a:r>
              <a:rPr lang="en-US" dirty="0" err="1" smtClean="0">
                <a:cs typeface="Times New Roman"/>
              </a:rPr>
              <a:t>SimpulQueue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SimpulQueue</a:t>
            </a:r>
            <a:r>
              <a:rPr lang="en-US" dirty="0" smtClean="0"/>
              <a:t> = </a:t>
            </a:r>
            <a:r>
              <a:rPr lang="en-US" b="1" u="sng" dirty="0" smtClean="0"/>
              <a:t>Record</a:t>
            </a:r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Angka</a:t>
            </a:r>
            <a:r>
              <a:rPr lang="en-US" dirty="0" smtClean="0"/>
              <a:t> : </a:t>
            </a:r>
            <a:r>
              <a:rPr lang="en-US" b="1" u="sng" dirty="0" smtClean="0"/>
              <a:t>integer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 smtClean="0"/>
              <a:t> 	      Next    : </a:t>
            </a:r>
            <a:r>
              <a:rPr lang="en-US" dirty="0" err="1" smtClean="0"/>
              <a:t>PointerQueue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</a:t>
            </a:r>
            <a:r>
              <a:rPr lang="en-US" b="1" u="sng" dirty="0" err="1" smtClean="0"/>
              <a:t>EndRecord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 marL="5929313" indent="-5929313">
              <a:buNone/>
            </a:pPr>
            <a:r>
              <a:rPr lang="en-US" dirty="0" smtClean="0"/>
              <a:t>   Front, Rear : </a:t>
            </a:r>
            <a:r>
              <a:rPr lang="en-US" dirty="0" err="1" smtClean="0"/>
              <a:t>PointerQueue</a:t>
            </a:r>
            <a:r>
              <a:rPr lang="en-US" dirty="0" smtClean="0"/>
              <a:t>    {</a:t>
            </a:r>
            <a:r>
              <a:rPr lang="en-US" dirty="0" err="1" smtClean="0"/>
              <a:t>penunjuk</a:t>
            </a:r>
            <a:r>
              <a:rPr lang="en-US" dirty="0" smtClean="0"/>
              <a:t> queue}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Operasi-operasi</a:t>
            </a:r>
            <a:r>
              <a:rPr lang="en-US" sz="40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Queue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endParaRPr lang="en-US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6000"/>
                </a:srgbClr>
              </a:gs>
              <a:gs pos="100000">
                <a:srgbClr val="1B9AD9">
                  <a:gamma/>
                  <a:tint val="33725"/>
                  <a:invGamma/>
                </a:srgb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utoShape 48"/>
          <p:cNvSpPr>
            <a:spLocks noChangeArrowheads="1"/>
          </p:cNvSpPr>
          <p:nvPr/>
        </p:nvSpPr>
        <p:spPr bwMode="gray">
          <a:xfrm>
            <a:off x="1822450" y="509905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Dequeue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5" name="AutoShape 49"/>
          <p:cNvSpPr>
            <a:spLocks noChangeArrowheads="1"/>
          </p:cNvSpPr>
          <p:nvPr/>
        </p:nvSpPr>
        <p:spPr bwMode="gray">
          <a:xfrm>
            <a:off x="2317750" y="42719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Enqueue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6" name="AutoShape 50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Penuh</a:t>
            </a:r>
            <a:r>
              <a:rPr lang="en-US" b="1" dirty="0" smtClean="0">
                <a:solidFill>
                  <a:schemeClr val="tx2"/>
                </a:solidFill>
              </a:rPr>
              <a:t> / </a:t>
            </a:r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Satu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Simpul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7" name="AutoShape 51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Operasi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Kosong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70708" name="AutoShape 52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 eaLnBrk="0" hangingPunct="0"/>
            <a:r>
              <a:rPr lang="en-US" b="1" dirty="0" err="1" smtClean="0">
                <a:solidFill>
                  <a:schemeClr val="tx2"/>
                </a:solidFill>
              </a:rPr>
              <a:t>Inisialisasi</a:t>
            </a:r>
            <a:endParaRPr lang="en-US" b="1" dirty="0">
              <a:solidFill>
                <a:schemeClr val="tx2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70710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1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3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15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70717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8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0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2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70724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5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7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29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70731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2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4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36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70738" name="Oval 82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39" name="Oval 83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740" name="Oval 8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1" name="Oval 8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70742" name="Oval 8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70743" name="Oval 8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pic>
        <p:nvPicPr>
          <p:cNvPr id="48" name="Picture 4" descr="E:\Adam Baru\Modul Adam\Struktur Data\Gambar\12908_confused_desktop_computer_mascot_cartoon_characte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" y="2590800"/>
            <a:ext cx="1967389" cy="2438400"/>
          </a:xfrm>
          <a:prstGeom prst="rect">
            <a:avLst/>
          </a:prstGeom>
          <a:noFill/>
        </p:spPr>
      </p:pic>
      <p:pic>
        <p:nvPicPr>
          <p:cNvPr id="49" name="Picture 48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0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0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0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0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704" grpId="0" animBg="1"/>
      <p:bldP spid="70705" grpId="0" animBg="1"/>
      <p:bldP spid="70706" grpId="0" animBg="1"/>
      <p:bldP spid="70707" grpId="0" animBg="1"/>
      <p:bldP spid="7070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4000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Inisialisasi</a:t>
            </a:r>
            <a:endParaRPr lang="en-US" sz="4000" b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2525"/>
            <a:ext cx="8229600" cy="5248275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2060"/>
                </a:solidFill>
              </a:rPr>
              <a:t>Proses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mempersiapkan</a:t>
            </a:r>
            <a:r>
              <a:rPr lang="en-US" dirty="0" smtClean="0">
                <a:solidFill>
                  <a:srgbClr val="002060"/>
                </a:solidFill>
              </a:rPr>
              <a:t> Queue </a:t>
            </a:r>
            <a:r>
              <a:rPr lang="en-US" dirty="0" err="1" smtClean="0">
                <a:solidFill>
                  <a:srgbClr val="002060"/>
                </a:solidFill>
              </a:rPr>
              <a:t>dengan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cara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nol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array </a:t>
            </a:r>
            <a:r>
              <a:rPr lang="en-US" dirty="0" err="1" smtClean="0">
                <a:solidFill>
                  <a:srgbClr val="0070C0"/>
                </a:solidFill>
              </a:rPr>
              <a:t>statis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atau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memberi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harga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nil/NULL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pada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linked list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untuk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penunjuk</a:t>
            </a:r>
            <a:r>
              <a:rPr lang="en-US" dirty="0" smtClean="0">
                <a:solidFill>
                  <a:srgbClr val="002060"/>
                </a:solidFill>
              </a:rPr>
              <a:t> queue (</a:t>
            </a:r>
            <a:r>
              <a:rPr lang="en-US" b="1" dirty="0" smtClean="0">
                <a:solidFill>
                  <a:srgbClr val="0070C0"/>
                </a:solidFill>
              </a:rPr>
              <a:t>Front </a:t>
            </a:r>
            <a:r>
              <a:rPr lang="en-US" dirty="0" err="1" smtClean="0">
                <a:solidFill>
                  <a:srgbClr val="002060"/>
                </a:solidFill>
              </a:rPr>
              <a:t>dan</a:t>
            </a:r>
            <a:r>
              <a:rPr lang="en-US" b="1" dirty="0" smtClean="0">
                <a:solidFill>
                  <a:srgbClr val="0070C0"/>
                </a:solidFill>
              </a:rPr>
              <a:t> Rear</a:t>
            </a:r>
            <a:r>
              <a:rPr lang="en-US" dirty="0" smtClean="0">
                <a:solidFill>
                  <a:srgbClr val="002060"/>
                </a:solidFill>
              </a:rPr>
              <a:t>). </a:t>
            </a:r>
          </a:p>
          <a:p>
            <a:pPr marL="0" indent="0">
              <a:buNone/>
            </a:pPr>
            <a:endParaRPr lang="en-US" b="1" dirty="0" smtClean="0">
              <a:solidFill>
                <a:srgbClr val="00206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87" y="-44243"/>
            <a:ext cx="1111043" cy="11110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0785" y="6416675"/>
            <a:ext cx="2751015" cy="319803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Tim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Struktur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Data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62600" y="6400800"/>
            <a:ext cx="3352800" cy="457200"/>
          </a:xfrm>
        </p:spPr>
        <p:txBody>
          <a:bodyPr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Program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Studi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Teknik</a:t>
            </a:r>
            <a:r>
              <a:rPr lang="en-US" sz="120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sz="1200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Informatika</a:t>
            </a:r>
            <a:endParaRPr lang="en-US" sz="120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Abstrac 3">
  <a:themeElements>
    <a:clrScheme name="sample 1">
      <a:dk1>
        <a:srgbClr val="1D528D"/>
      </a:dk1>
      <a:lt1>
        <a:srgbClr val="FFFFFF"/>
      </a:lt1>
      <a:dk2>
        <a:srgbClr val="000000"/>
      </a:dk2>
      <a:lt2>
        <a:srgbClr val="C0C0C0"/>
      </a:lt2>
      <a:accent1>
        <a:srgbClr val="1B9AD9"/>
      </a:accent1>
      <a:accent2>
        <a:srgbClr val="1DB3AC"/>
      </a:accent2>
      <a:accent3>
        <a:srgbClr val="FFFFFF"/>
      </a:accent3>
      <a:accent4>
        <a:srgbClr val="174578"/>
      </a:accent4>
      <a:accent5>
        <a:srgbClr val="ABCAE9"/>
      </a:accent5>
      <a:accent6>
        <a:srgbClr val="19A29B"/>
      </a:accent6>
      <a:hlink>
        <a:srgbClr val="9999FF"/>
      </a:hlink>
      <a:folHlink>
        <a:srgbClr val="969696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ample 1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1B9AD9"/>
        </a:accent1>
        <a:accent2>
          <a:srgbClr val="1DB3AC"/>
        </a:accent2>
        <a:accent3>
          <a:srgbClr val="FFFFFF"/>
        </a:accent3>
        <a:accent4>
          <a:srgbClr val="174578"/>
        </a:accent4>
        <a:accent5>
          <a:srgbClr val="ABCAE9"/>
        </a:accent5>
        <a:accent6>
          <a:srgbClr val="19A29B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000000"/>
        </a:dk2>
        <a:lt2>
          <a:srgbClr val="C0C0C0"/>
        </a:lt2>
        <a:accent1>
          <a:srgbClr val="3556A7"/>
        </a:accent1>
        <a:accent2>
          <a:srgbClr val="C78DD7"/>
        </a:accent2>
        <a:accent3>
          <a:srgbClr val="FFFFFF"/>
        </a:accent3>
        <a:accent4>
          <a:srgbClr val="002A56"/>
        </a:accent4>
        <a:accent5>
          <a:srgbClr val="AEB4D0"/>
        </a:accent5>
        <a:accent6>
          <a:srgbClr val="B47FC3"/>
        </a:accent6>
        <a:hlink>
          <a:srgbClr val="3197BB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1D528D"/>
        </a:dk1>
        <a:lt1>
          <a:srgbClr val="FFFFFF"/>
        </a:lt1>
        <a:dk2>
          <a:srgbClr val="000000"/>
        </a:dk2>
        <a:lt2>
          <a:srgbClr val="C0C0C0"/>
        </a:lt2>
        <a:accent1>
          <a:srgbClr val="399D72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ECCBC"/>
        </a:accent5>
        <a:accent6>
          <a:srgbClr val="E78A00"/>
        </a:accent6>
        <a:hlink>
          <a:srgbClr val="9999F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Abstrac 3</Template>
  <TotalTime>635</TotalTime>
  <Words>1129</Words>
  <Application>Microsoft PowerPoint</Application>
  <PresentationFormat>On-screen Show (4:3)</PresentationFormat>
  <Paragraphs>286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Abstrac 3</vt:lpstr>
      <vt:lpstr>Image</vt:lpstr>
      <vt:lpstr>Struktur Data </vt:lpstr>
      <vt:lpstr>Definisi Queue</vt:lpstr>
      <vt:lpstr>Operasi Dasar Queue</vt:lpstr>
      <vt:lpstr>Pendeklarasian Queue (Array)</vt:lpstr>
      <vt:lpstr>Contoh Pendeklarasian Queue  (Array Statis-Algoritma)</vt:lpstr>
      <vt:lpstr>Contoh Pendeklarasian Queue  (List-Algoritma)</vt:lpstr>
      <vt:lpstr>Contoh Pendeklarasian Queue  (Linked List -Algoritma)</vt:lpstr>
      <vt:lpstr>Operasi-operasi Queue</vt:lpstr>
      <vt:lpstr>Inisialisasi</vt:lpstr>
      <vt:lpstr>Operasi Kosong</vt:lpstr>
      <vt:lpstr>Operasi Penuh</vt:lpstr>
      <vt:lpstr>Operasi Satu Simpul</vt:lpstr>
      <vt:lpstr>Enqueue (Array Statis)</vt:lpstr>
      <vt:lpstr>Illustrasi Enqueue (Array Statis)</vt:lpstr>
      <vt:lpstr>Illustrasi Enqueue (Linked List)</vt:lpstr>
      <vt:lpstr>Illustrasi Enqueue (Linked List)</vt:lpstr>
      <vt:lpstr>Illustrasi Enqueue (Linked List)</vt:lpstr>
      <vt:lpstr>Dequeue (Array Statis)</vt:lpstr>
      <vt:lpstr>Illustrasi Dequeue (Array Statis)</vt:lpstr>
      <vt:lpstr>Illustrasi Dequeue (Linked List)</vt:lpstr>
      <vt:lpstr>Illustrasi Dequeue (Linked List)</vt:lpstr>
      <vt:lpstr>Illustrasi Dequeue (Linked List)</vt:lpstr>
      <vt:lpstr>Enqueue(Queue Circular)</vt:lpstr>
      <vt:lpstr>Dequeue (Queue Circular)</vt:lpstr>
      <vt:lpstr>ILLUSTRASI QUEUE CIRCULAR</vt:lpstr>
      <vt:lpstr>TUGAS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 Data  Queue (Antrian)</dc:title>
  <dc:creator>DosenIF-1</dc:creator>
  <cp:lastModifiedBy>DosenIF-1</cp:lastModifiedBy>
  <cp:revision>135</cp:revision>
  <dcterms:created xsi:type="dcterms:W3CDTF">2012-05-16T03:35:54Z</dcterms:created>
  <dcterms:modified xsi:type="dcterms:W3CDTF">2012-05-22T03:36:22Z</dcterms:modified>
</cp:coreProperties>
</file>