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3" r:id="rId5"/>
    <p:sldId id="294" r:id="rId6"/>
    <p:sldId id="292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17" r:id="rId16"/>
    <p:sldId id="304" r:id="rId17"/>
    <p:sldId id="305" r:id="rId18"/>
    <p:sldId id="318" r:id="rId19"/>
    <p:sldId id="307" r:id="rId20"/>
    <p:sldId id="308" r:id="rId21"/>
    <p:sldId id="311" r:id="rId22"/>
    <p:sldId id="312" r:id="rId23"/>
    <p:sldId id="313" r:id="rId24"/>
    <p:sldId id="314" r:id="rId25"/>
    <p:sldId id="315" r:id="rId26"/>
    <p:sldId id="316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4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89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58992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3048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STACK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Penuh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924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err="1" smtClean="0"/>
              <a:t>Operasi</a:t>
            </a:r>
            <a:r>
              <a:rPr lang="en-US" b="0" dirty="0" smtClean="0"/>
              <a:t> </a:t>
            </a:r>
            <a:r>
              <a:rPr lang="en-US" b="0" dirty="0" err="1" smtClean="0"/>
              <a:t>ini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/>
              <a:t>memberikan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True (1)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array </a:t>
            </a:r>
            <a:r>
              <a:rPr lang="en-US" b="0" dirty="0" smtClean="0"/>
              <a:t>(</a:t>
            </a:r>
            <a:r>
              <a:rPr lang="en-US" b="0" dirty="0" err="1" smtClean="0"/>
              <a:t>untuk</a:t>
            </a:r>
            <a:r>
              <a:rPr lang="en-US" b="0" dirty="0" smtClean="0"/>
              <a:t> array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1) </a:t>
            </a:r>
            <a:r>
              <a:rPr lang="en-US" b="0" dirty="0" err="1" smtClean="0"/>
              <a:t>atau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array-1 </a:t>
            </a:r>
            <a:r>
              <a:rPr lang="en-US" b="0" dirty="0" smtClean="0"/>
              <a:t>(</a:t>
            </a:r>
            <a:r>
              <a:rPr lang="en-US" b="0" dirty="0" err="1" smtClean="0"/>
              <a:t>untuk</a:t>
            </a:r>
            <a:r>
              <a:rPr lang="en-US" b="0" dirty="0" smtClean="0"/>
              <a:t> array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0). </a:t>
            </a:r>
          </a:p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aksimum</a:t>
            </a:r>
            <a:r>
              <a:rPr lang="en-US" dirty="0" smtClean="0"/>
              <a:t> </a:t>
            </a:r>
            <a:r>
              <a:rPr lang="en-US" dirty="0" err="1" smtClean="0"/>
              <a:t>array</a:t>
            </a:r>
            <a:r>
              <a:rPr lang="en-US" b="0" dirty="0" err="1" smtClean="0"/>
              <a:t>,maka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</a:t>
            </a:r>
            <a:r>
              <a:rPr lang="en-US" b="0" dirty="0" err="1" smtClean="0"/>
              <a:t>Penuh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/>
              <a:t>mengembalikan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False (0).</a:t>
            </a:r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79248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push </a:t>
            </a:r>
            <a:r>
              <a:rPr lang="en-US" b="0" dirty="0" err="1" smtClean="0"/>
              <a:t>dalam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cara</a:t>
            </a:r>
            <a:r>
              <a:rPr lang="en-US" b="0" dirty="0" smtClean="0"/>
              <a:t> :</a:t>
            </a:r>
          </a:p>
          <a:p>
            <a:pPr lvl="0"/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</a:t>
            </a:r>
            <a:r>
              <a:rPr lang="en-US" b="0" dirty="0" smtClean="0">
                <a:solidFill>
                  <a:srgbClr val="FF0000"/>
                </a:solidFill>
              </a:rPr>
              <a:t>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/>
              <a:t>Tambahkan</a:t>
            </a:r>
            <a:r>
              <a:rPr lang="en-US" b="0" dirty="0" smtClean="0"/>
              <a:t> </a:t>
            </a:r>
            <a:r>
              <a:rPr lang="en-US" b="0" dirty="0" err="1" smtClean="0"/>
              <a:t>penunjuk</a:t>
            </a:r>
            <a:r>
              <a:rPr lang="en-US" b="0" dirty="0" smtClean="0"/>
              <a:t> Stack (Top) </a:t>
            </a:r>
            <a:r>
              <a:rPr lang="en-US" b="0" dirty="0" err="1" smtClean="0"/>
              <a:t>dengan</a:t>
            </a:r>
            <a:r>
              <a:rPr lang="en-US" b="0" dirty="0" smtClean="0"/>
              <a:t> 1</a:t>
            </a:r>
          </a:p>
          <a:p>
            <a:pPr lvl="0"/>
            <a:r>
              <a:rPr lang="en-US" b="0" dirty="0" err="1" smtClean="0"/>
              <a:t>Elemen</a:t>
            </a:r>
            <a:r>
              <a:rPr lang="en-US" b="0" dirty="0" smtClean="0"/>
              <a:t> Stack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Top </a:t>
            </a:r>
            <a:r>
              <a:rPr lang="en-US" b="0" dirty="0" err="1" smtClean="0"/>
              <a:t>diisi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data </a:t>
            </a:r>
            <a:r>
              <a:rPr lang="en-US" b="0" dirty="0" err="1" smtClean="0"/>
              <a:t>baru</a:t>
            </a:r>
            <a:endParaRPr lang="en-US" b="0" dirty="0" smtClean="0"/>
          </a:p>
          <a:p>
            <a:pPr lvl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Push(Top,Stack,3)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Push(Top,Stack,5)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Push(Top,Stack,1)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Push(Top,Stack,7)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Pop </a:t>
            </a:r>
            <a:r>
              <a:rPr lang="en-US" b="0" dirty="0" err="1" smtClean="0"/>
              <a:t>pada</a:t>
            </a:r>
            <a:r>
              <a:rPr lang="en-US" b="0" dirty="0" smtClean="0"/>
              <a:t> Stack yang </a:t>
            </a:r>
            <a:r>
              <a:rPr lang="en-US" b="0" dirty="0" err="1" smtClean="0"/>
              <a:t>menggunakan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: </a:t>
            </a:r>
          </a:p>
          <a:p>
            <a:pPr lvl="0"/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mengeluarkan</a:t>
            </a:r>
            <a:r>
              <a:rPr lang="en-US" b="0" dirty="0" smtClean="0"/>
              <a:t>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dikeluarkan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Stack </a:t>
            </a:r>
            <a:r>
              <a:rPr lang="en-US" b="0" dirty="0" err="1" smtClean="0"/>
              <a:t>disimpan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endParaRPr lang="en-US" b="0" dirty="0" smtClean="0"/>
          </a:p>
          <a:p>
            <a:pPr lvl="0"/>
            <a:r>
              <a:rPr lang="en-US" b="0" dirty="0" err="1" smtClean="0"/>
              <a:t>Harga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berkurang</a:t>
            </a:r>
            <a:r>
              <a:rPr lang="en-US" b="0" dirty="0" smtClean="0"/>
              <a:t> 1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191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1"/>
          </p:cNvCxnSpPr>
          <p:nvPr/>
        </p:nvCxnSpPr>
        <p:spPr>
          <a:xfrm rot="10800000">
            <a:off x="2438400" y="3200399"/>
            <a:ext cx="990600" cy="99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rot="10800000">
            <a:off x="2362200" y="3886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1"/>
          </p:cNvCxnSpPr>
          <p:nvPr/>
        </p:nvCxnSpPr>
        <p:spPr>
          <a:xfrm rot="10800000">
            <a:off x="2438400" y="2514601"/>
            <a:ext cx="990600" cy="167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</p:cNvCxnSpPr>
          <p:nvPr/>
        </p:nvCxnSpPr>
        <p:spPr>
          <a:xfrm rot="10800000">
            <a:off x="2438400" y="1828801"/>
            <a:ext cx="990600" cy="236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0" name="Picture 5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4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28" y="1906"/>
              <a:ext cx="254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4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Simpul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4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2496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4925"/>
            <a:ext cx="7772400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err="1" smtClean="0"/>
              <a:t>Proses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menyiapkan</a:t>
            </a:r>
            <a:r>
              <a:rPr lang="en-US" sz="3600" b="0" dirty="0" smtClean="0"/>
              <a:t> List </a:t>
            </a:r>
            <a:r>
              <a:rPr lang="en-US" sz="3600" b="0" dirty="0" err="1" smtClean="0"/>
              <a:t>dengan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cara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memberi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harga</a:t>
            </a:r>
            <a:r>
              <a:rPr lang="en-US" sz="3600" b="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nil/NULL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variabel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penunjuk</a:t>
            </a:r>
            <a:r>
              <a:rPr lang="en-US" sz="3600" b="0" dirty="0" smtClean="0"/>
              <a:t> Stack (</a:t>
            </a:r>
            <a:r>
              <a:rPr lang="en-US" sz="3600" dirty="0" smtClean="0">
                <a:solidFill>
                  <a:srgbClr val="FF0000"/>
                </a:solidFill>
              </a:rPr>
              <a:t>Top</a:t>
            </a:r>
            <a:r>
              <a:rPr lang="en-US" sz="3600" b="0" dirty="0" smtClean="0"/>
              <a:t>).</a:t>
            </a:r>
          </a:p>
          <a:p>
            <a:pPr marL="0" indent="0">
              <a:buNone/>
            </a:pPr>
            <a:endParaRPr lang="en-US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Top </a:t>
            </a:r>
            <a:r>
              <a:rPr lang="en-US" sz="3200" b="0" dirty="0" err="1" smtClean="0"/>
              <a:t>bernilai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smtClean="0"/>
              <a:t>Stack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keadaan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  <a:endParaRPr lang="en-US" sz="3200" b="0" dirty="0" smtClean="0"/>
          </a:p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tidak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smtClean="0">
                <a:solidFill>
                  <a:srgbClr val="FF0000"/>
                </a:solidFill>
              </a:rPr>
              <a:t>stack </a:t>
            </a:r>
            <a:r>
              <a:rPr lang="en-US" sz="3200" b="0" dirty="0" err="1" smtClean="0">
                <a:solidFill>
                  <a:srgbClr val="FF0000"/>
                </a:solidFill>
              </a:rPr>
              <a:t>tidak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smtClean="0"/>
              <a:t>(</a:t>
            </a:r>
            <a:r>
              <a:rPr lang="en-US" sz="3200" b="0" dirty="0" err="1" smtClean="0"/>
              <a:t>ada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datanya</a:t>
            </a:r>
            <a:r>
              <a:rPr lang="en-US" sz="3200" b="0" dirty="0" smtClean="0"/>
              <a:t>)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Satu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Simpul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medan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sambungan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kanan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simpul</a:t>
            </a:r>
            <a:r>
              <a:rPr lang="en-US" sz="3200" b="0" dirty="0" smtClean="0"/>
              <a:t> yang </a:t>
            </a:r>
            <a:r>
              <a:rPr lang="en-US" sz="3200" b="0" dirty="0" err="1" smtClean="0"/>
              <a:t>ditunjuk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oleh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Top </a:t>
            </a:r>
            <a:r>
              <a:rPr lang="en-US" sz="3200" b="0" dirty="0" err="1" smtClean="0"/>
              <a:t>bernilai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smtClean="0"/>
              <a:t>Stack </a:t>
            </a:r>
            <a:r>
              <a:rPr lang="en-US" sz="3200" b="0" dirty="0" err="1" smtClean="0"/>
              <a:t>memiliki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  <a:endParaRPr lang="en-US" sz="3200" b="0" dirty="0" smtClean="0"/>
          </a:p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tidak</a:t>
            </a:r>
            <a:r>
              <a:rPr lang="en-US" sz="3200" b="0" dirty="0" smtClean="0"/>
              <a:t>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Stack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/>
              <a:t>memiliki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lebih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dari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(0).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/>
              <a:t>Operasi</a:t>
            </a:r>
            <a:r>
              <a:rPr lang="en-US" sz="3200" b="0" dirty="0" smtClean="0"/>
              <a:t> push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Linked List </a:t>
            </a:r>
            <a:r>
              <a:rPr lang="en-US" sz="3200" b="0" dirty="0" err="1" smtClean="0"/>
              <a:t>adalah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penyisipan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3400" cy="990600"/>
          </a:xfrm>
        </p:spPr>
        <p:txBody>
          <a:bodyPr/>
          <a:lstStyle/>
          <a:p>
            <a:r>
              <a:rPr lang="id-ID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 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</a:t>
            </a:r>
            <a:endParaRPr lang="id-ID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31520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Stack (</a:t>
            </a:r>
            <a:r>
              <a:rPr lang="en-US" dirty="0" err="1" smtClean="0">
                <a:solidFill>
                  <a:srgbClr val="FF0000"/>
                </a:solidFill>
              </a:rPr>
              <a:t>tumpukan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urutan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diambil</a:t>
            </a:r>
            <a:r>
              <a:rPr lang="en-US" b="0" dirty="0" smtClean="0"/>
              <a:t> </a:t>
            </a:r>
            <a:r>
              <a:rPr lang="en-US" b="0" dirty="0" err="1" smtClean="0"/>
              <a:t>hanya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</a:t>
            </a:r>
            <a:r>
              <a:rPr lang="en-US" b="0" dirty="0" err="1" smtClean="0"/>
              <a:t>akhir</a:t>
            </a:r>
            <a:r>
              <a:rPr lang="en-US" b="0" dirty="0" smtClean="0"/>
              <a:t> </a:t>
            </a:r>
            <a:r>
              <a:rPr lang="en-US" b="0" dirty="0" smtClean="0"/>
              <a:t>(Top</a:t>
            </a:r>
            <a:r>
              <a:rPr lang="en-US" b="0" dirty="0" smtClean="0"/>
              <a:t>) </a:t>
            </a:r>
            <a:r>
              <a:rPr lang="en-US" b="0" dirty="0" err="1" smtClean="0"/>
              <a:t>saja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LIFO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752600" y="4038600"/>
          <a:ext cx="1323975" cy="2041644"/>
        </p:xfrm>
        <a:graphic>
          <a:graphicData uri="http://schemas.openxmlformats.org/presentationml/2006/ole">
            <p:oleObj spid="_x0000_s99330" name="Bitmap Image" r:id="rId4" imgW="1019048" imgH="1571844" progId="PBrush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733800" y="3663043"/>
          <a:ext cx="1219200" cy="2394857"/>
        </p:xfrm>
        <a:graphic>
          <a:graphicData uri="http://schemas.openxmlformats.org/presentationml/2006/ole">
            <p:oleObj spid="_x0000_s99331" name="Bitmap Image" r:id="rId5" imgW="1066667" imgH="2095793" progId="PBrush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629275" y="4343400"/>
          <a:ext cx="1762125" cy="1657350"/>
        </p:xfrm>
        <a:graphic>
          <a:graphicData uri="http://schemas.openxmlformats.org/presentationml/2006/ole">
            <p:oleObj spid="_x0000_s99332" name="Bitmap Image" r:id="rId6" imgW="2333333" imgH="2190476" progId="PBrush">
              <p:embed/>
            </p:oleObj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F0"/>
                </a:solidFill>
              </a:rPr>
              <a:t> Push(Top,8)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79750" y="2389359"/>
            <a:ext cx="1568450" cy="685802"/>
            <a:chOff x="-44122" y="2462473"/>
            <a:chExt cx="1219200" cy="534195"/>
          </a:xfrm>
        </p:grpSpPr>
        <p:sp>
          <p:nvSpPr>
            <p:cNvPr id="43" name="Rectangle 4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7"/>
          <p:cNvGrpSpPr/>
          <p:nvPr/>
        </p:nvGrpSpPr>
        <p:grpSpPr>
          <a:xfrm>
            <a:off x="1250950" y="2465559"/>
            <a:ext cx="1816100" cy="523220"/>
            <a:chOff x="-1066800" y="1752600"/>
            <a:chExt cx="167640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B0F0"/>
                  </a:solidFill>
                </a:rPr>
                <a:t>baru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384550" y="246555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8</a:t>
            </a:r>
            <a:endParaRPr lang="en-US" sz="2800" b="1" dirty="0">
              <a:solidFill>
                <a:srgbClr val="00B0F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049230" y="2486679"/>
            <a:ext cx="684781" cy="4901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12950" y="152400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63" name="Shape 62"/>
          <p:cNvCxnSpPr/>
          <p:nvPr/>
        </p:nvCxnSpPr>
        <p:spPr>
          <a:xfrm>
            <a:off x="2711450" y="1828800"/>
            <a:ext cx="949325" cy="545811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" y="37066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Push(Top,3)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962400" y="4724398"/>
            <a:ext cx="1568450" cy="685802"/>
            <a:chOff x="-44122" y="2462473"/>
            <a:chExt cx="1219200" cy="534195"/>
          </a:xfrm>
        </p:grpSpPr>
        <p:sp>
          <p:nvSpPr>
            <p:cNvPr id="66" name="Rectangle 6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7"/>
          <p:cNvGrpSpPr/>
          <p:nvPr/>
        </p:nvGrpSpPr>
        <p:grpSpPr>
          <a:xfrm>
            <a:off x="2133600" y="4724398"/>
            <a:ext cx="1816100" cy="523220"/>
            <a:chOff x="-1066800" y="1752600"/>
            <a:chExt cx="1676400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baru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298950" y="48005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80150" y="4724396"/>
            <a:ext cx="1568450" cy="685802"/>
            <a:chOff x="-44122" y="2462473"/>
            <a:chExt cx="1219200" cy="534195"/>
          </a:xfrm>
        </p:grpSpPr>
        <p:sp>
          <p:nvSpPr>
            <p:cNvPr id="73" name="Rectangle 7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661150" y="480059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249630" y="4821716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5137150" y="385903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78" name="Shape 77"/>
          <p:cNvCxnSpPr/>
          <p:nvPr/>
        </p:nvCxnSpPr>
        <p:spPr>
          <a:xfrm>
            <a:off x="5835650" y="4163837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62308" y="5071854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0800000" flipV="1">
            <a:off x="4660489" y="4176126"/>
            <a:ext cx="454025" cy="5458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54" grpId="0"/>
      <p:bldP spid="61" grpId="0"/>
      <p:bldP spid="64" grpId="0"/>
      <p:bldP spid="71" grpId="0"/>
      <p:bldP spid="75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Push(Top,5)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4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7"/>
          <p:cNvGrpSpPr/>
          <p:nvPr/>
        </p:nvGrpSpPr>
        <p:grpSpPr>
          <a:xfrm>
            <a:off x="457200" y="2711244"/>
            <a:ext cx="1816100" cy="523220"/>
            <a:chOff x="-1066800" y="1752600"/>
            <a:chExt cx="16764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baru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1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49" name="Shape 48"/>
          <p:cNvCxnSpPr/>
          <p:nvPr/>
        </p:nvCxnSpPr>
        <p:spPr>
          <a:xfrm>
            <a:off x="4299362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1" name="Picture 8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0" grpId="0"/>
      <p:bldP spid="46" grpId="0"/>
      <p:bldP spid="48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848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/>
              <a:t>Operasi</a:t>
            </a:r>
            <a:r>
              <a:rPr lang="en-US" sz="3200" b="0" dirty="0" smtClean="0"/>
              <a:t> Pop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Linked List </a:t>
            </a:r>
            <a:r>
              <a:rPr lang="en-US" sz="3200" b="0" dirty="0" err="1" smtClean="0"/>
              <a:t>adalah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penghapusan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Pop(</a:t>
            </a:r>
            <a:r>
              <a:rPr lang="en-US" sz="2800" b="1" dirty="0" err="1" smtClean="0">
                <a:solidFill>
                  <a:srgbClr val="00B050"/>
                </a:solidFill>
              </a:rPr>
              <a:t>Top,Elemen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906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Phapus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5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90800" y="2134654"/>
            <a:ext cx="339725" cy="591461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286000" y="3505200"/>
            <a:ext cx="762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>
            <a:off x="43846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6" grpId="0"/>
      <p:bldP spid="48" grpId="0"/>
      <p:bldP spid="58" grpId="0"/>
      <p:bldP spid="58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Pop(</a:t>
            </a:r>
            <a:r>
              <a:rPr lang="en-US" sz="2800" b="1" dirty="0" err="1" smtClean="0">
                <a:solidFill>
                  <a:srgbClr val="C00000"/>
                </a:solidFill>
              </a:rPr>
              <a:t>Top,Elemen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2397125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144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Phapus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675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" name="Group 71"/>
          <p:cNvGrpSpPr/>
          <p:nvPr/>
        </p:nvGrpSpPr>
        <p:grpSpPr>
          <a:xfrm>
            <a:off x="4714875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95875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5684355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756025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97033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279364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14600" y="2134654"/>
            <a:ext cx="339725" cy="591461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61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Elemen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320925" y="3505200"/>
            <a:ext cx="76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5370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0" grpId="1"/>
      <p:bldP spid="46" grpId="0"/>
      <p:bldP spid="48" grpId="0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Pop(</a:t>
            </a:r>
            <a:r>
              <a:rPr lang="en-US" sz="2800" b="1" dirty="0" err="1" smtClean="0">
                <a:solidFill>
                  <a:srgbClr val="7030A0"/>
                </a:solidFill>
              </a:rPr>
              <a:t>Top,Elemen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Phapus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276860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960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808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71950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3" name="Shape 52"/>
          <p:cNvCxnSpPr/>
          <p:nvPr/>
        </p:nvCxnSpPr>
        <p:spPr>
          <a:xfrm rot="10800000" flipV="1">
            <a:off x="3695289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3048000" y="2134654"/>
            <a:ext cx="339725" cy="591461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95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Elemen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4325" y="3505200"/>
            <a:ext cx="7620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953000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8"/>
          <p:cNvGrpSpPr/>
          <p:nvPr/>
        </p:nvGrpSpPr>
        <p:grpSpPr>
          <a:xfrm>
            <a:off x="5638800" y="2743200"/>
            <a:ext cx="471510" cy="652241"/>
            <a:chOff x="1905000" y="2438400"/>
            <a:chExt cx="533400" cy="533400"/>
          </a:xfrm>
        </p:grpSpPr>
        <p:sp>
          <p:nvSpPr>
            <p:cNvPr id="33" name="Rectangle 3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6" grpId="0"/>
      <p:bldP spid="46" grpId="1"/>
      <p:bldP spid="48" grpId="0"/>
      <p:bldP spid="29" grpId="0"/>
      <p:bldP spid="2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TUGAS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Kerjakan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Halaman</a:t>
            </a:r>
            <a:r>
              <a:rPr lang="en-US" sz="3200" b="0" dirty="0" smtClean="0">
                <a:solidFill>
                  <a:schemeClr val="tx1"/>
                </a:solidFill>
              </a:rPr>
              <a:t> 210 No. 6.27 </a:t>
            </a:r>
            <a:r>
              <a:rPr lang="en-US" sz="3200" b="0" dirty="0" err="1" smtClean="0">
                <a:solidFill>
                  <a:schemeClr val="tx1"/>
                </a:solidFill>
              </a:rPr>
              <a:t>sampai</a:t>
            </a:r>
            <a:r>
              <a:rPr lang="en-US" sz="3200" b="0" dirty="0" smtClean="0">
                <a:solidFill>
                  <a:schemeClr val="tx1"/>
                </a:solidFill>
              </a:rPr>
              <a:t> No. 6.29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buku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i="1" dirty="0" smtClean="0">
                <a:solidFill>
                  <a:schemeClr val="tx1"/>
                </a:solidFill>
              </a:rPr>
              <a:t>Data Structures (Seymour </a:t>
            </a:r>
            <a:r>
              <a:rPr lang="en-US" sz="3200" b="0" i="1" dirty="0" err="1" smtClean="0">
                <a:solidFill>
                  <a:schemeClr val="tx1"/>
                </a:solidFill>
              </a:rPr>
              <a:t>Lipschuctz</a:t>
            </a:r>
            <a:r>
              <a:rPr lang="en-US" sz="3200" b="0" i="1" dirty="0" smtClean="0">
                <a:solidFill>
                  <a:schemeClr val="tx1"/>
                </a:solidFill>
              </a:rPr>
              <a:t>; </a:t>
            </a:r>
            <a:r>
              <a:rPr lang="en-US" sz="3200" b="0" i="1" dirty="0" err="1" smtClean="0">
                <a:solidFill>
                  <a:schemeClr val="tx1"/>
                </a:solidFill>
              </a:rPr>
              <a:t>Schaum’s</a:t>
            </a:r>
            <a:r>
              <a:rPr lang="en-US" sz="3200" b="0" i="1" dirty="0" smtClean="0">
                <a:solidFill>
                  <a:schemeClr val="tx1"/>
                </a:solidFill>
              </a:rPr>
              <a:t> Outline Series)</a:t>
            </a:r>
          </a:p>
          <a:p>
            <a:pPr lvl="0">
              <a:buNone/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STRUKTUR DATA (STACK)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" y="152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 STACK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2390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0" dirty="0" err="1" smtClean="0">
                <a:cs typeface="Tahoma" pitchFamily="34" charset="0"/>
              </a:rPr>
              <a:t>Suatu</a:t>
            </a:r>
            <a:r>
              <a:rPr lang="en-US" sz="3800" b="0" dirty="0" smtClean="0">
                <a:cs typeface="Tahoma" pitchFamily="34" charset="0"/>
              </a:rPr>
              <a:t> Stack (Array) </a:t>
            </a:r>
            <a:r>
              <a:rPr lang="en-US" sz="3800" b="0" dirty="0" err="1" smtClean="0">
                <a:cs typeface="Tahoma" pitchFamily="34" charset="0"/>
              </a:rPr>
              <a:t>memiliki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beberapa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bagian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yaitu</a:t>
            </a:r>
            <a:r>
              <a:rPr lang="en-US" sz="3800" b="0" dirty="0" smtClean="0">
                <a:cs typeface="Tahoma" pitchFamily="34" charset="0"/>
              </a:rPr>
              <a:t> :</a:t>
            </a:r>
          </a:p>
          <a:p>
            <a:pPr lvl="0"/>
            <a:r>
              <a:rPr lang="en-US" sz="3800" dirty="0" smtClean="0">
                <a:solidFill>
                  <a:srgbClr val="FF0000"/>
                </a:solidFill>
                <a:cs typeface="Tahoma" pitchFamily="34" charset="0"/>
              </a:rPr>
              <a:t>Top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sebagai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variabel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menunjuk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posisi</a:t>
            </a:r>
            <a:r>
              <a:rPr lang="en-US" sz="3800" b="0" dirty="0" smtClean="0">
                <a:cs typeface="Tahoma" pitchFamily="34" charset="0"/>
              </a:rPr>
              <a:t> data </a:t>
            </a:r>
            <a:r>
              <a:rPr lang="en-US" sz="3800" b="0" dirty="0" err="1" smtClean="0">
                <a:cs typeface="Tahoma" pitchFamily="34" charset="0"/>
              </a:rPr>
              <a:t>terakhir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pada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smtClean="0">
                <a:cs typeface="Tahoma" pitchFamily="34" charset="0"/>
              </a:rPr>
              <a:t>Stack.</a:t>
            </a:r>
          </a:p>
          <a:p>
            <a:pPr lvl="0"/>
            <a:r>
              <a:rPr lang="en-US" sz="3800" dirty="0" err="1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lemen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berisi</a:t>
            </a:r>
            <a:r>
              <a:rPr lang="en-US" sz="3800" b="0" dirty="0" smtClean="0">
                <a:cs typeface="Tahoma" pitchFamily="34" charset="0"/>
              </a:rPr>
              <a:t> data </a:t>
            </a:r>
            <a:r>
              <a:rPr lang="en-US" sz="3800" b="0" dirty="0" err="1" smtClean="0">
                <a:cs typeface="Tahoma" pitchFamily="34" charset="0"/>
              </a:rPr>
              <a:t>dalam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smtClean="0">
                <a:cs typeface="Tahoma" pitchFamily="34" charset="0"/>
              </a:rPr>
              <a:t>Stack. </a:t>
            </a:r>
            <a:r>
              <a:rPr lang="en-US" sz="3800" b="0" dirty="0" err="1" smtClean="0">
                <a:cs typeface="Tahoma" pitchFamily="34" charset="0"/>
              </a:rPr>
              <a:t>Bagian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inilah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berbentuk</a:t>
            </a:r>
            <a:r>
              <a:rPr lang="en-US" sz="3800" b="0" dirty="0" smtClean="0">
                <a:cs typeface="Tahoma" pitchFamily="34" charset="0"/>
              </a:rPr>
              <a:t> array.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MaxStack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yaitu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variabel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menampung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maksimal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banyaknya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elemen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dalam</a:t>
            </a:r>
            <a:r>
              <a:rPr lang="en-US" sz="3800" b="0" dirty="0" smtClean="0">
                <a:cs typeface="Tahoma" pitchFamily="34" charset="0"/>
              </a:rPr>
              <a:t> Stack.</a:t>
            </a:r>
          </a:p>
          <a:p>
            <a:pPr>
              <a:buNone/>
            </a:pPr>
            <a:endParaRPr lang="en-US" b="0" dirty="0" smtClean="0">
              <a:cs typeface="Tahoma" pitchFamily="34" charset="0"/>
            </a:endParaRPr>
          </a:p>
          <a:p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762000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err="1" smtClean="0">
                <a:cs typeface="Courier New" pitchFamily="49" charset="0"/>
              </a:rPr>
              <a:t>Kamus</a:t>
            </a:r>
            <a:r>
              <a:rPr lang="en-US" sz="2400" dirty="0">
                <a:cs typeface="Courier New" pitchFamily="49" charset="0"/>
              </a:rPr>
              <a:t>:</a:t>
            </a:r>
            <a:endParaRPr lang="en-US" sz="2400" u="sng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u="sng" dirty="0" smtClean="0">
                <a:cs typeface="Courier New" pitchFamily="49" charset="0"/>
              </a:rPr>
              <a:t>Const</a:t>
            </a: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  </a:t>
            </a:r>
            <a:r>
              <a:rPr lang="en-US" sz="2400" b="0" dirty="0" err="1" smtClean="0">
                <a:cs typeface="Courier New" pitchFamily="49" charset="0"/>
              </a:rPr>
              <a:t>MaxStack</a:t>
            </a:r>
            <a:r>
              <a:rPr lang="en-US" sz="2400" b="0" dirty="0" smtClean="0">
                <a:cs typeface="Courier New" pitchFamily="49" charset="0"/>
              </a:rPr>
              <a:t> = ……</a:t>
            </a:r>
          </a:p>
          <a:p>
            <a:pPr marL="800100">
              <a:buNone/>
            </a:pPr>
            <a:r>
              <a:rPr lang="en-US" sz="2400" u="sng" dirty="0" smtClean="0">
                <a:cs typeface="Courier New" pitchFamily="49" charset="0"/>
              </a:rPr>
              <a:t>Type</a:t>
            </a: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  </a:t>
            </a:r>
            <a:r>
              <a:rPr lang="en-US" sz="2400" b="0" dirty="0" err="1" smtClean="0">
                <a:cs typeface="Courier New" pitchFamily="49" charset="0"/>
              </a:rPr>
              <a:t>Nama_Stack</a:t>
            </a:r>
            <a:r>
              <a:rPr lang="en-US" sz="2400" b="0" dirty="0" smtClean="0">
                <a:cs typeface="Courier New" pitchFamily="49" charset="0"/>
              </a:rPr>
              <a:t>= </a:t>
            </a:r>
            <a:r>
              <a:rPr lang="en-US" sz="2400" u="sng" dirty="0" smtClean="0">
                <a:cs typeface="Courier New" pitchFamily="49" charset="0"/>
              </a:rPr>
              <a:t>array</a:t>
            </a:r>
            <a:r>
              <a:rPr lang="en-US" sz="2400" b="0" dirty="0" smtClean="0">
                <a:cs typeface="Courier New" pitchFamily="49" charset="0"/>
              </a:rPr>
              <a:t> [1..MaxStack] </a:t>
            </a:r>
            <a:r>
              <a:rPr lang="en-US" sz="2400" u="sng" dirty="0" smtClean="0">
                <a:cs typeface="Courier New" pitchFamily="49" charset="0"/>
              </a:rPr>
              <a:t>of</a:t>
            </a:r>
            <a:r>
              <a:rPr lang="en-US" sz="2400" b="0" dirty="0" smtClean="0">
                <a:cs typeface="Courier New" pitchFamily="49" charset="0"/>
              </a:rPr>
              <a:t> </a:t>
            </a:r>
            <a:r>
              <a:rPr lang="en-US" sz="2400" b="0" dirty="0" err="1" smtClean="0">
                <a:cs typeface="Courier New" pitchFamily="49" charset="0"/>
              </a:rPr>
              <a:t>tipedata</a:t>
            </a: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Stack  : </a:t>
            </a:r>
            <a:r>
              <a:rPr lang="en-US" sz="2400" b="0" dirty="0" err="1" smtClean="0">
                <a:cs typeface="Courier New" pitchFamily="49" charset="0"/>
              </a:rPr>
              <a:t>Nama_Stack</a:t>
            </a: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Top     : </a:t>
            </a:r>
            <a:r>
              <a:rPr lang="en-US" sz="2400" u="sng" dirty="0" smtClean="0">
                <a:cs typeface="Courier New" pitchFamily="49" charset="0"/>
              </a:rPr>
              <a:t>Integer </a:t>
            </a:r>
            <a:r>
              <a:rPr lang="en-US" sz="2400" dirty="0" smtClean="0">
                <a:cs typeface="Courier New" pitchFamily="49" charset="0"/>
              </a:rPr>
              <a:t>     </a:t>
            </a:r>
            <a:r>
              <a:rPr lang="en-US" sz="2400" b="0" dirty="0" smtClean="0"/>
              <a:t>{</a:t>
            </a:r>
            <a:r>
              <a:rPr lang="en-US" sz="2400" b="0" dirty="0" err="1" smtClean="0">
                <a:solidFill>
                  <a:srgbClr val="FF0000"/>
                </a:solidFill>
              </a:rPr>
              <a:t>penunjuk</a:t>
            </a:r>
            <a:r>
              <a:rPr lang="en-US" sz="2400" b="0" dirty="0" smtClean="0">
                <a:solidFill>
                  <a:srgbClr val="FF0000"/>
                </a:solidFill>
              </a:rPr>
              <a:t> Stack</a:t>
            </a:r>
            <a:r>
              <a:rPr lang="en-US" sz="2400" b="0" dirty="0" smtClean="0"/>
              <a:t>}</a:t>
            </a:r>
            <a:endParaRPr lang="en-US" sz="2400" dirty="0" smtClean="0">
              <a:cs typeface="Courier New" pitchFamily="49" charset="0"/>
            </a:endParaRPr>
          </a:p>
          <a:p>
            <a:pPr lvl="0"/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endParaRPr lang="en-US" sz="2400" b="0" dirty="0" smtClean="0">
              <a:cs typeface="Courier New" pitchFamily="49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(List)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u="sng" dirty="0" err="1" smtClean="0"/>
              <a:t>Kamus</a:t>
            </a:r>
            <a:r>
              <a:rPr lang="en-US" b="0" dirty="0"/>
              <a:t>:</a:t>
            </a:r>
            <a:endParaRPr lang="en-US" b="0" u="sng" dirty="0" smtClean="0"/>
          </a:p>
          <a:p>
            <a:pPr marL="917575">
              <a:buNone/>
            </a:pPr>
            <a:r>
              <a:rPr lang="en-US" u="sng" dirty="0" smtClean="0"/>
              <a:t>Type</a:t>
            </a:r>
          </a:p>
          <a:p>
            <a:pPr marL="917575">
              <a:buNone/>
            </a:pPr>
            <a:r>
              <a:rPr lang="en-US" b="0" dirty="0" smtClean="0"/>
              <a:t>     </a:t>
            </a:r>
            <a:r>
              <a:rPr lang="en-US" b="0" dirty="0" err="1" smtClean="0"/>
              <a:t>Nama_pointer</a:t>
            </a:r>
            <a:r>
              <a:rPr lang="en-US" b="0" dirty="0" smtClean="0"/>
              <a:t> = ↑Stack</a:t>
            </a:r>
          </a:p>
          <a:p>
            <a:pPr marL="917575">
              <a:buNone/>
            </a:pPr>
            <a:r>
              <a:rPr lang="en-US" b="0" dirty="0" smtClean="0"/>
              <a:t>     Stack  =  </a:t>
            </a:r>
            <a:r>
              <a:rPr lang="en-US" u="sng" dirty="0" smtClean="0"/>
              <a:t>Record</a:t>
            </a:r>
          </a:p>
          <a:p>
            <a:pPr marL="917575">
              <a:buNone/>
            </a:pPr>
            <a:r>
              <a:rPr lang="en-US" b="0" dirty="0" smtClean="0"/>
              <a:t>	      </a:t>
            </a:r>
            <a:r>
              <a:rPr lang="en-US" b="0" dirty="0" err="1" smtClean="0"/>
              <a:t>medan_data</a:t>
            </a:r>
            <a:r>
              <a:rPr lang="en-US" b="0" dirty="0" smtClean="0"/>
              <a:t>    : </a:t>
            </a:r>
            <a:r>
              <a:rPr lang="en-US" b="0" dirty="0" err="1" smtClean="0"/>
              <a:t>tipedata</a:t>
            </a:r>
            <a:r>
              <a:rPr lang="en-US" b="0" dirty="0" smtClean="0"/>
              <a:t>,</a:t>
            </a:r>
          </a:p>
          <a:p>
            <a:pPr marL="917575">
              <a:buNone/>
            </a:pPr>
            <a:r>
              <a:rPr lang="en-US" b="0" dirty="0" smtClean="0"/>
              <a:t>         </a:t>
            </a:r>
            <a:r>
              <a:rPr lang="en-US" b="0" dirty="0" err="1" smtClean="0"/>
              <a:t>medan_sambungan</a:t>
            </a:r>
            <a:r>
              <a:rPr lang="en-US" b="0" dirty="0" smtClean="0"/>
              <a:t> : </a:t>
            </a:r>
            <a:r>
              <a:rPr lang="en-US" b="0" dirty="0" err="1" smtClean="0"/>
              <a:t>Nama_pointer</a:t>
            </a:r>
            <a:r>
              <a:rPr lang="en-US" b="0" dirty="0" smtClean="0"/>
              <a:t>	</a:t>
            </a:r>
          </a:p>
          <a:p>
            <a:pPr marL="917575">
              <a:buNone/>
            </a:pPr>
            <a:r>
              <a:rPr lang="en-US" b="0" dirty="0" smtClean="0"/>
              <a:t>     </a:t>
            </a:r>
            <a:r>
              <a:rPr lang="en-US" u="sng" dirty="0" err="1" smtClean="0"/>
              <a:t>EndRecord</a:t>
            </a:r>
            <a:endParaRPr lang="en-US" u="sng" dirty="0" smtClean="0"/>
          </a:p>
          <a:p>
            <a:pPr marL="917575">
              <a:buNone/>
            </a:pPr>
            <a:r>
              <a:rPr lang="en-US" b="0" dirty="0" smtClean="0"/>
              <a:t> </a:t>
            </a:r>
          </a:p>
          <a:p>
            <a:pPr marL="917575">
              <a:buNone/>
            </a:pPr>
            <a:r>
              <a:rPr lang="en-US" b="0" dirty="0" smtClean="0"/>
              <a:t>Top  : </a:t>
            </a:r>
            <a:r>
              <a:rPr lang="en-US" b="0" dirty="0" err="1" smtClean="0"/>
              <a:t>Nama_pointer</a:t>
            </a:r>
            <a:r>
              <a:rPr lang="en-US" b="0" dirty="0" smtClean="0"/>
              <a:t> {</a:t>
            </a:r>
            <a:r>
              <a:rPr lang="en-US" b="0" dirty="0" err="1" smtClean="0">
                <a:solidFill>
                  <a:srgbClr val="FF0000"/>
                </a:solidFill>
              </a:rPr>
              <a:t>penunjuk</a:t>
            </a:r>
            <a:r>
              <a:rPr lang="en-US" b="0" dirty="0" smtClean="0">
                <a:solidFill>
                  <a:srgbClr val="FF0000"/>
                </a:solidFill>
              </a:rPr>
              <a:t> Stack</a:t>
            </a:r>
            <a:r>
              <a:rPr lang="en-US" b="0" dirty="0" smtClean="0"/>
              <a:t>}</a:t>
            </a:r>
          </a:p>
          <a:p>
            <a:pPr lvl="0"/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endParaRPr lang="en-US" sz="3200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mengambil</a:t>
            </a:r>
            <a:r>
              <a:rPr lang="en-US" sz="2800" b="0" dirty="0" smtClean="0"/>
              <a:t> / </a:t>
            </a:r>
            <a:r>
              <a:rPr lang="en-US" sz="2800" b="0" dirty="0" err="1" smtClean="0"/>
              <a:t>mengeluarkan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menambahkan</a:t>
            </a:r>
            <a:r>
              <a:rPr lang="en-US" sz="2800" b="0" dirty="0" smtClean="0"/>
              <a:t>/ </a:t>
            </a:r>
            <a:r>
              <a:rPr lang="en-US" sz="2800" b="0" dirty="0" err="1" smtClean="0"/>
              <a:t>memasukkan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ke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dalam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Penuh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0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1968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2296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dirty="0" err="1" smtClean="0"/>
              <a:t>Proses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menyiapkan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memberi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0 (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b="0" dirty="0" err="1" smtClean="0"/>
              <a:t>pada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penunjuk</a:t>
            </a:r>
            <a:r>
              <a:rPr lang="en-US" sz="3200" b="0" dirty="0" smtClean="0"/>
              <a:t> Stack (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), </a:t>
            </a: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elemen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pertama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diawali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ke-1</a:t>
            </a:r>
            <a:r>
              <a:rPr lang="en-US" sz="3200" b="0" dirty="0" smtClean="0">
                <a:solidFill>
                  <a:srgbClr val="FF0000"/>
                </a:solidFill>
              </a:rPr>
              <a:t>.</a:t>
            </a:r>
            <a:r>
              <a:rPr lang="en-US" sz="3200" b="0" dirty="0" smtClean="0"/>
              <a:t> </a:t>
            </a:r>
          </a:p>
          <a:p>
            <a:pPr marL="0" indent="0" algn="just">
              <a:buNone/>
            </a:pPr>
            <a:r>
              <a:rPr lang="en-US" sz="3200" b="0" dirty="0" err="1" smtClean="0"/>
              <a:t>Tetapi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elemen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pertama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dimulai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ke-0</a:t>
            </a:r>
            <a:r>
              <a:rPr lang="en-US" sz="3200" b="0" dirty="0" smtClean="0"/>
              <a:t> (</a:t>
            </a:r>
            <a:r>
              <a:rPr lang="en-US" sz="3200" b="0" dirty="0" err="1" smtClean="0"/>
              <a:t>contoh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bahasa</a:t>
            </a:r>
            <a:r>
              <a:rPr lang="en-US" sz="3200" b="0" dirty="0" smtClean="0"/>
              <a:t> C),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diberi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-1</a:t>
            </a:r>
            <a:r>
              <a:rPr lang="en-US" sz="3200" b="0" dirty="0" smtClean="0"/>
              <a:t>.</a:t>
            </a:r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1534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bernilai</a:t>
            </a:r>
            <a:r>
              <a:rPr lang="en-US" b="0" dirty="0" smtClean="0"/>
              <a:t> 0 (</a:t>
            </a:r>
            <a:r>
              <a:rPr lang="en-US" b="0" dirty="0" err="1" smtClean="0"/>
              <a:t>untuk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1) </a:t>
            </a:r>
            <a:r>
              <a:rPr lang="en-US" b="0" dirty="0" err="1" smtClean="0"/>
              <a:t>atau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bernilai</a:t>
            </a:r>
            <a:r>
              <a:rPr lang="en-US" b="0" dirty="0" smtClean="0"/>
              <a:t> -1 (</a:t>
            </a:r>
            <a:r>
              <a:rPr lang="en-US" b="0" dirty="0" err="1" smtClean="0"/>
              <a:t>untuk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0), </a:t>
            </a:r>
            <a:r>
              <a:rPr lang="en-US" b="0" dirty="0" err="1" smtClean="0"/>
              <a:t>maka</a:t>
            </a:r>
            <a:r>
              <a:rPr lang="en-US" b="0" dirty="0" smtClean="0"/>
              <a:t> </a:t>
            </a:r>
            <a:r>
              <a:rPr lang="en-US" b="0" dirty="0" smtClean="0"/>
              <a:t>S</a:t>
            </a:r>
            <a:r>
              <a:rPr lang="en-US" b="0" dirty="0" smtClean="0"/>
              <a:t>tack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keadaan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/>
              <a:t> </a:t>
            </a:r>
            <a:r>
              <a:rPr lang="en-US" b="0" dirty="0" err="1" smtClean="0"/>
              <a:t>sehingga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/>
              <a:t>(1). </a:t>
            </a:r>
          </a:p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tidak</a:t>
            </a:r>
            <a:r>
              <a:rPr lang="en-US" b="0" dirty="0" smtClean="0"/>
              <a:t>, </a:t>
            </a:r>
            <a:r>
              <a:rPr lang="en-US" b="0" dirty="0" err="1" smtClean="0"/>
              <a:t>maka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ada</a:t>
            </a:r>
            <a:r>
              <a:rPr lang="en-US" b="0" dirty="0" smtClean="0"/>
              <a:t> </a:t>
            </a:r>
            <a:r>
              <a:rPr lang="en-US" b="0" dirty="0" err="1" smtClean="0"/>
              <a:t>datanya</a:t>
            </a:r>
            <a:r>
              <a:rPr lang="en-US" b="0" dirty="0" smtClean="0"/>
              <a:t>) </a:t>
            </a:r>
            <a:r>
              <a:rPr lang="en-US" b="0" dirty="0" err="1" smtClean="0"/>
              <a:t>sehingga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 smtClean="0"/>
              <a:t>(0).</a:t>
            </a:r>
          </a:p>
          <a:p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519</TotalTime>
  <Words>927</Words>
  <Application>Microsoft PowerPoint</Application>
  <PresentationFormat>On-screen Show (4:3)</PresentationFormat>
  <Paragraphs>219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Abstrak Black</vt:lpstr>
      <vt:lpstr>Image</vt:lpstr>
      <vt:lpstr>Bitmap Image</vt:lpstr>
      <vt:lpstr>Slide 1</vt:lpstr>
      <vt:lpstr>PENGERTIAN STACK</vt:lpstr>
      <vt:lpstr>PENDEKLARASIAN STACK</vt:lpstr>
      <vt:lpstr>Pendeklarasian Stack (Array)</vt:lpstr>
      <vt:lpstr>Pendeklarasian Stack (List)</vt:lpstr>
      <vt:lpstr>OPERASI UTAMA</vt:lpstr>
      <vt:lpstr>OPERASI STACK (Array)</vt:lpstr>
      <vt:lpstr>Inisialisasi Stack (Array)</vt:lpstr>
      <vt:lpstr>Operasi Kosong (Array)</vt:lpstr>
      <vt:lpstr>Operasi Penuh (Array)</vt:lpstr>
      <vt:lpstr>Push (Array)</vt:lpstr>
      <vt:lpstr>Push (Lanjutan)</vt:lpstr>
      <vt:lpstr>Pop (Array)</vt:lpstr>
      <vt:lpstr>Pop (Lanjutan)</vt:lpstr>
      <vt:lpstr>OPERASI STACK (Linked List)</vt:lpstr>
      <vt:lpstr>Inisialisasi Stack (Linked List)</vt:lpstr>
      <vt:lpstr>Operasi Kosong (Linked List)</vt:lpstr>
      <vt:lpstr>Operasi Satu Simpul</vt:lpstr>
      <vt:lpstr>Push (Linked List)</vt:lpstr>
      <vt:lpstr>Push (Lanjutan)</vt:lpstr>
      <vt:lpstr>Push (Lanjutan)</vt:lpstr>
      <vt:lpstr>Pop (Linked List)</vt:lpstr>
      <vt:lpstr>Pop (Lanjutan)</vt:lpstr>
      <vt:lpstr>Pop (Lanjutan)</vt:lpstr>
      <vt:lpstr>Pop (Lanjutan)</vt:lpstr>
      <vt:lpstr>TUGAS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DosenIF-1</cp:lastModifiedBy>
  <cp:revision>101</cp:revision>
  <dcterms:created xsi:type="dcterms:W3CDTF">2012-05-03T03:45:54Z</dcterms:created>
  <dcterms:modified xsi:type="dcterms:W3CDTF">2012-05-08T03:17:29Z</dcterms:modified>
</cp:coreProperties>
</file>