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311" r:id="rId3"/>
    <p:sldId id="312" r:id="rId4"/>
    <p:sldId id="314" r:id="rId5"/>
    <p:sldId id="335" r:id="rId6"/>
    <p:sldId id="362" r:id="rId7"/>
    <p:sldId id="363" r:id="rId8"/>
    <p:sldId id="365" r:id="rId9"/>
    <p:sldId id="364" r:id="rId10"/>
    <p:sldId id="366" r:id="rId11"/>
    <p:sldId id="370" r:id="rId12"/>
    <p:sldId id="367" r:id="rId13"/>
    <p:sldId id="368" r:id="rId14"/>
    <p:sldId id="369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80" r:id="rId24"/>
    <p:sldId id="379" r:id="rId25"/>
    <p:sldId id="289" r:id="rId26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75" autoAdjust="0"/>
    <p:restoredTop sz="97133" autoAdjust="0"/>
  </p:normalViewPr>
  <p:slideViewPr>
    <p:cSldViewPr>
      <p:cViewPr varScale="1">
        <p:scale>
          <a:sx n="71" d="100"/>
          <a:sy n="71" d="100"/>
        </p:scale>
        <p:origin x="-30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5/7/2012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LINKED LIST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Circular Linked List </a:t>
            </a:r>
            <a:endParaRPr lang="id-ID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28736"/>
            <a:ext cx="8832850" cy="1219200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-  </a:t>
            </a:r>
            <a:r>
              <a:rPr lang="en-US" sz="2800" dirty="0" err="1" smtClean="0"/>
              <a:t>Jika</a:t>
            </a:r>
            <a:r>
              <a:rPr lang="en-US" sz="2800" dirty="0" smtClean="0"/>
              <a:t> List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awal</a:t>
            </a:r>
            <a:r>
              <a:rPr lang="en-US" sz="2800" b="1" dirty="0" smtClean="0">
                <a:solidFill>
                  <a:srgbClr val="FF0000"/>
                </a:solidFill>
              </a:rPr>
              <a:t> = nil)</a:t>
            </a:r>
          </a:p>
          <a:p>
            <a:pPr marL="514236" lvl="2" indent="-514236">
              <a:spcBef>
                <a:spcPts val="0"/>
              </a:spcBef>
              <a:buSzPct val="60000"/>
              <a:buNone/>
            </a:pPr>
            <a:r>
              <a:rPr lang="en-US" sz="2800" b="1" dirty="0" smtClean="0"/>
              <a:t>   </a:t>
            </a:r>
            <a:r>
              <a:rPr lang="en-US" sz="2800" dirty="0" smtClean="0"/>
              <a:t>{</a:t>
            </a:r>
            <a:r>
              <a:rPr lang="en-US" sz="2800" dirty="0" err="1" smtClean="0">
                <a:solidFill>
                  <a:srgbClr val="FF0000"/>
                </a:solidFill>
              </a:rPr>
              <a:t>sama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seperti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pada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penyisipan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depan</a:t>
            </a:r>
            <a:r>
              <a:rPr lang="en-US" sz="2800" dirty="0" smtClean="0"/>
              <a:t>}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09600" y="2285992"/>
            <a:ext cx="883285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914400" y="2643182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List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dua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070100" y="3275012"/>
            <a:ext cx="5778500" cy="1906588"/>
            <a:chOff x="1066800" y="1828800"/>
            <a:chExt cx="5778500" cy="1906588"/>
          </a:xfrm>
        </p:grpSpPr>
        <p:grpSp>
          <p:nvGrpSpPr>
            <p:cNvPr id="36" name="Group 109"/>
            <p:cNvGrpSpPr/>
            <p:nvPr/>
          </p:nvGrpSpPr>
          <p:grpSpPr>
            <a:xfrm>
              <a:off x="1066800" y="1828800"/>
              <a:ext cx="5778500" cy="1905794"/>
              <a:chOff x="1066800" y="1828800"/>
              <a:chExt cx="5778500" cy="1905794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689600" y="1828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451350" y="26670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5187269" y="30093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1066800" y="19812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2139950" y="26670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3460750" y="29718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247015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69900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51" name="Shape 50"/>
              <p:cNvCxnSpPr>
                <a:stCxn id="43" idx="1"/>
                <a:endCxn id="44" idx="0"/>
              </p:cNvCxnSpPr>
              <p:nvPr/>
            </p:nvCxnSpPr>
            <p:spPr>
              <a:xfrm rot="10800000" flipV="1">
                <a:off x="5235575" y="2121188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hape 51"/>
              <p:cNvCxnSpPr>
                <a:stCxn id="46" idx="3"/>
                <a:endCxn id="57" idx="0"/>
              </p:cNvCxnSpPr>
              <p:nvPr/>
            </p:nvCxnSpPr>
            <p:spPr>
              <a:xfrm>
                <a:off x="2222500" y="2273587"/>
                <a:ext cx="701675" cy="3934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5791997" y="3048000"/>
                <a:ext cx="456403" cy="1"/>
              </a:xfrm>
              <a:prstGeom prst="line">
                <a:avLst/>
              </a:prstGeom>
              <a:ln>
                <a:headEnd type="oval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408906" y="3390900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1752600" y="30480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5400000">
                <a:off x="5904706" y="3381372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>
              <a:off x="1752600" y="37338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2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5" name="Group 3"/>
          <p:cNvGrpSpPr/>
          <p:nvPr/>
        </p:nvGrpSpPr>
        <p:grpSpPr>
          <a:xfrm>
            <a:off x="3130551" y="3047999"/>
            <a:ext cx="1568450" cy="609600"/>
            <a:chOff x="3356789" y="3352800"/>
            <a:chExt cx="1219200" cy="534194"/>
          </a:xfrm>
        </p:grpSpPr>
        <p:sp>
          <p:nvSpPr>
            <p:cNvPr id="25" name="Rectangle 24"/>
            <p:cNvSpPr/>
            <p:nvPr/>
          </p:nvSpPr>
          <p:spPr>
            <a:xfrm>
              <a:off x="3356789" y="3352800"/>
              <a:ext cx="1219200" cy="533400"/>
            </a:xfrm>
            <a:prstGeom prst="rect">
              <a:avLst/>
            </a:prstGeom>
            <a:ln w="28575">
              <a:solidFill>
                <a:srgbClr val="0000C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5"/>
            <p:cNvCxnSpPr/>
            <p:nvPr/>
          </p:nvCxnSpPr>
          <p:spPr>
            <a:xfrm rot="5400000">
              <a:off x="3928288" y="3619500"/>
              <a:ext cx="533400" cy="1588"/>
            </a:xfrm>
            <a:prstGeom prst="line">
              <a:avLst/>
            </a:prstGeom>
            <a:ln w="28575">
              <a:solidFill>
                <a:srgbClr val="0000CC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7"/>
          <p:cNvGrpSpPr/>
          <p:nvPr/>
        </p:nvGrpSpPr>
        <p:grpSpPr>
          <a:xfrm>
            <a:off x="1371599" y="3115732"/>
            <a:ext cx="1676397" cy="523220"/>
            <a:chOff x="3100755" y="2895600"/>
            <a:chExt cx="1547445" cy="588623"/>
          </a:xfrm>
        </p:grpSpPr>
        <p:sp>
          <p:nvSpPr>
            <p:cNvPr id="23" name="TextBox 22"/>
            <p:cNvSpPr txBox="1"/>
            <p:nvPr/>
          </p:nvSpPr>
          <p:spPr>
            <a:xfrm>
              <a:off x="3100755" y="2895600"/>
              <a:ext cx="844062" cy="588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00CC"/>
                  </a:solidFill>
                </a:rPr>
                <a:t>baru</a:t>
              </a:r>
              <a:endParaRPr lang="en-US" sz="2800" dirty="0">
                <a:solidFill>
                  <a:srgbClr val="0000CC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886200" y="3200400"/>
              <a:ext cx="762000" cy="1588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460750" y="3115732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1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09600" y="1676400"/>
            <a:ext cx="7924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disisipkan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5334000" y="2590800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00CC"/>
                </a:solidFill>
              </a:rPr>
              <a:t>alloc</a:t>
            </a:r>
            <a:r>
              <a:rPr lang="en-US" sz="2800" b="1" dirty="0" smtClean="0">
                <a:solidFill>
                  <a:srgbClr val="0000CC"/>
                </a:solidFill>
              </a:rPr>
              <a:t>(</a:t>
            </a:r>
            <a:r>
              <a:rPr lang="en-US" sz="2800" b="1" dirty="0" err="1" smtClean="0">
                <a:solidFill>
                  <a:srgbClr val="0000CC"/>
                </a:solidFill>
              </a:rPr>
              <a:t>baru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5334000" y="3048000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>
                <a:solidFill>
                  <a:srgbClr val="00B050"/>
                </a:solidFill>
              </a:rPr>
              <a:t>baru↑.info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0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000" b="1" dirty="0" smtClean="0"/>
              <a:t>Circular Single Linked List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grpSp>
        <p:nvGrpSpPr>
          <p:cNvPr id="4" name="Group 52"/>
          <p:cNvGrpSpPr/>
          <p:nvPr/>
        </p:nvGrpSpPr>
        <p:grpSpPr>
          <a:xfrm>
            <a:off x="3581399" y="3810000"/>
            <a:ext cx="3632202" cy="685800"/>
            <a:chOff x="5029199" y="2971800"/>
            <a:chExt cx="3352802" cy="685800"/>
          </a:xfrm>
        </p:grpSpPr>
        <p:grpSp>
          <p:nvGrpSpPr>
            <p:cNvPr id="5" name="Group 33"/>
            <p:cNvGrpSpPr/>
            <p:nvPr/>
          </p:nvGrpSpPr>
          <p:grpSpPr>
            <a:xfrm>
              <a:off x="5029199" y="2971800"/>
              <a:ext cx="3352802" cy="685800"/>
              <a:chOff x="5029199" y="2819400"/>
              <a:chExt cx="3352802" cy="685800"/>
            </a:xfrm>
          </p:grpSpPr>
          <p:grpSp>
            <p:nvGrpSpPr>
              <p:cNvPr id="6" name="Group 3"/>
              <p:cNvGrpSpPr/>
              <p:nvPr/>
            </p:nvGrpSpPr>
            <p:grpSpPr>
              <a:xfrm>
                <a:off x="6934201" y="2819400"/>
                <a:ext cx="1447800" cy="685800"/>
                <a:chOff x="4832641" y="3352800"/>
                <a:chExt cx="1219200" cy="53419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4832641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5"/>
                <p:cNvCxnSpPr/>
                <p:nvPr/>
              </p:nvCxnSpPr>
              <p:spPr>
                <a:xfrm rot="5400000">
                  <a:off x="5404139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7"/>
              <p:cNvGrpSpPr/>
              <p:nvPr/>
            </p:nvGrpSpPr>
            <p:grpSpPr>
              <a:xfrm>
                <a:off x="5029199" y="2895600"/>
                <a:ext cx="1828800" cy="584775"/>
                <a:chOff x="4571999" y="2895600"/>
                <a:chExt cx="1828800" cy="584775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4571999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5638799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" name="TextBox 19"/>
            <p:cNvSpPr txBox="1"/>
            <p:nvPr/>
          </p:nvSpPr>
          <p:spPr>
            <a:xfrm>
              <a:off x="7238999" y="3047999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2" name="Content Placeholder 2"/>
          <p:cNvSpPr txBox="1">
            <a:spLocks/>
          </p:cNvSpPr>
          <p:nvPr/>
        </p:nvSpPr>
        <p:spPr>
          <a:xfrm>
            <a:off x="6477000" y="2666996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err="1" smtClean="0">
                <a:solidFill>
                  <a:srgbClr val="FF000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FF000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FF0000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98500" y="1827212"/>
            <a:ext cx="5778500" cy="1524000"/>
            <a:chOff x="1155700" y="1827212"/>
            <a:chExt cx="5778500" cy="1524000"/>
          </a:xfrm>
        </p:grpSpPr>
        <p:sp>
          <p:nvSpPr>
            <p:cNvPr id="39" name="TextBox 38"/>
            <p:cNvSpPr txBox="1"/>
            <p:nvPr/>
          </p:nvSpPr>
          <p:spPr>
            <a:xfrm>
              <a:off x="5778500" y="182721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540250" y="2665412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rot="5400000">
              <a:off x="5276169" y="3007800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155700" y="197961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4" name="Group 46"/>
            <p:cNvGrpSpPr/>
            <p:nvPr/>
          </p:nvGrpSpPr>
          <p:grpSpPr>
            <a:xfrm>
              <a:off x="2228850" y="2665412"/>
              <a:ext cx="1568450" cy="684781"/>
              <a:chOff x="5638800" y="2362200"/>
              <a:chExt cx="14478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>
              <a:off x="3549650" y="2970212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559050" y="2741612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787900" y="2741612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48" name="Shape 47"/>
            <p:cNvCxnSpPr>
              <a:stCxn id="39" idx="1"/>
              <a:endCxn id="40" idx="0"/>
            </p:cNvCxnSpPr>
            <p:nvPr/>
          </p:nvCxnSpPr>
          <p:spPr>
            <a:xfrm rot="10800000" flipV="1">
              <a:off x="5324475" y="2119600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hape 48"/>
            <p:cNvCxnSpPr>
              <a:stCxn id="43" idx="3"/>
              <a:endCxn id="54" idx="0"/>
            </p:cNvCxnSpPr>
            <p:nvPr/>
          </p:nvCxnSpPr>
          <p:spPr>
            <a:xfrm>
              <a:off x="2311400" y="2271999"/>
              <a:ext cx="701675" cy="3934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1383506" y="3036884"/>
            <a:ext cx="4496594" cy="696916"/>
            <a:chOff x="1840706" y="3036884"/>
            <a:chExt cx="4496594" cy="696916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5880897" y="3046412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1497806" y="338931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1841500" y="304641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993606" y="3379784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841500" y="3732212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hape 33"/>
          <p:cNvCxnSpPr/>
          <p:nvPr/>
        </p:nvCxnSpPr>
        <p:spPr>
          <a:xfrm>
            <a:off x="5397497" y="3047996"/>
            <a:ext cx="1031875" cy="762000"/>
          </a:xfrm>
          <a:prstGeom prst="bentConnector2">
            <a:avLst/>
          </a:prstGeom>
          <a:ln w="28575">
            <a:headEnd type="oval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000" b="1" dirty="0" smtClean="0"/>
              <a:t>Circular Single Linked List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cxnSp>
        <p:nvCxnSpPr>
          <p:cNvPr id="32" name="Shape 31"/>
          <p:cNvCxnSpPr/>
          <p:nvPr/>
        </p:nvCxnSpPr>
        <p:spPr>
          <a:xfrm>
            <a:off x="6248400" y="2349790"/>
            <a:ext cx="577847" cy="1688810"/>
          </a:xfrm>
          <a:prstGeom prst="bentConnector2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Content Placeholder 2"/>
          <p:cNvSpPr txBox="1">
            <a:spLocks/>
          </p:cNvSpPr>
          <p:nvPr/>
        </p:nvSpPr>
        <p:spPr>
          <a:xfrm>
            <a:off x="6953264" y="2790828"/>
            <a:ext cx="2928958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00CC"/>
                </a:solidFill>
              </a:rPr>
              <a:t>akhir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dirty="0" smtClean="0">
                <a:solidFill>
                  <a:srgbClr val="0000CC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00CC"/>
                </a:solidFill>
                <a:sym typeface="Wingdings" pitchFamily="2" charset="2"/>
              </a:rPr>
              <a:t>baru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11" name="Shape 10"/>
          <p:cNvCxnSpPr/>
          <p:nvPr/>
        </p:nvCxnSpPr>
        <p:spPr>
          <a:xfrm rot="10800000" flipV="1">
            <a:off x="4784727" y="2362200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95282" y="2057400"/>
            <a:ext cx="6604002" cy="2667000"/>
            <a:chOff x="595282" y="2057400"/>
            <a:chExt cx="6604002" cy="2667000"/>
          </a:xfrm>
        </p:grpSpPr>
        <p:sp>
          <p:nvSpPr>
            <p:cNvPr id="10" name="TextBox 9"/>
            <p:cNvSpPr txBox="1"/>
            <p:nvPr/>
          </p:nvSpPr>
          <p:spPr>
            <a:xfrm>
              <a:off x="5218082" y="20574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33" name="Shape 32"/>
            <p:cNvCxnSpPr/>
            <p:nvPr/>
          </p:nvCxnSpPr>
          <p:spPr>
            <a:xfrm>
              <a:off x="1750981" y="23497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3979832" y="2895601"/>
              <a:ext cx="1568450" cy="685800"/>
              <a:chOff x="1752600" y="3352800"/>
              <a:chExt cx="1219200" cy="53419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95282" y="20574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5" name="Group 46"/>
            <p:cNvGrpSpPr/>
            <p:nvPr/>
          </p:nvGrpSpPr>
          <p:grpSpPr>
            <a:xfrm>
              <a:off x="1668432" y="2895601"/>
              <a:ext cx="1568450" cy="684781"/>
              <a:chOff x="5638800" y="2362200"/>
              <a:chExt cx="1447800" cy="68478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>
              <a:off x="2989232" y="32004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98632" y="2971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227482" y="29718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grpSp>
          <p:nvGrpSpPr>
            <p:cNvPr id="6" name="Group 52"/>
            <p:cNvGrpSpPr/>
            <p:nvPr/>
          </p:nvGrpSpPr>
          <p:grpSpPr>
            <a:xfrm>
              <a:off x="3567081" y="4038599"/>
              <a:ext cx="3632203" cy="685801"/>
              <a:chOff x="5029199" y="2971797"/>
              <a:chExt cx="3352803" cy="685801"/>
            </a:xfrm>
          </p:grpSpPr>
          <p:grpSp>
            <p:nvGrpSpPr>
              <p:cNvPr id="7" name="Group 33"/>
              <p:cNvGrpSpPr/>
              <p:nvPr/>
            </p:nvGrpSpPr>
            <p:grpSpPr>
              <a:xfrm>
                <a:off x="5029199" y="2971797"/>
                <a:ext cx="3352803" cy="685801"/>
                <a:chOff x="5029199" y="2819397"/>
                <a:chExt cx="3352803" cy="685801"/>
              </a:xfrm>
            </p:grpSpPr>
            <p:grpSp>
              <p:nvGrpSpPr>
                <p:cNvPr id="8" name="Group 3"/>
                <p:cNvGrpSpPr/>
                <p:nvPr/>
              </p:nvGrpSpPr>
              <p:grpSpPr>
                <a:xfrm>
                  <a:off x="6934202" y="2819397"/>
                  <a:ext cx="1447800" cy="685801"/>
                  <a:chOff x="4832641" y="3352799"/>
                  <a:chExt cx="1219200" cy="534195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4832641" y="3352799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5"/>
                  <p:cNvCxnSpPr/>
                  <p:nvPr/>
                </p:nvCxnSpPr>
                <p:spPr>
                  <a:xfrm rot="5400000">
                    <a:off x="5404139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7"/>
                <p:cNvGrpSpPr/>
                <p:nvPr/>
              </p:nvGrpSpPr>
              <p:grpSpPr>
                <a:xfrm>
                  <a:off x="5029199" y="2895600"/>
                  <a:ext cx="1828800" cy="584775"/>
                  <a:chOff x="4571999" y="2895600"/>
                  <a:chExt cx="1828800" cy="584775"/>
                </a:xfrm>
              </p:grpSpPr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4571999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24" name="Straight Arrow Connector 23"/>
                  <p:cNvCxnSpPr/>
                  <p:nvPr/>
                </p:nvCxnSpPr>
                <p:spPr>
                  <a:xfrm>
                    <a:off x="5638799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0" name="TextBox 19"/>
              <p:cNvSpPr txBox="1"/>
              <p:nvPr/>
            </p:nvSpPr>
            <p:spPr>
              <a:xfrm>
                <a:off x="7238999" y="3047999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cxnSp>
          <p:nvCxnSpPr>
            <p:cNvPr id="34" name="Shape 33"/>
            <p:cNvCxnSpPr/>
            <p:nvPr/>
          </p:nvCxnSpPr>
          <p:spPr>
            <a:xfrm>
              <a:off x="5383179" y="3276598"/>
              <a:ext cx="1031875" cy="762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1142206" y="3352800"/>
            <a:ext cx="6402388" cy="1758948"/>
            <a:chOff x="1142206" y="3352800"/>
            <a:chExt cx="6402388" cy="175894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934200" y="4419600"/>
              <a:ext cx="609600" cy="1588"/>
            </a:xfrm>
            <a:prstGeom prst="line">
              <a:avLst/>
            </a:prstGeom>
            <a:ln w="28575">
              <a:solidFill>
                <a:srgbClr val="00B05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200900" y="4767260"/>
              <a:ext cx="685800" cy="1588"/>
            </a:xfrm>
            <a:prstGeom prst="line">
              <a:avLst/>
            </a:prstGeom>
            <a:ln w="28575">
              <a:solidFill>
                <a:srgbClr val="00B05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0800000">
              <a:off x="1143000" y="5110160"/>
              <a:ext cx="6400800" cy="1588"/>
            </a:xfrm>
            <a:prstGeom prst="line">
              <a:avLst/>
            </a:prstGeom>
            <a:ln w="28575">
              <a:solidFill>
                <a:srgbClr val="00B05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 flipH="1" flipV="1">
              <a:off x="266700" y="4229100"/>
              <a:ext cx="1752600" cy="1588"/>
            </a:xfrm>
            <a:prstGeom prst="line">
              <a:avLst/>
            </a:prstGeom>
            <a:ln w="28575">
              <a:solidFill>
                <a:srgbClr val="00B05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143000" y="3352800"/>
              <a:ext cx="53340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Content Placeholder 2"/>
          <p:cNvSpPr txBox="1">
            <a:spLocks/>
          </p:cNvSpPr>
          <p:nvPr/>
        </p:nvSpPr>
        <p:spPr>
          <a:xfrm>
            <a:off x="2667000" y="5105400"/>
            <a:ext cx="3352800" cy="685800"/>
          </a:xfrm>
          <a:prstGeom prst="rect">
            <a:avLst/>
          </a:prstGeom>
        </p:spPr>
        <p:txBody>
          <a:bodyPr vert="horz" lIns="91419" tIns="45709" rIns="91419" bIns="45709">
            <a:normAutofit fontScale="92500"/>
          </a:bodyPr>
          <a:lstStyle/>
          <a:p>
            <a:pPr marL="0" marR="0" lvl="2" indent="1587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B050"/>
                </a:solidFill>
              </a:rPr>
              <a:t>akhir</a:t>
            </a:r>
            <a:r>
              <a:rPr lang="en-US" sz="3200" b="1" dirty="0" err="1" smtClean="0">
                <a:solidFill>
                  <a:srgbClr val="00B050"/>
                </a:solidFill>
                <a:cs typeface="Times New Roman"/>
              </a:rPr>
              <a:t>↑.next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B050"/>
                </a:solidFill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 err="1" smtClean="0"/>
              <a:t>Penyisipan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di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Belakang</a:t>
            </a: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000" b="1" dirty="0" smtClean="0"/>
              <a:t>Circular Single Linked List </a:t>
            </a:r>
            <a:r>
              <a:rPr lang="en-US" sz="4200" b="1" dirty="0" smtClean="0"/>
              <a:t>(</a:t>
            </a:r>
            <a:r>
              <a:rPr lang="en-US" sz="4200" b="1" dirty="0" err="1" smtClean="0"/>
              <a:t>lanjutan</a:t>
            </a:r>
            <a:r>
              <a:rPr lang="en-US" sz="4200" b="1" dirty="0" smtClean="0"/>
              <a:t>)</a:t>
            </a:r>
            <a:endParaRPr lang="en-US" sz="4200" b="1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85800" y="1447800"/>
            <a:ext cx="8839200" cy="9906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Linked List </a:t>
            </a:r>
            <a:r>
              <a:rPr lang="en-US" sz="3200" b="1" dirty="0" err="1" smtClean="0">
                <a:solidFill>
                  <a:srgbClr val="FF0000"/>
                </a:solidFill>
              </a:rPr>
              <a:t>jika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penyisipan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kondisi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nil: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2" name="Shape 31"/>
          <p:cNvCxnSpPr>
            <a:endCxn id="58" idx="0"/>
          </p:cNvCxnSpPr>
          <p:nvPr/>
        </p:nvCxnSpPr>
        <p:spPr>
          <a:xfrm>
            <a:off x="6205536" y="2806990"/>
            <a:ext cx="892175" cy="545810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hape 36"/>
          <p:cNvCxnSpPr/>
          <p:nvPr/>
        </p:nvCxnSpPr>
        <p:spPr>
          <a:xfrm rot="10800000" flipV="1">
            <a:off x="4784727" y="2819400"/>
            <a:ext cx="454025" cy="5458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95282" y="2514600"/>
            <a:ext cx="5778500" cy="1524001"/>
            <a:chOff x="595282" y="2514600"/>
            <a:chExt cx="5778500" cy="1524001"/>
          </a:xfrm>
        </p:grpSpPr>
        <p:sp>
          <p:nvSpPr>
            <p:cNvPr id="39" name="TextBox 38"/>
            <p:cNvSpPr txBox="1"/>
            <p:nvPr/>
          </p:nvSpPr>
          <p:spPr>
            <a:xfrm>
              <a:off x="5218082" y="2514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0" name="Shape 39"/>
            <p:cNvCxnSpPr/>
            <p:nvPr/>
          </p:nvCxnSpPr>
          <p:spPr>
            <a:xfrm>
              <a:off x="1750981" y="2806989"/>
              <a:ext cx="70167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1" name="Group 3"/>
            <p:cNvGrpSpPr/>
            <p:nvPr/>
          </p:nvGrpSpPr>
          <p:grpSpPr>
            <a:xfrm>
              <a:off x="3979832" y="3352801"/>
              <a:ext cx="1568450" cy="685800"/>
              <a:chOff x="1752600" y="3352800"/>
              <a:chExt cx="1219200" cy="53419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595282" y="251460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4" name="Group 46"/>
            <p:cNvGrpSpPr/>
            <p:nvPr/>
          </p:nvGrpSpPr>
          <p:grpSpPr>
            <a:xfrm>
              <a:off x="1668432" y="3352801"/>
              <a:ext cx="1568450" cy="684781"/>
              <a:chOff x="5638800" y="23622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>
              <a:off x="2989232" y="3657601"/>
              <a:ext cx="990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998632" y="34290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227482" y="342900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</p:grpSp>
      <p:grpSp>
        <p:nvGrpSpPr>
          <p:cNvPr id="54" name="Group 3"/>
          <p:cNvGrpSpPr/>
          <p:nvPr/>
        </p:nvGrpSpPr>
        <p:grpSpPr>
          <a:xfrm>
            <a:off x="6313486" y="3352800"/>
            <a:ext cx="1568450" cy="685801"/>
            <a:chOff x="4832641" y="3352799"/>
            <a:chExt cx="1219200" cy="534195"/>
          </a:xfrm>
        </p:grpSpPr>
        <p:sp>
          <p:nvSpPr>
            <p:cNvPr id="58" name="Rectangle 57"/>
            <p:cNvSpPr/>
            <p:nvPr/>
          </p:nvSpPr>
          <p:spPr>
            <a:xfrm>
              <a:off x="4832641" y="3352799"/>
              <a:ext cx="1219200" cy="533400"/>
            </a:xfrm>
            <a:prstGeom prst="rect">
              <a:avLst/>
            </a:prstGeom>
            <a:ln w="28575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"/>
            <p:cNvCxnSpPr/>
            <p:nvPr/>
          </p:nvCxnSpPr>
          <p:spPr>
            <a:xfrm rot="5400000">
              <a:off x="5404139" y="3619500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7835900" y="2514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baru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3429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1143000" y="3733800"/>
            <a:ext cx="7162800" cy="691354"/>
            <a:chOff x="1143000" y="3733800"/>
            <a:chExt cx="7162800" cy="691354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695406" y="3733800"/>
              <a:ext cx="609600" cy="1588"/>
            </a:xfrm>
            <a:prstGeom prst="line">
              <a:avLst/>
            </a:prstGeom>
            <a:ln w="28575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>
              <a:off x="7962106" y="4081460"/>
              <a:ext cx="685800" cy="1588"/>
            </a:xfrm>
            <a:prstGeom prst="line">
              <a:avLst/>
            </a:prstGeom>
            <a:ln w="28575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1143000" y="4419412"/>
              <a:ext cx="7162800" cy="1777"/>
            </a:xfrm>
            <a:prstGeom prst="line">
              <a:avLst/>
            </a:prstGeom>
            <a:ln w="28575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838994" y="4114800"/>
              <a:ext cx="608806" cy="794"/>
            </a:xfrm>
            <a:prstGeom prst="line">
              <a:avLst/>
            </a:prstGeom>
            <a:ln w="28575">
              <a:solidFill>
                <a:srgbClr val="C0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143000" y="3810000"/>
              <a:ext cx="5334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295400" y="3722684"/>
            <a:ext cx="4496594" cy="696916"/>
            <a:chOff x="1840706" y="3036884"/>
            <a:chExt cx="4496594" cy="696916"/>
          </a:xfrm>
        </p:grpSpPr>
        <p:cxnSp>
          <p:nvCxnSpPr>
            <p:cNvPr id="73" name="Straight Connector 72"/>
            <p:cNvCxnSpPr/>
            <p:nvPr/>
          </p:nvCxnSpPr>
          <p:spPr>
            <a:xfrm flipV="1">
              <a:off x="5880897" y="3046412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1497806" y="338931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1841500" y="3046412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993606" y="3379784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841500" y="3732212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2" name="Straight Arrow Connector 81"/>
          <p:cNvCxnSpPr/>
          <p:nvPr/>
        </p:nvCxnSpPr>
        <p:spPr>
          <a:xfrm>
            <a:off x="5319712" y="3657600"/>
            <a:ext cx="9906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hape 82"/>
          <p:cNvCxnSpPr/>
          <p:nvPr/>
        </p:nvCxnSpPr>
        <p:spPr>
          <a:xfrm rot="10800000" flipV="1">
            <a:off x="7315200" y="2805112"/>
            <a:ext cx="454025" cy="545813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" grpId="0"/>
      <p:bldP spid="56" grpId="0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Tengah </a:t>
            </a:r>
            <a:br>
              <a:rPr lang="en-US" b="1" dirty="0" smtClean="0"/>
            </a:br>
            <a:r>
              <a:rPr lang="en-US" b="1" dirty="0" smtClean="0"/>
              <a:t>Circular Single Linked List</a:t>
            </a:r>
            <a:endParaRPr lang="en-US" b="1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609600" y="1676400"/>
            <a:ext cx="8610600" cy="16002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800" b="1" dirty="0" err="1" smtClean="0"/>
              <a:t>Penyisipan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tengah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circular single linked list </a:t>
            </a:r>
            <a:r>
              <a:rPr lang="en-US" sz="2800" b="1" dirty="0" err="1" smtClean="0">
                <a:solidFill>
                  <a:srgbClr val="FF0000"/>
                </a:solidFill>
              </a:rPr>
              <a:t>sama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seperti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penyisipan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tengah</a:t>
            </a:r>
            <a:r>
              <a:rPr lang="en-US" sz="2800" b="1" dirty="0" smtClean="0"/>
              <a:t> single linked list yang linear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1763716" y="2590800"/>
            <a:ext cx="2895600" cy="19050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1447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1316" y="1905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cxnSp>
        <p:nvCxnSpPr>
          <p:cNvPr id="20" name="Shape 32"/>
          <p:cNvCxnSpPr/>
          <p:nvPr/>
        </p:nvCxnSpPr>
        <p:spPr>
          <a:xfrm rot="16200000" flipH="1">
            <a:off x="2372918" y="2514202"/>
            <a:ext cx="610396" cy="45720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73500" y="18288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cxnSp>
        <p:nvCxnSpPr>
          <p:cNvPr id="32" name="Elbow Connector 31"/>
          <p:cNvCxnSpPr>
            <a:stCxn id="26" idx="2"/>
            <a:endCxn id="24" idx="0"/>
          </p:cNvCxnSpPr>
          <p:nvPr/>
        </p:nvCxnSpPr>
        <p:spPr>
          <a:xfrm rot="5400000">
            <a:off x="3508268" y="2104123"/>
            <a:ext cx="633631" cy="12525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992316" y="3047206"/>
            <a:ext cx="2362201" cy="1069182"/>
            <a:chOff x="1992316" y="3271341"/>
            <a:chExt cx="2362201" cy="1069182"/>
          </a:xfrm>
        </p:grpSpPr>
        <p:sp>
          <p:nvSpPr>
            <p:cNvPr id="24" name="Rectangle 23"/>
            <p:cNvSpPr/>
            <p:nvPr/>
          </p:nvSpPr>
          <p:spPr>
            <a:xfrm>
              <a:off x="2424116" y="3271341"/>
              <a:ext cx="1549400" cy="68478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3172647" y="3612454"/>
              <a:ext cx="684781" cy="2556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86066" y="3347541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  </a:t>
              </a:r>
              <a:endParaRPr lang="en-US" sz="2800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3744917" y="3652342"/>
              <a:ext cx="609599" cy="795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0800000">
              <a:off x="1992318" y="4338935"/>
              <a:ext cx="2362199" cy="1588"/>
            </a:xfrm>
            <a:prstGeom prst="line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V="1">
              <a:off x="1655288" y="3990163"/>
              <a:ext cx="685006" cy="1095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992316" y="3653135"/>
              <a:ext cx="4087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16200000" flipV="1">
              <a:off x="4006538" y="3990164"/>
              <a:ext cx="685006" cy="10950"/>
            </a:xfrm>
            <a:prstGeom prst="straightConnector1">
              <a:avLst/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5105400" y="3124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Arial Narrow" pitchFamily="34" charset="0"/>
              </a:rPr>
              <a:t>menjadi</a:t>
            </a:r>
            <a:endParaRPr lang="en-US" sz="2800" b="1" u="sng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05400" y="4110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971800" y="3447753"/>
            <a:ext cx="2209800" cy="895647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8600" y="297722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1520508" y="3258783"/>
            <a:ext cx="889316" cy="8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28600" y="472440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276600" y="472440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58000" y="381000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grpSp>
        <p:nvGrpSpPr>
          <p:cNvPr id="63" name="Group 7"/>
          <p:cNvGrpSpPr/>
          <p:nvPr/>
        </p:nvGrpSpPr>
        <p:grpSpPr>
          <a:xfrm>
            <a:off x="7011978" y="2042589"/>
            <a:ext cx="428628" cy="571504"/>
            <a:chOff x="1905000" y="2438400"/>
            <a:chExt cx="533400" cy="533400"/>
          </a:xfrm>
        </p:grpSpPr>
        <p:sp>
          <p:nvSpPr>
            <p:cNvPr id="64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8369300" y="198120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awal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7512044" y="2336802"/>
            <a:ext cx="8255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8" name="Group 7"/>
          <p:cNvGrpSpPr/>
          <p:nvPr/>
        </p:nvGrpSpPr>
        <p:grpSpPr>
          <a:xfrm>
            <a:off x="7086600" y="2956989"/>
            <a:ext cx="428628" cy="571504"/>
            <a:chOff x="1905000" y="2438400"/>
            <a:chExt cx="533400" cy="533400"/>
          </a:xfrm>
        </p:grpSpPr>
        <p:sp>
          <p:nvSpPr>
            <p:cNvPr id="69" name="Rectangle 3"/>
            <p:cNvSpPr/>
            <p:nvPr/>
          </p:nvSpPr>
          <p:spPr>
            <a:xfrm>
              <a:off x="1905000" y="2438400"/>
              <a:ext cx="533400" cy="533400"/>
            </a:xfrm>
            <a:prstGeom prst="rect">
              <a:avLst/>
            </a:prstGeom>
            <a:ln w="28575">
              <a:solidFill>
                <a:srgbClr val="7030A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 rot="5400000">
              <a:off x="1905000" y="2438400"/>
              <a:ext cx="533400" cy="53340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8443922" y="2895600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</a:rPr>
              <a:t>akhir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7586666" y="3251202"/>
            <a:ext cx="8255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858000" y="420118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7030A0"/>
                </a:solidFill>
                <a:sym typeface="Wingdings" pitchFamily="2" charset="2"/>
              </a:rPr>
              <a:t>  nil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76600" y="51155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7" grpId="0"/>
      <p:bldP spid="18" grpId="0"/>
      <p:bldP spid="18" grpId="1"/>
      <p:bldP spid="26" grpId="0"/>
      <p:bldP spid="26" grpId="1"/>
      <p:bldP spid="43" grpId="0"/>
      <p:bldP spid="44" grpId="0"/>
      <p:bldP spid="54" grpId="0"/>
      <p:bldP spid="56" grpId="0"/>
      <p:bldP spid="58" grpId="0"/>
      <p:bldP spid="62" grpId="0"/>
      <p:bldP spid="66" grpId="0"/>
      <p:bldP spid="71" grpId="0"/>
      <p:bldP spid="73" grpId="0"/>
      <p:bldP spid="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82" y="152400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24000" y="2743200"/>
            <a:ext cx="5778500" cy="1906588"/>
            <a:chOff x="1066800" y="1828800"/>
            <a:chExt cx="5778500" cy="1906588"/>
          </a:xfrm>
        </p:grpSpPr>
        <p:grpSp>
          <p:nvGrpSpPr>
            <p:cNvPr id="23" name="Group 109"/>
            <p:cNvGrpSpPr/>
            <p:nvPr/>
          </p:nvGrpSpPr>
          <p:grpSpPr>
            <a:xfrm>
              <a:off x="1066800" y="1828800"/>
              <a:ext cx="5778500" cy="1905794"/>
              <a:chOff x="1066800" y="1828800"/>
              <a:chExt cx="5778500" cy="1905794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689600" y="1828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51350" y="26670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5187269" y="30093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066800" y="19812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29" name="Group 46"/>
              <p:cNvGrpSpPr/>
              <p:nvPr/>
            </p:nvGrpSpPr>
            <p:grpSpPr>
              <a:xfrm>
                <a:off x="2139950" y="26670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3460750" y="29718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247015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9900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33" name="Shape 32"/>
              <p:cNvCxnSpPr>
                <a:stCxn id="25" idx="1"/>
                <a:endCxn id="26" idx="0"/>
              </p:cNvCxnSpPr>
              <p:nvPr/>
            </p:nvCxnSpPr>
            <p:spPr>
              <a:xfrm rot="10800000" flipV="1">
                <a:off x="5235575" y="2121188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hape 33"/>
              <p:cNvCxnSpPr>
                <a:stCxn id="28" idx="3"/>
                <a:endCxn id="40" idx="0"/>
              </p:cNvCxnSpPr>
              <p:nvPr/>
            </p:nvCxnSpPr>
            <p:spPr>
              <a:xfrm>
                <a:off x="2222500" y="2273587"/>
                <a:ext cx="701675" cy="3934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5791997" y="3048000"/>
                <a:ext cx="456403" cy="1"/>
              </a:xfrm>
              <a:prstGeom prst="line">
                <a:avLst/>
              </a:prstGeom>
              <a:ln>
                <a:headEnd type="oval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1408906" y="3390900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752600" y="30480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5400000">
                <a:off x="5904706" y="3381372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1752600" y="37338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2146300" y="1981200"/>
            <a:ext cx="1981200" cy="11430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50" name="Group 49"/>
          <p:cNvGrpSpPr/>
          <p:nvPr/>
        </p:nvGrpSpPr>
        <p:grpSpPr>
          <a:xfrm>
            <a:off x="1676400" y="1371600"/>
            <a:ext cx="5410200" cy="1524000"/>
            <a:chOff x="1816100" y="1371600"/>
            <a:chExt cx="5410200" cy="1524000"/>
          </a:xfrm>
        </p:grpSpPr>
        <p:sp>
          <p:nvSpPr>
            <p:cNvPr id="25" name="TextBox 24"/>
            <p:cNvSpPr txBox="1"/>
            <p:nvPr/>
          </p:nvSpPr>
          <p:spPr>
            <a:xfrm>
              <a:off x="6070600" y="13716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32350" y="22098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568269" y="25521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816100" y="1429761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6" name="Group 46"/>
            <p:cNvGrpSpPr/>
            <p:nvPr/>
          </p:nvGrpSpPr>
          <p:grpSpPr>
            <a:xfrm>
              <a:off x="2520950" y="2209800"/>
              <a:ext cx="1568450" cy="684781"/>
              <a:chOff x="5638800" y="23622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/>
            <p:nvPr/>
          </p:nvCxnSpPr>
          <p:spPr>
            <a:xfrm>
              <a:off x="3841750" y="25146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51150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80000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33" name="Shape 32"/>
            <p:cNvCxnSpPr>
              <a:stCxn id="25" idx="1"/>
              <a:endCxn id="26" idx="0"/>
            </p:cNvCxnSpPr>
            <p:nvPr/>
          </p:nvCxnSpPr>
          <p:spPr>
            <a:xfrm rot="10800000" flipV="1">
              <a:off x="5616575" y="1663988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hape 33"/>
          <p:cNvCxnSpPr/>
          <p:nvPr/>
        </p:nvCxnSpPr>
        <p:spPr>
          <a:xfrm>
            <a:off x="2832100" y="1722149"/>
            <a:ext cx="333375" cy="4876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1993106" y="2581272"/>
            <a:ext cx="4496594" cy="696916"/>
            <a:chOff x="2132806" y="2581272"/>
            <a:chExt cx="4496594" cy="696916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6172997" y="2590800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789906" y="2933700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133600" y="2590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285706" y="292417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32766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04800" y="381000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8916" y="2133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80824" y="2415163"/>
            <a:ext cx="889316" cy="8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517900" y="34245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908300" y="26670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04800" y="42773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53" name="Shape 52"/>
          <p:cNvCxnSpPr/>
          <p:nvPr/>
        </p:nvCxnSpPr>
        <p:spPr>
          <a:xfrm>
            <a:off x="2832100" y="1730660"/>
            <a:ext cx="2397125" cy="469612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4279899" y="2590800"/>
            <a:ext cx="2362201" cy="688181"/>
            <a:chOff x="4419599" y="2590800"/>
            <a:chExt cx="2362201" cy="68818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172200" y="2590800"/>
              <a:ext cx="609599" cy="795"/>
            </a:xfrm>
            <a:prstGeom prst="line">
              <a:avLst/>
            </a:prstGeom>
            <a:ln w="28575">
              <a:solidFill>
                <a:srgbClr val="7030A0"/>
              </a:solidFill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419601" y="3277393"/>
              <a:ext cx="2362199" cy="1588"/>
            </a:xfrm>
            <a:prstGeom prst="line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16200000" flipV="1">
              <a:off x="4082571" y="2928621"/>
              <a:ext cx="685006" cy="109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4419599" y="2591593"/>
              <a:ext cx="408798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6200000" flipV="1">
              <a:off x="6433821" y="2928622"/>
              <a:ext cx="685006" cy="109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304800" y="47345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FFC00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FFC000"/>
                </a:solidFill>
                <a:sym typeface="Wingdings" pitchFamily="2" charset="2"/>
              </a:rPr>
              <a:t>awal</a:t>
            </a:r>
            <a:r>
              <a:rPr lang="en-US" sz="2800" b="1" dirty="0" err="1" smtClean="0">
                <a:solidFill>
                  <a:srgbClr val="FFC00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357786" y="381000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    </a:t>
            </a:r>
            <a:r>
              <a:rPr lang="en-US" sz="2800" b="1" dirty="0" err="1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357786" y="419100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39" grpId="0"/>
      <p:bldP spid="41" grpId="0"/>
      <p:bldP spid="43" grpId="0"/>
      <p:bldP spid="46" grpId="0"/>
      <p:bldP spid="66" grpId="0"/>
      <p:bldP spid="67" grpId="0"/>
      <p:bldP spid="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16700" y="2667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5378450" y="3505200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6114369" y="3847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362200" y="272516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" name="Group 46"/>
          <p:cNvGrpSpPr/>
          <p:nvPr/>
        </p:nvGrpSpPr>
        <p:grpSpPr>
          <a:xfrm>
            <a:off x="3067050" y="3505200"/>
            <a:ext cx="1568450" cy="684781"/>
            <a:chOff x="5638800" y="2362200"/>
            <a:chExt cx="1447800" cy="684781"/>
          </a:xfrm>
        </p:grpSpPr>
        <p:sp>
          <p:nvSpPr>
            <p:cNvPr id="40" name="Rectangle 39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>
            <a:off x="4387850" y="3810000"/>
            <a:ext cx="990600" cy="158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97250" y="3581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626100" y="3581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33" name="Shape 32"/>
          <p:cNvCxnSpPr>
            <a:stCxn id="25" idx="1"/>
            <a:endCxn id="26" idx="0"/>
          </p:cNvCxnSpPr>
          <p:nvPr/>
        </p:nvCxnSpPr>
        <p:spPr>
          <a:xfrm rot="10800000" flipV="1">
            <a:off x="6162675" y="295938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hape 33"/>
          <p:cNvCxnSpPr/>
          <p:nvPr/>
        </p:nvCxnSpPr>
        <p:spPr>
          <a:xfrm>
            <a:off x="3517900" y="3017549"/>
            <a:ext cx="333375" cy="4876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" name="Group 50"/>
          <p:cNvGrpSpPr/>
          <p:nvPr/>
        </p:nvGrpSpPr>
        <p:grpSpPr>
          <a:xfrm>
            <a:off x="2678906" y="3876672"/>
            <a:ext cx="4496594" cy="696916"/>
            <a:chOff x="2132806" y="2581272"/>
            <a:chExt cx="4496594" cy="696916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6172997" y="2590800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789906" y="2933700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133600" y="25908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285706" y="292417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133600" y="32766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874716" y="34290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2166624" y="3710563"/>
            <a:ext cx="889316" cy="8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03700" y="47199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594100" y="3962400"/>
            <a:ext cx="1066800" cy="9144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/>
          <p:nvPr/>
        </p:nvCxnSpPr>
        <p:spPr>
          <a:xfrm>
            <a:off x="3517900" y="3026060"/>
            <a:ext cx="2397125" cy="469612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64"/>
          <p:cNvGrpSpPr/>
          <p:nvPr/>
        </p:nvGrpSpPr>
        <p:grpSpPr>
          <a:xfrm>
            <a:off x="4965699" y="3886200"/>
            <a:ext cx="2362201" cy="688181"/>
            <a:chOff x="4419599" y="2590800"/>
            <a:chExt cx="2362201" cy="688181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6172200" y="2590800"/>
              <a:ext cx="609599" cy="795"/>
            </a:xfrm>
            <a:prstGeom prst="line">
              <a:avLst/>
            </a:prstGeom>
            <a:ln w="28575">
              <a:solidFill>
                <a:srgbClr val="7030A0"/>
              </a:solidFill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4419601" y="3277393"/>
              <a:ext cx="2362199" cy="1588"/>
            </a:xfrm>
            <a:prstGeom prst="line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16200000" flipV="1">
              <a:off x="4082571" y="2928621"/>
              <a:ext cx="685006" cy="109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4419599" y="2591593"/>
              <a:ext cx="408798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6200000" flipV="1">
              <a:off x="6433821" y="2928622"/>
              <a:ext cx="685006" cy="1095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Content Placeholder 2"/>
          <p:cNvSpPr txBox="1">
            <a:spLocks/>
          </p:cNvSpPr>
          <p:nvPr/>
        </p:nvSpPr>
        <p:spPr>
          <a:xfrm>
            <a:off x="533400" y="1447800"/>
            <a:ext cx="88392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Linked List </a:t>
            </a:r>
            <a:r>
              <a:rPr lang="en-US" sz="3200" b="1" dirty="0" err="1" smtClean="0">
                <a:solidFill>
                  <a:srgbClr val="FF0000"/>
                </a:solidFill>
              </a:rPr>
              <a:t>jika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depan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kondisi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8" grpId="0"/>
      <p:bldP spid="31" grpId="0"/>
      <p:bldP spid="31" grpId="1"/>
      <p:bldP spid="32" grpId="0"/>
      <p:bldP spid="41" grpId="0"/>
      <p:bldP spid="41" grpId="1"/>
      <p:bldP spid="43" grpId="0"/>
      <p:bldP spid="4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Circular Linked List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3702" y="1524000"/>
            <a:ext cx="8832850" cy="99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Linked list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nil/NULL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medan</a:t>
            </a:r>
            <a:r>
              <a:rPr lang="en-US" sz="2800" dirty="0" smtClean="0"/>
              <a:t> </a:t>
            </a:r>
            <a:r>
              <a:rPr lang="en-US" sz="2800" dirty="0" err="1" smtClean="0"/>
              <a:t>sambungannya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 </a:t>
            </a:r>
          </a:p>
          <a:p>
            <a:pPr marL="0" indent="0">
              <a:buNone/>
            </a:pPr>
            <a:r>
              <a:rPr lang="en-US" sz="2800" dirty="0" smtClean="0"/>
              <a:t>     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576943" y="2438400"/>
          <a:ext cx="9176657" cy="1600200"/>
        </p:xfrm>
        <a:graphic>
          <a:graphicData uri="http://schemas.openxmlformats.org/presentationml/2006/ole">
            <p:oleObj spid="_x0000_s13313" name="Visio" r:id="rId3" imgW="5351383" imgH="928402" progId="">
              <p:embed/>
            </p:oleObj>
          </a:graphicData>
        </a:graphic>
      </p:graphicFrame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03087" y="4267200"/>
          <a:ext cx="9150513" cy="1905000"/>
        </p:xfrm>
        <a:graphic>
          <a:graphicData uri="http://schemas.openxmlformats.org/presentationml/2006/ole">
            <p:oleObj spid="_x0000_s13315" name="Visio" r:id="rId4" imgW="5351383" imgH="1109282" progId="">
              <p:embed/>
            </p:oleObj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762000" y="37338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Circular Single Linked 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 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762000" y="5791200"/>
            <a:ext cx="8832850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Circular Double Linked list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  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82" y="1524000"/>
            <a:ext cx="8832850" cy="614354"/>
          </a:xfrm>
        </p:spPr>
        <p:txBody>
          <a:bodyPr>
            <a:norm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</a:t>
            </a:r>
            <a:r>
              <a:rPr lang="en-US" sz="2800" b="1" dirty="0" err="1" smtClean="0"/>
              <a:t>Keadaan</a:t>
            </a:r>
            <a:r>
              <a:rPr lang="en-US" sz="2800" b="1" dirty="0" smtClean="0"/>
              <a:t> List </a:t>
            </a:r>
            <a:r>
              <a:rPr lang="en-US" sz="2800" b="1" dirty="0" err="1" smtClean="0"/>
              <a:t>memiliki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lebih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dari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satu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simpul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774909" y="2143116"/>
            <a:ext cx="8832850" cy="614354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Misalkan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mula-mula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Linked List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228600" y="2895600"/>
            <a:ext cx="9220995" cy="1905000"/>
            <a:chOff x="228600" y="2895600"/>
            <a:chExt cx="9220995" cy="1905000"/>
          </a:xfrm>
        </p:grpSpPr>
        <p:cxnSp>
          <p:nvCxnSpPr>
            <p:cNvPr id="64" name="Straight Connector 63"/>
            <p:cNvCxnSpPr/>
            <p:nvPr/>
          </p:nvCxnSpPr>
          <p:spPr>
            <a:xfrm rot="10800000">
              <a:off x="381000" y="4798545"/>
              <a:ext cx="9067800" cy="20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9" name="Group 68"/>
            <p:cNvGrpSpPr/>
            <p:nvPr/>
          </p:nvGrpSpPr>
          <p:grpSpPr>
            <a:xfrm>
              <a:off x="228600" y="2895600"/>
              <a:ext cx="9220995" cy="1903978"/>
              <a:chOff x="228600" y="2895600"/>
              <a:chExt cx="9220995" cy="190397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629400" y="2895600"/>
                <a:ext cx="1066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627942" y="37338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8397197" y="40761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908928" y="38100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43" name="Shape 42"/>
              <p:cNvCxnSpPr>
                <a:stCxn id="29" idx="3"/>
              </p:cNvCxnSpPr>
              <p:nvPr/>
            </p:nvCxnSpPr>
            <p:spPr>
              <a:xfrm>
                <a:off x="7696200" y="3187988"/>
                <a:ext cx="228600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Rectangle 45"/>
              <p:cNvSpPr/>
              <p:nvPr/>
            </p:nvSpPr>
            <p:spPr>
              <a:xfrm>
                <a:off x="5311778" y="37338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5400000">
                <a:off x="6047697" y="40761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228600" y="2895600"/>
                <a:ext cx="990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49" name="Group 46"/>
              <p:cNvGrpSpPr/>
              <p:nvPr/>
            </p:nvGrpSpPr>
            <p:grpSpPr>
              <a:xfrm>
                <a:off x="3000378" y="37338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Arrow Connector 49"/>
              <p:cNvCxnSpPr/>
              <p:nvPr/>
            </p:nvCxnSpPr>
            <p:spPr>
              <a:xfrm>
                <a:off x="4321178" y="40386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3330578" y="38100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559428" y="38100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cxnSp>
            <p:nvCxnSpPr>
              <p:cNvPr id="53" name="Shape 52"/>
              <p:cNvCxnSpPr>
                <a:stCxn id="48" idx="3"/>
              </p:cNvCxnSpPr>
              <p:nvPr/>
            </p:nvCxnSpPr>
            <p:spPr>
              <a:xfrm>
                <a:off x="1219200" y="3187988"/>
                <a:ext cx="228600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4" name="Group 46"/>
              <p:cNvGrpSpPr/>
              <p:nvPr/>
            </p:nvGrpSpPr>
            <p:grpSpPr>
              <a:xfrm>
                <a:off x="685800" y="37338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TextBox 54"/>
              <p:cNvSpPr txBox="1"/>
              <p:nvPr/>
            </p:nvSpPr>
            <p:spPr>
              <a:xfrm>
                <a:off x="1016000" y="38100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>
                <a:off x="2009776" y="40386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8991600" y="4114800"/>
                <a:ext cx="457200" cy="2036"/>
              </a:xfrm>
              <a:prstGeom prst="line">
                <a:avLst/>
              </a:prstGeom>
              <a:ln>
                <a:head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9106920" y="4456904"/>
                <a:ext cx="683761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29592" y="4456904"/>
                <a:ext cx="683761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>
                <a:off x="381000" y="4114800"/>
                <a:ext cx="304800" cy="20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6638928" y="40386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315200" y="1981200"/>
            <a:ext cx="1981200" cy="10668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13716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350520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sym typeface="Wingdings" pitchFamily="2" charset="2"/>
              </a:rPr>
              <a:t>awal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33599" y="14579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62800" y="3505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4800" y="388620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elemen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B05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00B050"/>
                </a:solidFill>
                <a:cs typeface="Times New Roman"/>
                <a:sym typeface="Wingdings" pitchFamily="2" charset="2"/>
              </a:rPr>
              <a:t>↑.info</a:t>
            </a:r>
            <a:r>
              <a:rPr lang="en-US" sz="2800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15000" y="39725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FFC00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FFC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FFC00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15000" y="472440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sym typeface="Wingdings" pitchFamily="2" charset="2"/>
              </a:rPr>
              <a:t>akhir</a:t>
            </a:r>
            <a:r>
              <a:rPr lang="en-US" sz="2800" b="1" dirty="0" err="1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↑.next</a:t>
            </a:r>
            <a:r>
              <a:rPr lang="en-US" sz="2800" b="1" dirty="0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    </a:t>
            </a:r>
            <a:r>
              <a:rPr lang="en-US" sz="2800" b="1" dirty="0" err="1" smtClean="0">
                <a:solidFill>
                  <a:srgbClr val="7030A0"/>
                </a:solidFill>
                <a:cs typeface="Times New Roman"/>
                <a:sym typeface="Wingdings" pitchFamily="2" charset="2"/>
              </a:rPr>
              <a:t>awal</a:t>
            </a:r>
            <a:r>
              <a:rPr lang="en-US" sz="28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511558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dealloc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(</a:t>
            </a:r>
            <a:r>
              <a:rPr lang="en-US" sz="2800" b="1" dirty="0" err="1" smtClean="0">
                <a:solidFill>
                  <a:srgbClr val="C0000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27942" y="2209800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8397197" y="25521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08928" y="22860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79" name="Shape 78"/>
          <p:cNvCxnSpPr>
            <a:stCxn id="25" idx="1"/>
          </p:cNvCxnSpPr>
          <p:nvPr/>
        </p:nvCxnSpPr>
        <p:spPr>
          <a:xfrm rot="10800000" flipV="1">
            <a:off x="6311904" y="1663987"/>
            <a:ext cx="317496" cy="543937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25" idx="3"/>
          </p:cNvCxnSpPr>
          <p:nvPr/>
        </p:nvCxnSpPr>
        <p:spPr>
          <a:xfrm>
            <a:off x="7696200" y="1663988"/>
            <a:ext cx="228600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41" idx="1"/>
          </p:cNvCxnSpPr>
          <p:nvPr/>
        </p:nvCxnSpPr>
        <p:spPr>
          <a:xfrm rot="10800000" flipV="1">
            <a:off x="1676401" y="1719590"/>
            <a:ext cx="457198" cy="502622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41" idx="3"/>
          </p:cNvCxnSpPr>
          <p:nvPr/>
        </p:nvCxnSpPr>
        <p:spPr>
          <a:xfrm>
            <a:off x="3505199" y="1719590"/>
            <a:ext cx="257176" cy="499737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7429500" y="2933700"/>
            <a:ext cx="914400" cy="381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28600" y="1371600"/>
            <a:ext cx="6651628" cy="1524000"/>
            <a:chOff x="228600" y="1371600"/>
            <a:chExt cx="6651628" cy="1524000"/>
          </a:xfrm>
        </p:grpSpPr>
        <p:sp>
          <p:nvSpPr>
            <p:cNvPr id="26" name="Rectangle 25"/>
            <p:cNvSpPr/>
            <p:nvPr/>
          </p:nvSpPr>
          <p:spPr>
            <a:xfrm>
              <a:off x="5311778" y="22098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6047697" y="25521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137160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" name="Group 46"/>
            <p:cNvGrpSpPr/>
            <p:nvPr/>
          </p:nvGrpSpPr>
          <p:grpSpPr>
            <a:xfrm>
              <a:off x="3000378" y="2209800"/>
              <a:ext cx="1568450" cy="684781"/>
              <a:chOff x="5638800" y="23622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/>
            <p:nvPr/>
          </p:nvCxnSpPr>
          <p:spPr>
            <a:xfrm>
              <a:off x="4321178" y="25146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330578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9428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4" name="Shape 33"/>
            <p:cNvCxnSpPr>
              <a:stCxn id="28" idx="3"/>
            </p:cNvCxnSpPr>
            <p:nvPr/>
          </p:nvCxnSpPr>
          <p:spPr>
            <a:xfrm>
              <a:off x="1219200" y="1663988"/>
              <a:ext cx="228600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8" name="Group 46"/>
            <p:cNvGrpSpPr/>
            <p:nvPr/>
          </p:nvGrpSpPr>
          <p:grpSpPr>
            <a:xfrm>
              <a:off x="685800" y="2209800"/>
              <a:ext cx="1568450" cy="684781"/>
              <a:chOff x="5638800" y="2362200"/>
              <a:chExt cx="1447800" cy="684781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1016000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2009776" y="25146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>
            <a:off x="356390" y="2590800"/>
            <a:ext cx="9093204" cy="685800"/>
            <a:chOff x="280190" y="2590800"/>
            <a:chExt cx="9093204" cy="534991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8915400" y="2590800"/>
              <a:ext cx="457200" cy="1588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9105900" y="2857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304800" y="3124188"/>
              <a:ext cx="9067800" cy="1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14284" y="2857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04800" y="25908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Shape 109"/>
          <p:cNvCxnSpPr>
            <a:stCxn id="41" idx="3"/>
            <a:endCxn id="26" idx="0"/>
          </p:cNvCxnSpPr>
          <p:nvPr/>
        </p:nvCxnSpPr>
        <p:spPr>
          <a:xfrm>
            <a:off x="3505199" y="1719590"/>
            <a:ext cx="2590804" cy="490210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428030" y="1447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56" name="Shape 55"/>
          <p:cNvCxnSpPr>
            <a:stCxn id="55" idx="1"/>
          </p:cNvCxnSpPr>
          <p:nvPr/>
        </p:nvCxnSpPr>
        <p:spPr>
          <a:xfrm rot="10800000" flipV="1">
            <a:off x="8229600" y="1709410"/>
            <a:ext cx="198431" cy="500390"/>
          </a:xfrm>
          <a:prstGeom prst="bentConnector2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715000" y="43535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phapus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sym typeface="Wingdings" pitchFamily="2" charset="2"/>
              </a:rPr>
              <a:t> </a:t>
            </a:r>
            <a:r>
              <a:rPr lang="en-US" sz="2800" b="1" dirty="0" err="1" smtClean="0">
                <a:solidFill>
                  <a:srgbClr val="002060"/>
                </a:solidFill>
                <a:sym typeface="Wingdings" pitchFamily="2" charset="2"/>
              </a:rPr>
              <a:t>phapus↑.next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04800" y="2589212"/>
            <a:ext cx="6859588" cy="611188"/>
            <a:chOff x="1980406" y="2514600"/>
            <a:chExt cx="6859588" cy="61118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8305800" y="2514600"/>
              <a:ext cx="533400" cy="1588"/>
            </a:xfrm>
            <a:prstGeom prst="line">
              <a:avLst/>
            </a:prstGeom>
            <a:ln w="28575">
              <a:solidFill>
                <a:srgbClr val="7030A0"/>
              </a:soli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8534400" y="2819400"/>
              <a:ext cx="6096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>
              <a:off x="1981200" y="3124200"/>
              <a:ext cx="68580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1714500" y="2857500"/>
              <a:ext cx="5334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981200" y="2590800"/>
              <a:ext cx="3810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304800" y="4267200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F0"/>
                </a:solidFill>
                <a:sym typeface="Wingdings" pitchFamily="2" charset="2"/>
              </a:rPr>
              <a:t>while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 (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F0"/>
                </a:solidFill>
                <a:latin typeface="Arial Narrow"/>
                <a:sym typeface="Wingdings" pitchFamily="2" charset="2"/>
              </a:rPr>
              <a:t>↑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.next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 ≠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akhir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) </a:t>
            </a:r>
            <a:r>
              <a:rPr lang="en-US" sz="2800" b="1" u="sng" dirty="0" smtClean="0">
                <a:solidFill>
                  <a:srgbClr val="00B0F0"/>
                </a:solidFill>
                <a:sym typeface="Wingdings" pitchFamily="2" charset="2"/>
              </a:rPr>
              <a:t>do</a:t>
            </a:r>
          </a:p>
          <a:p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     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phapus</a:t>
            </a:r>
            <a:r>
              <a:rPr lang="en-US" sz="2800" b="1" dirty="0" smtClean="0">
                <a:solidFill>
                  <a:srgbClr val="00B0F0"/>
                </a:solidFill>
                <a:sym typeface="Wingdings" pitchFamily="2" charset="2"/>
              </a:rPr>
              <a:t>  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phapus</a:t>
            </a:r>
            <a:r>
              <a:rPr lang="en-US" sz="2800" b="1" dirty="0" err="1" smtClean="0">
                <a:solidFill>
                  <a:srgbClr val="00B0F0"/>
                </a:solidFill>
                <a:latin typeface="Arial Narrow"/>
                <a:sym typeface="Wingdings" pitchFamily="2" charset="2"/>
              </a:rPr>
              <a:t>↑</a:t>
            </a:r>
            <a:r>
              <a:rPr lang="en-US" sz="2800" b="1" dirty="0" err="1" smtClean="0">
                <a:solidFill>
                  <a:srgbClr val="00B0F0"/>
                </a:solidFill>
                <a:sym typeface="Wingdings" pitchFamily="2" charset="2"/>
              </a:rPr>
              <a:t>.next</a:t>
            </a:r>
            <a:endParaRPr lang="en-US" sz="2800" b="1" dirty="0" smtClean="0">
              <a:solidFill>
                <a:srgbClr val="00B0F0"/>
              </a:solidFill>
              <a:sym typeface="Wingdings" pitchFamily="2" charset="2"/>
            </a:endParaRPr>
          </a:p>
          <a:p>
            <a:r>
              <a:rPr lang="en-US" sz="2800" b="1" u="sng" dirty="0" err="1" smtClean="0">
                <a:solidFill>
                  <a:srgbClr val="00B0F0"/>
                </a:solidFill>
                <a:sym typeface="Wingdings" pitchFamily="2" charset="2"/>
              </a:rPr>
              <a:t>endwhile</a:t>
            </a:r>
            <a:endParaRPr lang="en-US" sz="2800" b="1" u="sng" dirty="0">
              <a:solidFill>
                <a:srgbClr val="00B0F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638928" y="2514600"/>
            <a:ext cx="990600" cy="158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25" grpId="0"/>
      <p:bldP spid="39" grpId="0"/>
      <p:bldP spid="41" grpId="0"/>
      <p:bldP spid="41" grpId="1"/>
      <p:bldP spid="43" grpId="0"/>
      <p:bldP spid="46" grpId="0"/>
      <p:bldP spid="66" grpId="0"/>
      <p:bldP spid="67" grpId="0"/>
      <p:bldP spid="69" grpId="0"/>
      <p:bldP spid="48" grpId="0" animBg="1"/>
      <p:bldP spid="50" grpId="0"/>
      <p:bldP spid="55" grpId="0"/>
      <p:bldP spid="64" grpId="0"/>
      <p:bldP spid="8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Penghapusan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289113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2133599" y="297751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62800" y="50247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 Narrow" pitchFamily="34" charset="0"/>
              </a:rPr>
              <a:t>elemen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27942" y="3729335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 rot="5400000">
            <a:off x="8397197" y="4071723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908928" y="3805535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79" name="Shape 78"/>
          <p:cNvCxnSpPr>
            <a:stCxn id="25" idx="1"/>
          </p:cNvCxnSpPr>
          <p:nvPr/>
        </p:nvCxnSpPr>
        <p:spPr>
          <a:xfrm rot="10800000" flipV="1">
            <a:off x="6311904" y="3183522"/>
            <a:ext cx="317496" cy="543937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25" idx="3"/>
          </p:cNvCxnSpPr>
          <p:nvPr/>
        </p:nvCxnSpPr>
        <p:spPr>
          <a:xfrm>
            <a:off x="7696200" y="3183523"/>
            <a:ext cx="228600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hape 81"/>
          <p:cNvCxnSpPr>
            <a:stCxn id="41" idx="1"/>
          </p:cNvCxnSpPr>
          <p:nvPr/>
        </p:nvCxnSpPr>
        <p:spPr>
          <a:xfrm rot="10800000" flipV="1">
            <a:off x="1676401" y="3239125"/>
            <a:ext cx="457198" cy="502622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hape 83"/>
          <p:cNvCxnSpPr>
            <a:stCxn id="41" idx="3"/>
          </p:cNvCxnSpPr>
          <p:nvPr/>
        </p:nvCxnSpPr>
        <p:spPr>
          <a:xfrm>
            <a:off x="3505199" y="3239125"/>
            <a:ext cx="257176" cy="499737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7429500" y="4453235"/>
            <a:ext cx="914400" cy="381000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80"/>
          <p:cNvGrpSpPr/>
          <p:nvPr/>
        </p:nvGrpSpPr>
        <p:grpSpPr>
          <a:xfrm>
            <a:off x="228600" y="2891135"/>
            <a:ext cx="6651628" cy="1524000"/>
            <a:chOff x="228600" y="1371600"/>
            <a:chExt cx="6651628" cy="1524000"/>
          </a:xfrm>
        </p:grpSpPr>
        <p:sp>
          <p:nvSpPr>
            <p:cNvPr id="26" name="Rectangle 25"/>
            <p:cNvSpPr/>
            <p:nvPr/>
          </p:nvSpPr>
          <p:spPr>
            <a:xfrm>
              <a:off x="5311778" y="22098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6047697" y="25521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137160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" name="Group 46"/>
            <p:cNvGrpSpPr/>
            <p:nvPr/>
          </p:nvGrpSpPr>
          <p:grpSpPr>
            <a:xfrm>
              <a:off x="3000378" y="2209800"/>
              <a:ext cx="1568450" cy="684781"/>
              <a:chOff x="5638800" y="2362200"/>
              <a:chExt cx="1447800" cy="68478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/>
            <p:nvPr/>
          </p:nvCxnSpPr>
          <p:spPr>
            <a:xfrm>
              <a:off x="4321178" y="25146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330578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59428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cxnSp>
          <p:nvCxnSpPr>
            <p:cNvPr id="34" name="Shape 33"/>
            <p:cNvCxnSpPr>
              <a:stCxn id="28" idx="3"/>
            </p:cNvCxnSpPr>
            <p:nvPr/>
          </p:nvCxnSpPr>
          <p:spPr>
            <a:xfrm>
              <a:off x="1219200" y="1663988"/>
              <a:ext cx="228600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" name="Group 46"/>
            <p:cNvGrpSpPr/>
            <p:nvPr/>
          </p:nvGrpSpPr>
          <p:grpSpPr>
            <a:xfrm>
              <a:off x="685800" y="2209800"/>
              <a:ext cx="1568450" cy="684781"/>
              <a:chOff x="5638800" y="2362200"/>
              <a:chExt cx="1447800" cy="684781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1" name="TextBox 90"/>
            <p:cNvSpPr txBox="1"/>
            <p:nvPr/>
          </p:nvSpPr>
          <p:spPr>
            <a:xfrm>
              <a:off x="1016000" y="22860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>
              <a:off x="2009776" y="25146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108"/>
          <p:cNvGrpSpPr/>
          <p:nvPr/>
        </p:nvGrpSpPr>
        <p:grpSpPr>
          <a:xfrm>
            <a:off x="356390" y="4110335"/>
            <a:ext cx="9093204" cy="685800"/>
            <a:chOff x="280190" y="2590800"/>
            <a:chExt cx="9093204" cy="534991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8915400" y="2590800"/>
              <a:ext cx="457200" cy="1588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>
              <a:off x="9105900" y="2857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304800" y="3124188"/>
              <a:ext cx="9067800" cy="160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14284" y="2857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304800" y="25908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Shape 109"/>
          <p:cNvCxnSpPr>
            <a:stCxn id="41" idx="3"/>
          </p:cNvCxnSpPr>
          <p:nvPr/>
        </p:nvCxnSpPr>
        <p:spPr>
          <a:xfrm>
            <a:off x="3505199" y="3239125"/>
            <a:ext cx="2590804" cy="490210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428030" y="296733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phapus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56" name="Shape 55"/>
          <p:cNvCxnSpPr>
            <a:stCxn id="55" idx="1"/>
          </p:cNvCxnSpPr>
          <p:nvPr/>
        </p:nvCxnSpPr>
        <p:spPr>
          <a:xfrm rot="10800000" flipV="1">
            <a:off x="8229600" y="3228945"/>
            <a:ext cx="198431" cy="500390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" name="Group 77"/>
          <p:cNvGrpSpPr/>
          <p:nvPr/>
        </p:nvGrpSpPr>
        <p:grpSpPr>
          <a:xfrm>
            <a:off x="304800" y="4108747"/>
            <a:ext cx="6859588" cy="611188"/>
            <a:chOff x="1980406" y="2514600"/>
            <a:chExt cx="6859588" cy="611188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8305800" y="2514600"/>
              <a:ext cx="533400" cy="1588"/>
            </a:xfrm>
            <a:prstGeom prst="line">
              <a:avLst/>
            </a:prstGeom>
            <a:ln w="28575">
              <a:solidFill>
                <a:srgbClr val="7030A0"/>
              </a:solidFill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8534400" y="2819400"/>
              <a:ext cx="6096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>
              <a:off x="1981200" y="3124200"/>
              <a:ext cx="68580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1714500" y="2857500"/>
              <a:ext cx="533400" cy="1588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1981200" y="2590800"/>
              <a:ext cx="381000" cy="15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/>
          <p:nvPr/>
        </p:nvCxnSpPr>
        <p:spPr>
          <a:xfrm>
            <a:off x="6638928" y="4034135"/>
            <a:ext cx="990600" cy="158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ontent Placeholder 2"/>
          <p:cNvSpPr txBox="1">
            <a:spLocks/>
          </p:cNvSpPr>
          <p:nvPr/>
        </p:nvSpPr>
        <p:spPr>
          <a:xfrm>
            <a:off x="533400" y="1447800"/>
            <a:ext cx="8839200" cy="1066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keadaan</a:t>
            </a:r>
            <a:r>
              <a:rPr lang="en-US" sz="3200" b="1" dirty="0" smtClean="0">
                <a:solidFill>
                  <a:srgbClr val="FF0000"/>
                </a:solidFill>
              </a:rPr>
              <a:t> List </a:t>
            </a:r>
            <a:r>
              <a:rPr lang="en-US" sz="3200" b="1" dirty="0" err="1" smtClean="0">
                <a:solidFill>
                  <a:srgbClr val="FF0000"/>
                </a:solidFill>
              </a:rPr>
              <a:t>jika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terjadi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penghapusan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satu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simpul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belakang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untuk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kondisi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awal</a:t>
            </a:r>
            <a:r>
              <a:rPr lang="en-US" sz="3200" b="1" dirty="0" smtClean="0">
                <a:solidFill>
                  <a:srgbClr val="FF0000"/>
                </a:solidFill>
              </a:rPr>
              <a:t> ≠ </a:t>
            </a:r>
            <a:r>
              <a:rPr lang="en-US" sz="3200" b="1" dirty="0" err="1" smtClean="0">
                <a:solidFill>
                  <a:srgbClr val="FF0000"/>
                </a:solidFill>
              </a:rPr>
              <a:t>akhir</a:t>
            </a:r>
            <a:r>
              <a:rPr lang="en-US" sz="3200" b="1" dirty="0" smtClean="0">
                <a:solidFill>
                  <a:srgbClr val="FF0000"/>
                </a:solidFill>
              </a:rPr>
              <a:t>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41" grpId="0"/>
      <p:bldP spid="41" grpId="1"/>
      <p:bldP spid="43" grpId="0"/>
      <p:bldP spid="43" grpId="1"/>
      <p:bldP spid="48" grpId="0" animBg="1"/>
      <p:bldP spid="48" grpId="1" animBg="1"/>
      <p:bldP spid="50" grpId="0"/>
      <p:bldP spid="50" grpId="1"/>
      <p:bldP spid="55" grpId="0"/>
      <p:bldP spid="55" grpId="1"/>
      <p:bldP spid="5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Operasi-operasi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endParaRPr lang="en-US" b="1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33400" y="1447800"/>
            <a:ext cx="8839200" cy="3352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/>
              <a:t>Operasi</a:t>
            </a:r>
            <a:r>
              <a:rPr lang="en-US" sz="3200" dirty="0" smtClean="0"/>
              <a:t> traversal, searching, sorting, </a:t>
            </a:r>
            <a:r>
              <a:rPr lang="en-US" sz="3200" dirty="0" err="1" smtClean="0"/>
              <a:t>dan</a:t>
            </a:r>
            <a:r>
              <a:rPr lang="en-US" sz="3200" dirty="0" smtClean="0"/>
              <a:t> destroy </a:t>
            </a:r>
            <a:r>
              <a:rPr lang="en-US" sz="3200" b="1" dirty="0" err="1" smtClean="0">
                <a:solidFill>
                  <a:srgbClr val="FF0000"/>
                </a:solidFill>
              </a:rPr>
              <a:t>hampir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sama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single linked list yang linear,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hati-hati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kondisi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penghentinya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circular linked list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harga</a:t>
            </a:r>
            <a:r>
              <a:rPr lang="en-US" sz="3200" dirty="0" smtClean="0"/>
              <a:t> nil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medan</a:t>
            </a:r>
            <a:r>
              <a:rPr lang="en-US" sz="3200" dirty="0" smtClean="0"/>
              <a:t> </a:t>
            </a:r>
            <a:r>
              <a:rPr lang="en-US" sz="3200" dirty="0" err="1" smtClean="0"/>
              <a:t>sambungannya</a:t>
            </a:r>
            <a:r>
              <a:rPr lang="en-US" sz="3200" dirty="0" smtClean="0"/>
              <a:t>, </a:t>
            </a:r>
            <a:r>
              <a:rPr lang="en-US" sz="3200" dirty="0" err="1" smtClean="0"/>
              <a:t>jadi</a:t>
            </a:r>
            <a:r>
              <a:rPr lang="en-US" sz="3200" dirty="0" smtClean="0"/>
              <a:t> </a:t>
            </a:r>
            <a:r>
              <a:rPr lang="en-US" sz="3200" dirty="0" err="1" smtClean="0"/>
              <a:t>harus</a:t>
            </a:r>
            <a:r>
              <a:rPr lang="en-US" sz="3200" dirty="0" smtClean="0"/>
              <a:t>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</a:t>
            </a:r>
            <a:r>
              <a:rPr lang="en-US" sz="3200" dirty="0" err="1" smtClean="0"/>
              <a:t>logikanya</a:t>
            </a:r>
            <a:r>
              <a:rPr lang="en-US" sz="3200" dirty="0" smtClean="0"/>
              <a:t> agar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over looping </a:t>
            </a:r>
            <a:r>
              <a:rPr lang="en-US" sz="3200" dirty="0" err="1" smtClean="0"/>
              <a:t>atau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ada</a:t>
            </a:r>
            <a:r>
              <a:rPr lang="en-US" sz="3200" b="1" dirty="0" smtClean="0">
                <a:solidFill>
                  <a:srgbClr val="FF0000"/>
                </a:solidFill>
              </a:rPr>
              <a:t> data yang </a:t>
            </a:r>
            <a:r>
              <a:rPr lang="en-US" sz="3200" b="1" dirty="0" err="1" smtClean="0">
                <a:solidFill>
                  <a:srgbClr val="FF0000"/>
                </a:solidFill>
              </a:rPr>
              <a:t>tidak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tertelusuri</a:t>
            </a:r>
            <a:r>
              <a:rPr lang="en-US" sz="3200" dirty="0" smtClean="0"/>
              <a:t>)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28600"/>
            <a:ext cx="883285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33400" y="1447800"/>
            <a:ext cx="8839200" cy="1066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dirty="0" err="1" smtClean="0"/>
              <a:t>Buat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circular double linked list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minggu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Operasi – operasi Circular Linked List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Penciptaan</a:t>
            </a:r>
            <a:r>
              <a:rPr lang="en-US" sz="3200" dirty="0" smtClean="0"/>
              <a:t> (create) 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Penyisipan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Penghapusan</a:t>
            </a:r>
            <a:endParaRPr lang="en-US" sz="3200" dirty="0" smtClean="0"/>
          </a:p>
          <a:p>
            <a:pPr marL="514236" indent="-514236">
              <a:buFont typeface="+mj-lt"/>
              <a:buAutoNum type="arabicPeriod"/>
            </a:pPr>
            <a:r>
              <a:rPr lang="en-US" sz="3200" dirty="0" smtClean="0"/>
              <a:t>Traversal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Pencarian</a:t>
            </a:r>
            <a:r>
              <a:rPr lang="en-US" sz="3200" dirty="0" smtClean="0"/>
              <a:t> (Searching)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Pengurutan</a:t>
            </a:r>
            <a:r>
              <a:rPr lang="en-US" sz="3200" dirty="0" smtClean="0"/>
              <a:t> (Sorting)</a:t>
            </a:r>
          </a:p>
          <a:p>
            <a:pPr marL="514236" indent="-514236">
              <a:buFont typeface="+mj-lt"/>
              <a:buAutoNum type="arabicPeriod"/>
            </a:pPr>
            <a:r>
              <a:rPr lang="en-US" sz="3200" dirty="0" err="1" smtClean="0"/>
              <a:t>Penghancuran</a:t>
            </a:r>
            <a:r>
              <a:rPr lang="en-US" sz="3200" dirty="0" smtClean="0"/>
              <a:t> (destroy)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 flipV="1">
            <a:off x="4648200" y="18288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1676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Sama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seperti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</a:t>
            </a:r>
            <a:r>
              <a:rPr lang="en-US" sz="2400" b="1" dirty="0" smtClean="0">
                <a:solidFill>
                  <a:srgbClr val="FF0000"/>
                </a:solidFill>
              </a:rPr>
              <a:t> Single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Double Linked List yang linear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702" y="1600200"/>
            <a:ext cx="23080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057400" y="215842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0375" y="21336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</a:rPr>
              <a:t>akhir</a:t>
            </a:r>
            <a:endParaRPr lang="en-US" sz="3200" dirty="0">
              <a:solidFill>
                <a:srgbClr val="7030A0"/>
              </a:solidFill>
            </a:endParaRPr>
          </a:p>
        </p:txBody>
      </p:sp>
      <p:cxnSp>
        <p:nvCxnSpPr>
          <p:cNvPr id="33" name="Shape 32"/>
          <p:cNvCxnSpPr/>
          <p:nvPr/>
        </p:nvCxnSpPr>
        <p:spPr>
          <a:xfrm rot="16200000" flipH="1">
            <a:off x="2833687" y="2728912"/>
            <a:ext cx="533400" cy="40957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3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870200" y="3276600"/>
            <a:ext cx="1549400" cy="68478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3618731" y="3617713"/>
            <a:ext cx="684781" cy="255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5840" y="31242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27240" y="3429000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32150" y="33528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 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cxnSp>
        <p:nvCxnSpPr>
          <p:cNvPr id="60" name="Elbow Connector 59"/>
          <p:cNvCxnSpPr/>
          <p:nvPr/>
        </p:nvCxnSpPr>
        <p:spPr>
          <a:xfrm rot="5400000">
            <a:off x="4142075" y="2462500"/>
            <a:ext cx="482025" cy="993775"/>
          </a:xfrm>
          <a:prstGeom prst="bentConnector3">
            <a:avLst>
              <a:gd name="adj1" fmla="val 50000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44444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</a:rPr>
              <a:t>akhir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7030A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02300" y="3834825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/>
                </a:solidFill>
              </a:rPr>
              <a:t>awal</a:t>
            </a:r>
            <a:r>
              <a:rPr lang="en-US" sz="3200" b="1" dirty="0" smtClean="0">
                <a:solidFill>
                  <a:schemeClr val="accent3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chemeClr val="accent3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715000" y="2819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baru</a:t>
            </a:r>
            <a:r>
              <a:rPr lang="en-US" sz="3200" b="1" dirty="0" err="1" smtClean="0">
                <a:solidFill>
                  <a:srgbClr val="00B05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B050"/>
                </a:solidFill>
              </a:rPr>
              <a:t>info</a:t>
            </a:r>
            <a:r>
              <a:rPr lang="en-US" sz="3200" b="1" dirty="0" smtClean="0">
                <a:solidFill>
                  <a:srgbClr val="00B05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715000" y="3352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baru</a:t>
            </a:r>
            <a:r>
              <a:rPr lang="en-US" sz="3200" b="1" dirty="0" err="1" smtClean="0">
                <a:solidFill>
                  <a:srgbClr val="0070C0"/>
                </a:solidFill>
                <a:latin typeface="Arial Narrow"/>
              </a:rPr>
              <a:t>↑.</a:t>
            </a:r>
            <a:r>
              <a:rPr lang="en-US" sz="3200" b="1" dirty="0" err="1" smtClean="0">
                <a:solidFill>
                  <a:srgbClr val="0070C0"/>
                </a:solidFill>
              </a:rPr>
              <a:t>next</a:t>
            </a:r>
            <a:r>
              <a:rPr lang="en-US" sz="3200" b="1" dirty="0" smtClean="0">
                <a:solidFill>
                  <a:srgbClr val="0070C0"/>
                </a:solidFill>
                <a:latin typeface="Arial Narrow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sym typeface="Wingdings" pitchFamily="2" charset="2"/>
              </a:rPr>
              <a:t> </a:t>
            </a:r>
            <a:r>
              <a:rPr lang="en-US" sz="3200" b="1" dirty="0" err="1" smtClean="0">
                <a:solidFill>
                  <a:srgbClr val="0070C0"/>
                </a:solidFill>
                <a:sym typeface="Wingdings" pitchFamily="2" charset="2"/>
              </a:rPr>
              <a:t>baru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15000" y="22860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721102" y="16002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438400" y="3657600"/>
            <a:ext cx="1752600" cy="762794"/>
            <a:chOff x="2362200" y="3657600"/>
            <a:chExt cx="2286794" cy="762794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4267994" y="4037806"/>
              <a:ext cx="761206" cy="794"/>
            </a:xfrm>
            <a:prstGeom prst="line">
              <a:avLst/>
            </a:prstGeom>
            <a:ln w="28575">
              <a:solidFill>
                <a:srgbClr val="0070C0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>
              <a:off x="2362200" y="4419600"/>
              <a:ext cx="2286000" cy="794"/>
            </a:xfrm>
            <a:prstGeom prst="line">
              <a:avLst/>
            </a:prstGeom>
            <a:ln w="28575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V="1">
              <a:off x="2026841" y="4069159"/>
              <a:ext cx="685006" cy="142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362200" y="3733800"/>
              <a:ext cx="533400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  <p:bldP spid="31" grpId="0"/>
      <p:bldP spid="36" grpId="0" animBg="1"/>
      <p:bldP spid="9" grpId="0"/>
      <p:bldP spid="53" grpId="0"/>
      <p:bldP spid="66" grpId="0"/>
      <p:bldP spid="68" grpId="0"/>
      <p:bldP spid="69" grpId="0"/>
      <p:bldP spid="70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663702" y="1524000"/>
            <a:ext cx="2993898" cy="533400"/>
          </a:xfrm>
        </p:spPr>
        <p:txBody>
          <a:bodyPr>
            <a:noAutofit/>
          </a:bodyPr>
          <a:lstStyle/>
          <a:p>
            <a:pPr marL="514236" lvl="2" indent="-514236">
              <a:spcBef>
                <a:spcPts val="700"/>
              </a:spcBef>
              <a:buSzPct val="60000"/>
              <a:buNone/>
            </a:pPr>
            <a:r>
              <a:rPr lang="en-US" sz="2800" b="1" dirty="0" smtClean="0"/>
              <a:t>- List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kosong</a:t>
            </a:r>
            <a:endParaRPr lang="en-US" sz="2800" dirty="0" smtClean="0"/>
          </a:p>
          <a:p>
            <a:pPr marL="514236" indent="-514236">
              <a:buNone/>
            </a:pPr>
            <a:r>
              <a:rPr lang="en-US" sz="2800" b="1" dirty="0" smtClean="0"/>
              <a:t>	</a:t>
            </a:r>
          </a:p>
          <a:p>
            <a:pPr marL="514236" indent="-514236">
              <a:buNone/>
            </a:pPr>
            <a:endParaRPr lang="en-US" sz="2800" b="1" dirty="0" smtClean="0"/>
          </a:p>
          <a:p>
            <a:pPr marL="514236" indent="-514236">
              <a:buNone/>
            </a:pPr>
            <a:endParaRPr lang="en-US" sz="2800" b="1" dirty="0" smtClean="0"/>
          </a:p>
        </p:txBody>
      </p:sp>
      <p:grpSp>
        <p:nvGrpSpPr>
          <p:cNvPr id="113" name="Group 112"/>
          <p:cNvGrpSpPr/>
          <p:nvPr/>
        </p:nvGrpSpPr>
        <p:grpSpPr>
          <a:xfrm>
            <a:off x="2909888" y="4343400"/>
            <a:ext cx="1581152" cy="684784"/>
            <a:chOff x="2909888" y="4343400"/>
            <a:chExt cx="1581152" cy="684784"/>
          </a:xfrm>
        </p:grpSpPr>
        <p:sp>
          <p:nvSpPr>
            <p:cNvPr id="54" name="Rectangle 53"/>
            <p:cNvSpPr/>
            <p:nvPr/>
          </p:nvSpPr>
          <p:spPr>
            <a:xfrm>
              <a:off x="2909888" y="4343400"/>
              <a:ext cx="1581152" cy="684781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3686119" y="4684772"/>
              <a:ext cx="684781" cy="2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914400" y="4343404"/>
            <a:ext cx="1155700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0100" y="4648204"/>
            <a:ext cx="825500" cy="158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2" name="TextBox 51"/>
          <p:cNvSpPr txBox="1"/>
          <p:nvPr/>
        </p:nvSpPr>
        <p:spPr>
          <a:xfrm>
            <a:off x="3246438" y="442061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62600" y="38862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alloc</a:t>
            </a:r>
            <a:r>
              <a:rPr lang="en-US" sz="3200" b="1" dirty="0" smtClean="0">
                <a:solidFill>
                  <a:srgbClr val="FF0000"/>
                </a:solidFill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</a:rPr>
              <a:t>baru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49900" y="4292025"/>
            <a:ext cx="3136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2">
                    <a:lumMod val="25000"/>
                  </a:schemeClr>
                </a:solidFill>
              </a:rPr>
              <a:t>baru↑.info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 1</a:t>
            </a:r>
            <a:endParaRPr lang="en-US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3505200" y="1524000"/>
            <a:ext cx="2079498" cy="5334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≠ Nil)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236" marR="0" lvl="0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1066800" y="1828800"/>
            <a:ext cx="5778500" cy="1906588"/>
            <a:chOff x="1066800" y="1828800"/>
            <a:chExt cx="5778500" cy="1906588"/>
          </a:xfrm>
        </p:grpSpPr>
        <p:grpSp>
          <p:nvGrpSpPr>
            <p:cNvPr id="110" name="Group 109"/>
            <p:cNvGrpSpPr/>
            <p:nvPr/>
          </p:nvGrpSpPr>
          <p:grpSpPr>
            <a:xfrm>
              <a:off x="1066800" y="1828800"/>
              <a:ext cx="5778500" cy="1905794"/>
              <a:chOff x="1066800" y="1828800"/>
              <a:chExt cx="5778500" cy="1905794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89600" y="1828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451350" y="26670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5187269" y="30093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1066800" y="19812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58" name="Group 46"/>
              <p:cNvGrpSpPr/>
              <p:nvPr/>
            </p:nvGrpSpPr>
            <p:grpSpPr>
              <a:xfrm>
                <a:off x="2139950" y="26670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70" name="Rectangle 69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" name="Straight Arrow Connector 58"/>
              <p:cNvCxnSpPr/>
              <p:nvPr/>
            </p:nvCxnSpPr>
            <p:spPr>
              <a:xfrm>
                <a:off x="3460750" y="29718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247015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69900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67" name="Shape 66"/>
              <p:cNvCxnSpPr>
                <a:stCxn id="40" idx="1"/>
                <a:endCxn id="73" idx="0"/>
              </p:cNvCxnSpPr>
              <p:nvPr/>
            </p:nvCxnSpPr>
            <p:spPr>
              <a:xfrm rot="10800000" flipV="1">
                <a:off x="5235575" y="2121188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hape 68"/>
              <p:cNvCxnSpPr>
                <a:stCxn id="53" idx="3"/>
                <a:endCxn id="70" idx="0"/>
              </p:cNvCxnSpPr>
              <p:nvPr/>
            </p:nvCxnSpPr>
            <p:spPr>
              <a:xfrm>
                <a:off x="2222500" y="2273587"/>
                <a:ext cx="701675" cy="3934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V="1">
                <a:off x="5791997" y="3048000"/>
                <a:ext cx="456403" cy="1"/>
              </a:xfrm>
              <a:prstGeom prst="line">
                <a:avLst/>
              </a:prstGeom>
              <a:ln>
                <a:headEnd type="oval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1408906" y="3390900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/>
              <p:nvPr/>
            </p:nvCxnSpPr>
            <p:spPr>
              <a:xfrm>
                <a:off x="1752600" y="30480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5904706" y="3381372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>
            <a:xfrm>
              <a:off x="1752600" y="37338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52" grpId="0"/>
      <p:bldP spid="63" grpId="0"/>
      <p:bldP spid="6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3" name="Group 52"/>
          <p:cNvGrpSpPr/>
          <p:nvPr/>
        </p:nvGrpSpPr>
        <p:grpSpPr>
          <a:xfrm>
            <a:off x="609600" y="3962400"/>
            <a:ext cx="3632200" cy="685800"/>
            <a:chOff x="1371600" y="2971800"/>
            <a:chExt cx="3352800" cy="685800"/>
          </a:xfrm>
        </p:grpSpPr>
        <p:grpSp>
          <p:nvGrpSpPr>
            <p:cNvPr id="4" name="Group 33"/>
            <p:cNvGrpSpPr/>
            <p:nvPr/>
          </p:nvGrpSpPr>
          <p:grpSpPr>
            <a:xfrm>
              <a:off x="1371600" y="2971800"/>
              <a:ext cx="3352800" cy="685800"/>
              <a:chOff x="1371600" y="2819400"/>
              <a:chExt cx="3352800" cy="685800"/>
            </a:xfrm>
          </p:grpSpPr>
          <p:grpSp>
            <p:nvGrpSpPr>
              <p:cNvPr id="7" name="Group 3"/>
              <p:cNvGrpSpPr/>
              <p:nvPr/>
            </p:nvGrpSpPr>
            <p:grpSpPr>
              <a:xfrm>
                <a:off x="3276600" y="2819400"/>
                <a:ext cx="1447800" cy="685800"/>
                <a:chOff x="1752600" y="3352800"/>
                <a:chExt cx="1219200" cy="534194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1752600" y="3352800"/>
                  <a:ext cx="1219200" cy="5334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2324100" y="3619500"/>
                  <a:ext cx="533400" cy="158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/>
              <p:cNvGrpSpPr/>
              <p:nvPr/>
            </p:nvGrpSpPr>
            <p:grpSpPr>
              <a:xfrm>
                <a:off x="1371600" y="2895600"/>
                <a:ext cx="1828800" cy="584775"/>
                <a:chOff x="914400" y="2895600"/>
                <a:chExt cx="1828800" cy="584775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914400" y="2895600"/>
                  <a:ext cx="10668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/>
                    <a:t>baru</a:t>
                  </a:r>
                  <a:endParaRPr lang="en-US" sz="3200" dirty="0"/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981200" y="3200400"/>
                  <a:ext cx="7620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TextBox 51"/>
            <p:cNvSpPr txBox="1"/>
            <p:nvPr/>
          </p:nvSpPr>
          <p:spPr>
            <a:xfrm>
              <a:off x="3581400" y="3048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</p:grpSp>
      <p:sp>
        <p:nvSpPr>
          <p:cNvPr id="34" name="Content Placeholder 2"/>
          <p:cNvSpPr txBox="1">
            <a:spLocks/>
          </p:cNvSpPr>
          <p:nvPr/>
        </p:nvSpPr>
        <p:spPr>
          <a:xfrm>
            <a:off x="4419600" y="3810000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baru↑.next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55" name="Elbow Connector 54"/>
          <p:cNvCxnSpPr/>
          <p:nvPr/>
        </p:nvCxnSpPr>
        <p:spPr>
          <a:xfrm rot="16200000" flipV="1">
            <a:off x="3178176" y="3451225"/>
            <a:ext cx="1143001" cy="488951"/>
          </a:xfrm>
          <a:prstGeom prst="bentConnector3">
            <a:avLst>
              <a:gd name="adj1" fmla="val 50000"/>
            </a:avLst>
          </a:prstGeom>
          <a:ln w="28575">
            <a:headEnd type="oval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752600" y="1600200"/>
            <a:ext cx="5778500" cy="1906588"/>
            <a:chOff x="1066800" y="1828800"/>
            <a:chExt cx="5778500" cy="1906588"/>
          </a:xfrm>
        </p:grpSpPr>
        <p:grpSp>
          <p:nvGrpSpPr>
            <p:cNvPr id="33" name="Group 109"/>
            <p:cNvGrpSpPr/>
            <p:nvPr/>
          </p:nvGrpSpPr>
          <p:grpSpPr>
            <a:xfrm>
              <a:off x="1066800" y="1828800"/>
              <a:ext cx="5778500" cy="1905794"/>
              <a:chOff x="1066800" y="1828800"/>
              <a:chExt cx="5778500" cy="190579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689600" y="18288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akhir</a:t>
                </a:r>
                <a:endParaRPr lang="en-US" sz="32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451350" y="2667000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5187269" y="3009388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1066800" y="1981200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grpSp>
            <p:nvGrpSpPr>
              <p:cNvPr id="44" name="Group 46"/>
              <p:cNvGrpSpPr/>
              <p:nvPr/>
            </p:nvGrpSpPr>
            <p:grpSpPr>
              <a:xfrm>
                <a:off x="2139950" y="2667000"/>
                <a:ext cx="1568450" cy="684781"/>
                <a:chOff x="5638800" y="2362200"/>
                <a:chExt cx="1447800" cy="684781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5638800" y="2362200"/>
                  <a:ext cx="1447800" cy="684781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>
                  <a:off x="6287952" y="2703648"/>
                  <a:ext cx="684781" cy="188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Arrow Connector 46"/>
              <p:cNvCxnSpPr/>
              <p:nvPr/>
            </p:nvCxnSpPr>
            <p:spPr>
              <a:xfrm>
                <a:off x="3460750" y="2971800"/>
                <a:ext cx="990600" cy="1588"/>
              </a:xfrm>
              <a:prstGeom prst="straightConnector1">
                <a:avLst/>
              </a:prstGeom>
              <a:ln>
                <a:headEnd type="oval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247015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699000" y="2743200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53" name="Shape 52"/>
              <p:cNvCxnSpPr>
                <a:stCxn id="36" idx="1"/>
                <a:endCxn id="37" idx="0"/>
              </p:cNvCxnSpPr>
              <p:nvPr/>
            </p:nvCxnSpPr>
            <p:spPr>
              <a:xfrm rot="10800000" flipV="1">
                <a:off x="5235575" y="2121188"/>
                <a:ext cx="454025" cy="5458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hape 53"/>
              <p:cNvCxnSpPr>
                <a:stCxn id="40" idx="3"/>
                <a:endCxn id="60" idx="0"/>
              </p:cNvCxnSpPr>
              <p:nvPr/>
            </p:nvCxnSpPr>
            <p:spPr>
              <a:xfrm>
                <a:off x="2222500" y="2273587"/>
                <a:ext cx="701675" cy="393412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91997" y="3048000"/>
                <a:ext cx="456403" cy="1"/>
              </a:xfrm>
              <a:prstGeom prst="line">
                <a:avLst/>
              </a:prstGeom>
              <a:ln>
                <a:headEnd type="oval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408906" y="3390900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1752600" y="30480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5904706" y="3381372"/>
                <a:ext cx="686594" cy="79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>
            <a:xfrm>
              <a:off x="1752600" y="37338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2971802" y="2971801"/>
            <a:ext cx="1447798" cy="76199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Content Placeholder 2"/>
          <p:cNvSpPr txBox="1">
            <a:spLocks/>
          </p:cNvSpPr>
          <p:nvPr/>
        </p:nvSpPr>
        <p:spPr>
          <a:xfrm>
            <a:off x="457200" y="2590801"/>
            <a:ext cx="2895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600" b="1" dirty="0" err="1" smtClean="0">
                <a:solidFill>
                  <a:srgbClr val="FF0000"/>
                </a:solidFill>
              </a:rPr>
              <a:t>awal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Wingdings" pitchFamily="2" charset="2"/>
              </a:rPr>
              <a:t>baru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57" name="Shape 56"/>
          <p:cNvCxnSpPr>
            <a:stCxn id="47" idx="3"/>
            <a:endCxn id="65" idx="0"/>
          </p:cNvCxnSpPr>
          <p:nvPr/>
        </p:nvCxnSpPr>
        <p:spPr>
          <a:xfrm>
            <a:off x="4368800" y="1968787"/>
            <a:ext cx="701675" cy="3934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178"/>
          <p:cNvGrpSpPr/>
          <p:nvPr/>
        </p:nvGrpSpPr>
        <p:grpSpPr>
          <a:xfrm>
            <a:off x="1320801" y="1524000"/>
            <a:ext cx="7670799" cy="2895601"/>
            <a:chOff x="1320801" y="1524000"/>
            <a:chExt cx="7670799" cy="2895601"/>
          </a:xfrm>
        </p:grpSpPr>
        <p:grpSp>
          <p:nvGrpSpPr>
            <p:cNvPr id="8" name="Group 52"/>
            <p:cNvGrpSpPr/>
            <p:nvPr/>
          </p:nvGrpSpPr>
          <p:grpSpPr>
            <a:xfrm>
              <a:off x="1320801" y="3733801"/>
              <a:ext cx="3632200" cy="685800"/>
              <a:chOff x="838200" y="2971800"/>
              <a:chExt cx="3352800" cy="685800"/>
            </a:xfrm>
          </p:grpSpPr>
          <p:grpSp>
            <p:nvGrpSpPr>
              <p:cNvPr id="11" name="Group 33"/>
              <p:cNvGrpSpPr/>
              <p:nvPr/>
            </p:nvGrpSpPr>
            <p:grpSpPr>
              <a:xfrm>
                <a:off x="838200" y="2971800"/>
                <a:ext cx="3352800" cy="685800"/>
                <a:chOff x="838200" y="2819400"/>
                <a:chExt cx="3352800" cy="685800"/>
              </a:xfrm>
            </p:grpSpPr>
            <p:grpSp>
              <p:nvGrpSpPr>
                <p:cNvPr id="12" name="Group 3"/>
                <p:cNvGrpSpPr/>
                <p:nvPr/>
              </p:nvGrpSpPr>
              <p:grpSpPr>
                <a:xfrm>
                  <a:off x="2743200" y="2819400"/>
                  <a:ext cx="1447800" cy="685800"/>
                  <a:chOff x="1303417" y="3352800"/>
                  <a:chExt cx="1219200" cy="534194"/>
                </a:xfrm>
              </p:grpSpPr>
              <p:sp>
                <p:nvSpPr>
                  <p:cNvPr id="5" name="Rectangle 4"/>
                  <p:cNvSpPr/>
                  <p:nvPr/>
                </p:nvSpPr>
                <p:spPr>
                  <a:xfrm>
                    <a:off x="1303417" y="3352800"/>
                    <a:ext cx="1219200" cy="5334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6" name="Straight Connector 5"/>
                  <p:cNvCxnSpPr/>
                  <p:nvPr/>
                </p:nvCxnSpPr>
                <p:spPr>
                  <a:xfrm rot="5400000">
                    <a:off x="1874917" y="3619500"/>
                    <a:ext cx="533400" cy="1588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Group 7"/>
                <p:cNvGrpSpPr/>
                <p:nvPr/>
              </p:nvGrpSpPr>
              <p:grpSpPr>
                <a:xfrm>
                  <a:off x="838200" y="2895600"/>
                  <a:ext cx="1828800" cy="584775"/>
                  <a:chOff x="381000" y="2895600"/>
                  <a:chExt cx="1828800" cy="584775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381000" y="2895600"/>
                    <a:ext cx="1066800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err="1" smtClean="0"/>
                      <a:t>baru</a:t>
                    </a:r>
                    <a:endParaRPr lang="en-US" sz="3200" dirty="0"/>
                  </a:p>
                </p:txBody>
              </p: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3200400"/>
                    <a:ext cx="762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2" name="TextBox 51"/>
              <p:cNvSpPr txBox="1"/>
              <p:nvPr/>
            </p:nvSpPr>
            <p:spPr>
              <a:xfrm>
                <a:off x="3048000" y="3048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7835900" y="15240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97650" y="23622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7333569" y="27045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213100" y="16764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8" name="Group 46"/>
            <p:cNvGrpSpPr/>
            <p:nvPr/>
          </p:nvGrpSpPr>
          <p:grpSpPr>
            <a:xfrm>
              <a:off x="4286250" y="2362200"/>
              <a:ext cx="1568450" cy="684781"/>
              <a:chOff x="5638800" y="2362200"/>
              <a:chExt cx="1447800" cy="684781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Arrow Connector 52"/>
            <p:cNvCxnSpPr/>
            <p:nvPr/>
          </p:nvCxnSpPr>
          <p:spPr>
            <a:xfrm>
              <a:off x="5607050" y="26670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16450" y="24384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45300" y="24384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6" name="Shape 55"/>
            <p:cNvCxnSpPr>
              <a:stCxn id="37" idx="1"/>
              <a:endCxn id="38" idx="0"/>
            </p:cNvCxnSpPr>
            <p:nvPr/>
          </p:nvCxnSpPr>
          <p:spPr>
            <a:xfrm rot="10800000" flipV="1">
              <a:off x="7381875" y="1816388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7938297" y="2743200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55206" y="3086100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898900" y="27432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8051006" y="307657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98900" y="34290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 rot="5400000" flipH="1" flipV="1">
              <a:off x="4229100" y="3543300"/>
              <a:ext cx="990600" cy="1588"/>
            </a:xfrm>
            <a:prstGeom prst="straightConnector1">
              <a:avLst/>
            </a:prstGeom>
            <a:ln>
              <a:headEnd type="oval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grpSp>
        <p:nvGrpSpPr>
          <p:cNvPr id="70" name="Group 69"/>
          <p:cNvGrpSpPr/>
          <p:nvPr/>
        </p:nvGrpSpPr>
        <p:grpSpPr>
          <a:xfrm>
            <a:off x="914400" y="1519232"/>
            <a:ext cx="8077200" cy="1528768"/>
            <a:chOff x="914400" y="1519232"/>
            <a:chExt cx="8077200" cy="1528768"/>
          </a:xfrm>
        </p:grpSpPr>
        <p:grpSp>
          <p:nvGrpSpPr>
            <p:cNvPr id="8" name="Group 3"/>
            <p:cNvGrpSpPr/>
            <p:nvPr/>
          </p:nvGrpSpPr>
          <p:grpSpPr>
            <a:xfrm>
              <a:off x="1944686" y="2362200"/>
              <a:ext cx="1568450" cy="685800"/>
              <a:chOff x="1303417" y="3352800"/>
              <a:chExt cx="1219200" cy="53419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03417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>
                <a:off x="1874917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914400" y="1525009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baru</a:t>
              </a:r>
              <a:endParaRPr lang="en-US" sz="3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317750" y="24384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1</a:t>
              </a:r>
              <a:endParaRPr lang="en-US" sz="28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35900" y="1524000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597650" y="2362200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7333569" y="2704588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213100" y="1519232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12" name="Group 46"/>
            <p:cNvGrpSpPr/>
            <p:nvPr/>
          </p:nvGrpSpPr>
          <p:grpSpPr>
            <a:xfrm>
              <a:off x="4286250" y="2362200"/>
              <a:ext cx="1568450" cy="684781"/>
              <a:chOff x="5638800" y="2362200"/>
              <a:chExt cx="1447800" cy="684781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Straight Arrow Connector 52"/>
            <p:cNvCxnSpPr/>
            <p:nvPr/>
          </p:nvCxnSpPr>
          <p:spPr>
            <a:xfrm>
              <a:off x="5607050" y="26670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616450" y="24384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45300" y="24384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3</a:t>
              </a:r>
              <a:endParaRPr lang="en-US" sz="2800" dirty="0"/>
            </a:p>
          </p:txBody>
        </p:sp>
        <p:cxnSp>
          <p:nvCxnSpPr>
            <p:cNvPr id="56" name="Shape 55"/>
            <p:cNvCxnSpPr>
              <a:stCxn id="37" idx="1"/>
              <a:endCxn id="38" idx="0"/>
            </p:cNvCxnSpPr>
            <p:nvPr/>
          </p:nvCxnSpPr>
          <p:spPr>
            <a:xfrm rot="10800000" flipV="1">
              <a:off x="7381875" y="1816388"/>
              <a:ext cx="454025" cy="54581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hape 33"/>
            <p:cNvCxnSpPr>
              <a:stCxn id="9" idx="3"/>
            </p:cNvCxnSpPr>
            <p:nvPr/>
          </p:nvCxnSpPr>
          <p:spPr>
            <a:xfrm>
              <a:off x="2070100" y="1817397"/>
              <a:ext cx="522287" cy="54292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hape 38"/>
            <p:cNvCxnSpPr>
              <a:stCxn id="47" idx="1"/>
              <a:endCxn id="5" idx="0"/>
            </p:cNvCxnSpPr>
            <p:nvPr/>
          </p:nvCxnSpPr>
          <p:spPr>
            <a:xfrm rot="10800000" flipV="1">
              <a:off x="2728912" y="1811620"/>
              <a:ext cx="484189" cy="55058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3286120" y="2667000"/>
              <a:ext cx="990600" cy="1588"/>
            </a:xfrm>
            <a:prstGeom prst="straightConnector1">
              <a:avLst/>
            </a:prstGeom>
            <a:ln>
              <a:headEnd type="oval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1538288" y="2743200"/>
            <a:ext cx="6853240" cy="700882"/>
            <a:chOff x="1538288" y="2743200"/>
            <a:chExt cx="6853240" cy="700882"/>
          </a:xfrm>
        </p:grpSpPr>
        <p:cxnSp>
          <p:nvCxnSpPr>
            <p:cNvPr id="42" name="Straight Connector 41"/>
            <p:cNvCxnSpPr/>
            <p:nvPr/>
          </p:nvCxnSpPr>
          <p:spPr>
            <a:xfrm rot="5400000">
              <a:off x="1209676" y="3086100"/>
              <a:ext cx="686594" cy="79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538288" y="3432172"/>
              <a:ext cx="6853240" cy="634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571624" y="2743200"/>
              <a:ext cx="3810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8029569" y="3100388"/>
              <a:ext cx="686594" cy="79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7924800" y="2757488"/>
              <a:ext cx="456403" cy="1"/>
            </a:xfrm>
            <a:prstGeom prst="line">
              <a:avLst/>
            </a:prstGeom>
            <a:ln w="28575">
              <a:solidFill>
                <a:srgbClr val="002060"/>
              </a:solidFill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3898900" y="2733672"/>
            <a:ext cx="4495800" cy="696916"/>
            <a:chOff x="3898900" y="2733672"/>
            <a:chExt cx="4495800" cy="696916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556793" y="3086100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898900" y="27432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8051006" y="307657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898900" y="34290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7938297" y="2743200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Content Placeholder 2"/>
          <p:cNvSpPr txBox="1">
            <a:spLocks/>
          </p:cNvSpPr>
          <p:nvPr/>
        </p:nvSpPr>
        <p:spPr>
          <a:xfrm>
            <a:off x="2971800" y="3505200"/>
            <a:ext cx="4038600" cy="68580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514236" marR="0" lvl="2" indent="-514236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rgbClr val="002060"/>
                </a:solidFill>
              </a:rPr>
              <a:t>akhir↑.next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Wingdings" pitchFamily="2" charset="2"/>
              </a:rPr>
              <a:t>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Wingdings" pitchFamily="2" charset="2"/>
              </a:rPr>
              <a:t>awal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8328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Penyisipan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Circular 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09600" y="1447800"/>
            <a:ext cx="9067800" cy="685800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200" b="1" dirty="0" err="1" smtClean="0">
                <a:solidFill>
                  <a:schemeClr val="accent2"/>
                </a:solidFill>
              </a:rPr>
              <a:t>Jadi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keadaan</a:t>
            </a:r>
            <a:r>
              <a:rPr lang="en-US" sz="3200" b="1" dirty="0" smtClean="0">
                <a:solidFill>
                  <a:schemeClr val="accent2"/>
                </a:solidFill>
              </a:rPr>
              <a:t> Linked List </a:t>
            </a:r>
            <a:r>
              <a:rPr lang="en-US" sz="3200" b="1" dirty="0" err="1" smtClean="0">
                <a:solidFill>
                  <a:schemeClr val="accent2"/>
                </a:solidFill>
              </a:rPr>
              <a:t>setelah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terjadi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penyisipan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di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depan</a:t>
            </a:r>
            <a:r>
              <a:rPr lang="en-US" sz="3200" b="1" dirty="0" smtClean="0">
                <a:solidFill>
                  <a:schemeClr val="accent2"/>
                </a:solidFill>
              </a:rPr>
              <a:t> / </a:t>
            </a:r>
            <a:r>
              <a:rPr lang="en-US" sz="3200" b="1" dirty="0" err="1" smtClean="0">
                <a:solidFill>
                  <a:schemeClr val="accent2"/>
                </a:solidFill>
              </a:rPr>
              <a:t>di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awal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pada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kondisi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</a:rPr>
              <a:t>awal</a:t>
            </a:r>
            <a:r>
              <a:rPr lang="en-US" sz="3200" b="1" dirty="0" smtClean="0">
                <a:solidFill>
                  <a:schemeClr val="accent2"/>
                </a:solidFill>
              </a:rPr>
              <a:t> ≠ nil 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29" name="Group 3"/>
          <p:cNvGrpSpPr/>
          <p:nvPr/>
        </p:nvGrpSpPr>
        <p:grpSpPr>
          <a:xfrm>
            <a:off x="1944686" y="3505200"/>
            <a:ext cx="1568450" cy="685800"/>
            <a:chOff x="1303417" y="3352800"/>
            <a:chExt cx="1219200" cy="534194"/>
          </a:xfrm>
        </p:grpSpPr>
        <p:sp>
          <p:nvSpPr>
            <p:cNvPr id="60" name="Rectangle 59"/>
            <p:cNvSpPr/>
            <p:nvPr/>
          </p:nvSpPr>
          <p:spPr>
            <a:xfrm>
              <a:off x="1303417" y="3352800"/>
              <a:ext cx="1219200" cy="533400"/>
            </a:xfrm>
            <a:prstGeom prst="rect">
              <a:avLst/>
            </a:prstGeom>
            <a:ln w="28575"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rot="5400000">
              <a:off x="1874917" y="3619500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914400" y="2668009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baru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17750" y="3581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35900" y="266700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akhir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6597650" y="3505200"/>
            <a:ext cx="1568450" cy="6847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7333569" y="3847588"/>
            <a:ext cx="684781" cy="20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13100" y="266223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awal</a:t>
            </a:r>
            <a:endParaRPr lang="en-US" sz="3200" dirty="0"/>
          </a:p>
        </p:txBody>
      </p:sp>
      <p:grpSp>
        <p:nvGrpSpPr>
          <p:cNvPr id="40" name="Group 46"/>
          <p:cNvGrpSpPr/>
          <p:nvPr/>
        </p:nvGrpSpPr>
        <p:grpSpPr>
          <a:xfrm>
            <a:off x="4286250" y="3505200"/>
            <a:ext cx="1568450" cy="684781"/>
            <a:chOff x="5638800" y="2362200"/>
            <a:chExt cx="1447800" cy="684781"/>
          </a:xfrm>
        </p:grpSpPr>
        <p:sp>
          <p:nvSpPr>
            <p:cNvPr id="58" name="Rectangle 57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>
            <a:off x="5607050" y="3810000"/>
            <a:ext cx="990600" cy="1588"/>
          </a:xfrm>
          <a:prstGeom prst="straightConnector1">
            <a:avLst/>
          </a:prstGeom>
          <a:ln>
            <a:headEnd type="oval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616450" y="3581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6845300" y="358140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</a:t>
            </a:r>
            <a:endParaRPr lang="en-US" sz="2800" dirty="0"/>
          </a:p>
        </p:txBody>
      </p:sp>
      <p:cxnSp>
        <p:nvCxnSpPr>
          <p:cNvPr id="54" name="Shape 53"/>
          <p:cNvCxnSpPr>
            <a:stCxn id="35" idx="1"/>
            <a:endCxn id="36" idx="0"/>
          </p:cNvCxnSpPr>
          <p:nvPr/>
        </p:nvCxnSpPr>
        <p:spPr>
          <a:xfrm rot="10800000" flipV="1">
            <a:off x="7381875" y="2959388"/>
            <a:ext cx="454025" cy="54581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31" idx="3"/>
          </p:cNvCxnSpPr>
          <p:nvPr/>
        </p:nvCxnSpPr>
        <p:spPr>
          <a:xfrm>
            <a:off x="2070100" y="2960397"/>
            <a:ext cx="522287" cy="542927"/>
          </a:xfrm>
          <a:prstGeom prst="bentConnector2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hape 55"/>
          <p:cNvCxnSpPr>
            <a:stCxn id="38" idx="1"/>
            <a:endCxn id="60" idx="0"/>
          </p:cNvCxnSpPr>
          <p:nvPr/>
        </p:nvCxnSpPr>
        <p:spPr>
          <a:xfrm rot="10800000" flipV="1">
            <a:off x="2728912" y="2954620"/>
            <a:ext cx="484189" cy="550580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286120" y="3810000"/>
            <a:ext cx="990600" cy="1588"/>
          </a:xfrm>
          <a:prstGeom prst="straightConnector1">
            <a:avLst/>
          </a:prstGeom>
          <a:ln w="28575">
            <a:solidFill>
              <a:srgbClr val="7030A0"/>
            </a:solidFill>
            <a:headEnd type="oval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538288" y="3886200"/>
            <a:ext cx="6853240" cy="700882"/>
            <a:chOff x="1538288" y="2743200"/>
            <a:chExt cx="6853240" cy="700882"/>
          </a:xfrm>
        </p:grpSpPr>
        <p:cxnSp>
          <p:nvCxnSpPr>
            <p:cNvPr id="65" name="Straight Connector 64"/>
            <p:cNvCxnSpPr/>
            <p:nvPr/>
          </p:nvCxnSpPr>
          <p:spPr>
            <a:xfrm rot="5400000">
              <a:off x="1209676" y="3086100"/>
              <a:ext cx="686594" cy="794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538288" y="3432172"/>
              <a:ext cx="6853240" cy="6348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571624" y="2743200"/>
              <a:ext cx="381000" cy="1588"/>
            </a:xfrm>
            <a:prstGeom prst="straightConnector1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8029569" y="3100388"/>
              <a:ext cx="686594" cy="794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7924800" y="2757488"/>
              <a:ext cx="456403" cy="1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3898900" y="3876672"/>
            <a:ext cx="4495800" cy="696916"/>
            <a:chOff x="3898900" y="2733672"/>
            <a:chExt cx="4495800" cy="696916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3556793" y="3086100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898900" y="27432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8051006" y="3076572"/>
              <a:ext cx="686594" cy="7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898900" y="3429000"/>
              <a:ext cx="4481512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7938297" y="2743200"/>
              <a:ext cx="456403" cy="1"/>
            </a:xfrm>
            <a:prstGeom prst="line">
              <a:avLst/>
            </a:prstGeom>
            <a:ln>
              <a:headEnd type="oval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7" name="Shape 76"/>
          <p:cNvCxnSpPr/>
          <p:nvPr/>
        </p:nvCxnSpPr>
        <p:spPr>
          <a:xfrm>
            <a:off x="4206881" y="2962272"/>
            <a:ext cx="522287" cy="5429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6" grpId="0" animBg="1"/>
      <p:bldP spid="38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627</Words>
  <Application>Microsoft Office PowerPoint</Application>
  <PresentationFormat>A4 Paper (210x297 mm)</PresentationFormat>
  <Paragraphs>210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Visio</vt:lpstr>
      <vt:lpstr>LINKED LIST</vt:lpstr>
      <vt:lpstr>Circular Linked List</vt:lpstr>
      <vt:lpstr>Operasi – operasi Circular Linked List</vt:lpstr>
      <vt:lpstr>Penyisipan di Depan  Circular Single Linked List</vt:lpstr>
      <vt:lpstr>Penyisipan di Depan  Circular Single Linked List (lanjutan) </vt:lpstr>
      <vt:lpstr>Penyisipan di Depan  Circular Single Linked List (lanjutan)</vt:lpstr>
      <vt:lpstr>Penyisipan di Depan  Circular Single Linked List (lanjutan)</vt:lpstr>
      <vt:lpstr>Penyisipan di Depan  Circular Single Linked List (lanjutan)</vt:lpstr>
      <vt:lpstr>Penyisipan di Depan  Circular Single Linked List (lanjutan)</vt:lpstr>
      <vt:lpstr>Penyisipan di Belakang  Circular Single Linked List</vt:lpstr>
      <vt:lpstr>Penyisipan di Belakang  Circular Single Linked List (lanjutan)</vt:lpstr>
      <vt:lpstr>Penyisipan di Belakang  Circular Single Linked List (lanjutan)</vt:lpstr>
      <vt:lpstr>Penyisipan di Belakang  Circular Single Linked List (lanjutan)</vt:lpstr>
      <vt:lpstr>Penyisipan di Belakang  Circular Single Linked List (lanjutan)</vt:lpstr>
      <vt:lpstr>Penyisipan di Tengah  Circular Single Linked List</vt:lpstr>
      <vt:lpstr>Penghapusan di Depan  Circular Single Linked List</vt:lpstr>
      <vt:lpstr>Penghapusan di Depan  Circular Single Linked List (lanjutan)</vt:lpstr>
      <vt:lpstr>Penghapusan di Depan  Circular Single Linked List (lanjutan)</vt:lpstr>
      <vt:lpstr>Penghapusan di Depan  Circular Single Linked List (lanjutan)</vt:lpstr>
      <vt:lpstr>Penghapusan di Belakang  Circular Single Linked List (lanjutan)</vt:lpstr>
      <vt:lpstr>Penghapusan di Belakang  Circular Single Linked List (lanjutan)</vt:lpstr>
      <vt:lpstr>Penghapusan di Belakang  Circular Single Linked List (lanjutan)</vt:lpstr>
      <vt:lpstr>Operasi-operasi lainnya</vt:lpstr>
      <vt:lpstr>TUGAS</vt:lpstr>
      <vt:lpstr>Slide 25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</cp:lastModifiedBy>
  <cp:revision>545</cp:revision>
  <dcterms:created xsi:type="dcterms:W3CDTF">2010-02-18T01:05:10Z</dcterms:created>
  <dcterms:modified xsi:type="dcterms:W3CDTF">2012-05-07T01:14:16Z</dcterms:modified>
</cp:coreProperties>
</file>