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4" r:id="rId3"/>
    <p:sldId id="325" r:id="rId4"/>
    <p:sldId id="326" r:id="rId5"/>
    <p:sldId id="311" r:id="rId6"/>
    <p:sldId id="312" r:id="rId7"/>
    <p:sldId id="313" r:id="rId8"/>
    <p:sldId id="314" r:id="rId9"/>
    <p:sldId id="315" r:id="rId10"/>
    <p:sldId id="316" r:id="rId11"/>
    <p:sldId id="327" r:id="rId12"/>
    <p:sldId id="317" r:id="rId13"/>
    <p:sldId id="318" r:id="rId14"/>
    <p:sldId id="319" r:id="rId15"/>
    <p:sldId id="320" r:id="rId16"/>
    <p:sldId id="321" r:id="rId17"/>
    <p:sldId id="322" r:id="rId18"/>
    <p:sldId id="323" r:id="rId19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75" autoAdjust="0"/>
  </p:normalViewPr>
  <p:slideViewPr>
    <p:cSldViewPr>
      <p:cViewPr varScale="1">
        <p:scale>
          <a:sx n="35" d="100"/>
          <a:sy n="35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224F8CE-5A92-47C1-8FD1-F0C36C31D6D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6413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/>
              <a:t>Click to edit Master text styles</a:t>
            </a:r>
          </a:p>
          <a:p>
            <a:pPr lvl="1"/>
            <a:r>
              <a:rPr lang="id-ID" noProof="0" smtClean="0"/>
              <a:t>Second level</a:t>
            </a:r>
          </a:p>
          <a:p>
            <a:pPr lvl="2"/>
            <a:r>
              <a:rPr lang="id-ID" noProof="0" smtClean="0"/>
              <a:t>Third level</a:t>
            </a:r>
          </a:p>
          <a:p>
            <a:pPr lvl="3"/>
            <a:r>
              <a:rPr lang="id-ID" noProof="0" smtClean="0"/>
              <a:t>Fourth level</a:t>
            </a:r>
          </a:p>
          <a:p>
            <a:pPr lvl="4"/>
            <a:r>
              <a:rPr lang="id-ID" noProof="0" smtClean="0"/>
              <a:t>Fifth level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782E94-5229-4ED2-A39B-5058AFFD7EC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02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D691E-F2B1-420E-87B5-BB440615837C}" type="slidenum">
              <a:rPr lang="id-ID"/>
              <a:pPr/>
              <a:t>1</a:t>
            </a:fld>
            <a:endParaRPr lang="id-ID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Membahas tentang user interface pada perangkat mobile yang memiliki beberapa keterbatasan jika dibandingkan dengan perangkat output lainnya yang telah dibahas pada pertemuan-pertemuan sebelumnya.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FC668-2448-47F5-9B61-C6B336EB1757}" type="slidenum">
              <a:rPr lang="id-ID"/>
              <a:pPr/>
              <a:t>2</a:t>
            </a:fld>
            <a:endParaRPr lang="id-ID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Seperti inikah yang dimaksud dengan mobile device?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F807F-C4DB-482B-81D6-E854EA3D4439}" type="slidenum">
              <a:rPr lang="id-ID"/>
              <a:pPr/>
              <a:t>3</a:t>
            </a:fld>
            <a:endParaRPr lang="id-ID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d-ID" smtClean="0"/>
              <a:t>Navigasi o</a:t>
            </a:r>
            <a:r>
              <a:rPr lang="en-US" smtClean="0"/>
              <a:t>ne-handed</a:t>
            </a:r>
            <a:endParaRPr lang="id-ID" smtClean="0"/>
          </a:p>
          <a:p>
            <a:pPr eaLnBrk="1" hangingPunct="1">
              <a:buFontTx/>
              <a:buChar char="•"/>
            </a:pPr>
            <a:r>
              <a:rPr lang="id-ID" smtClean="0"/>
              <a:t>Kamera mobile sebagai channel input</a:t>
            </a:r>
          </a:p>
          <a:p>
            <a:pPr eaLnBrk="1" hangingPunct="1">
              <a:buFontTx/>
              <a:buChar char="•"/>
            </a:pPr>
            <a:r>
              <a:rPr lang="id-ID" smtClean="0"/>
              <a:t>Mendeskripsikan karakteristik dan batasan</a:t>
            </a:r>
          </a:p>
          <a:p>
            <a:pPr eaLnBrk="1" hangingPunct="1">
              <a:buFontTx/>
              <a:buChar char="•"/>
            </a:pPr>
            <a:r>
              <a:rPr lang="id-ID" smtClean="0"/>
              <a:t>Mobile, wireless dan kemampuan akses Internet dimana pun kapan pun</a:t>
            </a:r>
          </a:p>
          <a:p>
            <a:pPr eaLnBrk="1" hangingPunct="1">
              <a:buFontTx/>
              <a:buChar char="•"/>
            </a:pPr>
            <a:r>
              <a:rPr lang="id-ID" smtClean="0"/>
              <a:t>Kelemahan: bandwidth kecil, tingkat kesulitan dan kecepatan input, layar kecil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AA789-E269-4AC3-A81C-484BC5442C75}" type="slidenum">
              <a:rPr lang="id-ID"/>
              <a:pPr/>
              <a:t>14</a:t>
            </a:fld>
            <a:endParaRPr lang="id-ID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Interface mobile device yang menggantikan keypad dengan touch screen berupa alfabed yang disusun melingkar.</a:t>
            </a:r>
          </a:p>
          <a:p>
            <a:pPr eaLnBrk="1" hangingPunct="1"/>
            <a:r>
              <a:rPr lang="id-ID" smtClean="0"/>
              <a:t>Sesuaikah interface ini?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B8B0D-4ACC-47D6-A870-30DB99E5639B}" type="slidenum">
              <a:rPr lang="id-ID"/>
              <a:pPr/>
              <a:t>15</a:t>
            </a:fld>
            <a:endParaRPr lang="id-ID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Mobile device yang dioperasikan dengan cara menggoyangkan perangkat ke arah depan-belakang, kiri-kanan untuk mengoperasikan susunan menu yang tersedia dalam perangkat tersebut.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85108-F83B-468C-9E81-E07D301910BE}" type="slidenum">
              <a:rPr lang="id-ID"/>
              <a:pPr/>
              <a:t>16</a:t>
            </a:fld>
            <a:endParaRPr lang="id-ID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Keterbatasan layar menjadi salah satu kendala dalam mobile device untuk mengakses Internet.</a:t>
            </a:r>
          </a:p>
          <a:p>
            <a:pPr eaLnBrk="1" hangingPunct="1"/>
            <a:r>
              <a:rPr lang="id-ID" smtClean="0"/>
              <a:t>Lalu bagaimana menyesuaikan halaman website untuk dapat diakses melalui mobile device?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B2B5B-4492-45AB-ABD7-ACEFD48FE620}" type="slidenum">
              <a:rPr lang="id-ID"/>
              <a:pPr/>
              <a:t>17</a:t>
            </a:fld>
            <a:endParaRPr lang="id-ID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Sebuah halaman website agar sesuai untuk ditampilkan pada layar sebuah mobile device, perlu adanya re-design.</a:t>
            </a:r>
          </a:p>
          <a:p>
            <a:pPr eaLnBrk="1" hangingPunct="1"/>
            <a:r>
              <a:rPr lang="id-ID" smtClean="0"/>
              <a:t>Adakah website yang telah menyediakan auto-converting tampilan website menyesuaikan dengan perangkat mobile yang mengaksesnya?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5/19/2012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-=%20Backup%20Data%20=-\-=%20Yanuar%20Documents%20=-\-=%5b%20DoKUMeN%20%5d=-\Dok%20Kerja\STT%20Telkom\Referensi%20Kuliah\IMK%202006\%5b%20Referensi%20%5d\Mobile%20Device\Dunlop.wmv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-=%20Backup%20Data%20=-\-=%20Yanuar%20Documents%20=-\-=%5b%20DoKUMeN%20%5d=-\Dok%20Kerja\STT%20Telkom\Referensi%20Kuliah\IMK%202006\%5b%20Referensi%20%5d\Mobile%20Device\Crossan.wmv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Mobile Device </a:t>
            </a:r>
            <a:br>
              <a:rPr lang="id-ID" smtClean="0"/>
            </a:br>
            <a:r>
              <a:rPr lang="id-ID" smtClean="0"/>
              <a:t>User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Hal yang Diperhatikan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id-ID" smtClean="0"/>
              <a:t>Gaya dialog yang memungkinkan penggunaan layar yang terbatas.</a:t>
            </a:r>
          </a:p>
          <a:p>
            <a:pPr eaLnBrk="1" hangingPunct="1"/>
            <a:r>
              <a:rPr lang="id-ID" smtClean="0"/>
              <a:t>Konsistensi</a:t>
            </a:r>
          </a:p>
          <a:p>
            <a:pPr lvl="1" eaLnBrk="1" hangingPunct="1"/>
            <a:r>
              <a:rPr lang="id-ID" smtClean="0"/>
              <a:t>Tampilan dan gaya dialog suatu aplikasi harus sama pada lintas platform maupun ketika ditampilkan pada perangkat mobile yang berbeda-beda.</a:t>
            </a:r>
          </a:p>
          <a:p>
            <a:pPr lvl="1" eaLnBrk="1" hangingPunct="1"/>
            <a:r>
              <a:rPr lang="id-ID" smtClean="0"/>
              <a:t>Mobile device harus dibekali dengan kemampuan metodologi I/O ketika menampilkan sebuah dokumen untuk menjaga konsistensi ketika ditampilkan pada mesin/komputer desktop dan mobile device itu sendiri.</a:t>
            </a:r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Hal yang Diperhatikan </a:t>
            </a:r>
            <a:r>
              <a:rPr lang="id-ID" sz="1800" smtClean="0"/>
              <a:t>(lanjutan)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id-ID" smtClean="0"/>
              <a:t>Pencegahan kesalahan dengan error handling yang sederhana	</a:t>
            </a:r>
          </a:p>
          <a:p>
            <a:pPr eaLnBrk="1" hangingPunct="1"/>
            <a:r>
              <a:rPr lang="id-ID" smtClean="0"/>
              <a:t>Efisiensi dan optimasi penggunaan memori internal</a:t>
            </a:r>
          </a:p>
          <a:p>
            <a:pPr lvl="1" eaLnBrk="1" hangingPunct="1"/>
            <a:r>
              <a:rPr lang="id-ID" smtClean="0"/>
              <a:t>Aplikasi mobile device harus memiliki desain antarmuka yang menggunakan memori sangat kecil selama menjalankan berbagai tugas</a:t>
            </a:r>
          </a:p>
          <a:p>
            <a:pPr eaLnBrk="1" hangingPunct="1"/>
            <a:r>
              <a:rPr lang="id-ID" smtClean="0"/>
              <a:t>Stabilitas koneksi jaringan dan pemanfaatan akses jaringan yang seminimal mungkin.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Prinsip Desain Antarmuka Perangkat Mobile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id-ID" smtClean="0"/>
              <a:t>Desain konteks multiple dan dinamis</a:t>
            </a:r>
          </a:p>
          <a:p>
            <a:pPr lvl="1" eaLnBrk="1" hangingPunct="1"/>
            <a:r>
              <a:rPr lang="id-ID" smtClean="0"/>
              <a:t>Memungkinkan user mengatur konfigurasi yang diinginkan</a:t>
            </a:r>
          </a:p>
          <a:p>
            <a:pPr lvl="1" eaLnBrk="1" hangingPunct="1"/>
            <a:r>
              <a:rPr lang="id-ID" smtClean="0"/>
              <a:t>Memungkinkan pengoperasian dengan satu tangan atau hand-free</a:t>
            </a:r>
          </a:p>
          <a:p>
            <a:pPr lvl="1" eaLnBrk="1" hangingPunct="1"/>
            <a:r>
              <a:rPr lang="id-ID" smtClean="0"/>
              <a:t>Memungkinkan aplikasi beradaptasi otomatis menyesuaikan lingkungan kerja pemakai</a:t>
            </a:r>
          </a:p>
          <a:p>
            <a:pPr eaLnBrk="1" hangingPunct="1"/>
            <a:r>
              <a:rPr lang="id-ID" smtClean="0"/>
              <a:t>Desain perangkat dengan ukuran kecil</a:t>
            </a:r>
          </a:p>
          <a:p>
            <a:pPr lvl="1" eaLnBrk="1" hangingPunct="1"/>
            <a:r>
              <a:rPr lang="id-ID" smtClean="0"/>
              <a:t>Memanfaatkan layar yang terbatas dengan menyusun fungsi berdasarkan urutan aktivitas</a:t>
            </a:r>
          </a:p>
          <a:p>
            <a:pPr lvl="1" eaLnBrk="1" hangingPunct="1"/>
            <a:r>
              <a:rPr lang="id-ID" smtClean="0"/>
              <a:t>Menyediakan pemilihan huruf atau kata pada input teks</a:t>
            </a:r>
          </a:p>
          <a:p>
            <a:pPr eaLnBrk="1" hangingPunct="1"/>
            <a:r>
              <a:rPr lang="id-ID" smtClean="0"/>
              <a:t>Desain dengan perhatian khusus</a:t>
            </a:r>
          </a:p>
          <a:p>
            <a:pPr lvl="1" eaLnBrk="1" hangingPunct="1"/>
            <a:r>
              <a:rPr lang="id-ID" smtClean="0"/>
              <a:t>Menyediakan suara dan opsi keluaran sebagai umpan balik sistem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92696"/>
            <a:ext cx="6965245" cy="1202485"/>
          </a:xfrm>
        </p:spPr>
        <p:txBody>
          <a:bodyPr/>
          <a:lstStyle/>
          <a:p>
            <a:pPr eaLnBrk="1" hangingPunct="1"/>
            <a:r>
              <a:rPr lang="id-ID" sz="2800" dirty="0" smtClean="0"/>
              <a:t>Prinsip Desain Antarmuka Perangkat Mobile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id-ID" dirty="0" smtClean="0"/>
              <a:t>Desain kecepatan dan recovery</a:t>
            </a:r>
          </a:p>
          <a:p>
            <a:pPr lvl="1" eaLnBrk="1" hangingPunct="1"/>
            <a:r>
              <a:rPr lang="id-ID" dirty="0" smtClean="0"/>
              <a:t>Memungkinkan aplikasi dihentikan, dimulai maupun dilanjutkan tanpa masalah</a:t>
            </a:r>
          </a:p>
          <a:p>
            <a:pPr lvl="1" eaLnBrk="1" hangingPunct="1"/>
            <a:r>
              <a:rPr lang="id-ID" dirty="0" smtClean="0"/>
              <a:t>Aplikasi harus dapat berjalan cepat</a:t>
            </a:r>
          </a:p>
          <a:p>
            <a:pPr eaLnBrk="1" hangingPunct="1"/>
            <a:r>
              <a:rPr lang="id-ID" dirty="0" smtClean="0"/>
              <a:t>Desain interaksi top-down</a:t>
            </a:r>
          </a:p>
          <a:p>
            <a:pPr lvl="1" eaLnBrk="1" hangingPunct="1"/>
            <a:r>
              <a:rPr lang="id-ID" dirty="0" smtClean="0"/>
              <a:t>Menampilkan struktur informasi yang dapat dipilih detail informasi mana saja yang akan ditampilkan</a:t>
            </a:r>
          </a:p>
          <a:p>
            <a:pPr eaLnBrk="1" hangingPunct="1"/>
            <a:r>
              <a:rPr lang="id-ID" dirty="0" smtClean="0"/>
              <a:t>Desain personalisasi</a:t>
            </a:r>
          </a:p>
          <a:p>
            <a:pPr lvl="1" eaLnBrk="1" hangingPunct="1"/>
            <a:r>
              <a:rPr lang="id-ID" dirty="0" smtClean="0"/>
              <a:t>Menyediakan personalisasi aturan dan desain sesuai yang diinginkan pemakai</a:t>
            </a:r>
          </a:p>
          <a:p>
            <a:pPr eaLnBrk="1" hangingPunct="1"/>
            <a:r>
              <a:rPr lang="id-ID" dirty="0" smtClean="0"/>
              <a:t>Desain yang menyenangkan</a:t>
            </a:r>
          </a:p>
          <a:p>
            <a:pPr lvl="1" eaLnBrk="1" hangingPunct="1"/>
            <a:r>
              <a:rPr lang="id-ID" dirty="0" smtClean="0"/>
              <a:t>Aplikasi harus memiliki tampilan yang menarik dan interaktif saat digunakan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3060" name="Dunlop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387350"/>
            <a:ext cx="8064500" cy="6048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3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306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5112" name="Crossan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387350"/>
            <a:ext cx="8064500" cy="6048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5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511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Browsing </a:t>
            </a:r>
            <a:r>
              <a:rPr lang="id-ID" sz="2800" smtClean="0"/>
              <a:t>Menggunakan </a:t>
            </a:r>
            <a:r>
              <a:rPr lang="en-US" sz="2800" smtClean="0"/>
              <a:t>Mobile Device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7638"/>
            <a:ext cx="8135937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2"/>
            <a:ext cx="2684889" cy="12024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Browsing </a:t>
            </a:r>
            <a:r>
              <a:rPr lang="id-ID" sz="2800" dirty="0" smtClean="0"/>
              <a:t>Menggunakan</a:t>
            </a:r>
            <a:r>
              <a:rPr lang="en-US" sz="2800" dirty="0" smtClean="0"/>
              <a:t> Mobile Device</a:t>
            </a:r>
          </a:p>
        </p:txBody>
      </p:sp>
      <p:sp>
        <p:nvSpPr>
          <p:cNvPr id="1945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683568" y="2132856"/>
            <a:ext cx="2674938" cy="5472113"/>
          </a:xfrm>
        </p:spPr>
        <p:txBody>
          <a:bodyPr/>
          <a:lstStyle/>
          <a:p>
            <a:pPr eaLnBrk="1" hangingPunct="1"/>
            <a:r>
              <a:rPr lang="id-ID" dirty="0" smtClean="0"/>
              <a:t>Layout halaman website yang ditampilkan melalui web browser.</a:t>
            </a:r>
            <a:endParaRPr lang="en-US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692696"/>
            <a:ext cx="44164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Browsing </a:t>
            </a:r>
            <a:r>
              <a:rPr lang="id-ID" sz="2800" smtClean="0"/>
              <a:t>Menggunakan</a:t>
            </a:r>
            <a:r>
              <a:rPr lang="en-US" sz="2800" smtClean="0"/>
              <a:t> </a:t>
            </a:r>
            <a:r>
              <a:rPr lang="id-ID" sz="2800" smtClean="0"/>
              <a:t/>
            </a:r>
            <a:br>
              <a:rPr lang="id-ID" sz="2800" smtClean="0"/>
            </a:br>
            <a:r>
              <a:rPr lang="en-US" sz="2800" smtClean="0"/>
              <a:t>Mobile Device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8229600" cy="5184775"/>
          </a:xfrm>
        </p:spPr>
        <p:txBody>
          <a:bodyPr/>
          <a:lstStyle/>
          <a:p>
            <a:pPr eaLnBrk="1" hangingPunct="1"/>
            <a:r>
              <a:rPr lang="id-ID" dirty="0" smtClean="0"/>
              <a:t>Auto-converting dari tampilan web 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menjadi tampilan pada perangkat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mobile tidak selamanya dapat 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bekerja dengan baik, perlu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re-design.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3375"/>
            <a:ext cx="19446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785813"/>
            <a:ext cx="8064500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nhancements_skr_335_pop"/>
          <p:cNvPicPr>
            <a:picLocks noChangeAspect="1" noChangeArrowheads="1"/>
          </p:cNvPicPr>
          <p:nvPr/>
        </p:nvPicPr>
        <p:blipFill>
          <a:blip r:embed="rId3"/>
          <a:srcRect l="6857" r="8571"/>
          <a:stretch>
            <a:fillRect/>
          </a:stretch>
        </p:blipFill>
        <p:spPr bwMode="auto">
          <a:xfrm>
            <a:off x="5724525" y="620713"/>
            <a:ext cx="28194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l_7200_engl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13" y="393700"/>
            <a:ext cx="28495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21169039_1_overview_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3500438"/>
            <a:ext cx="2827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Apa yang Berbeda pada Perangkat Mobile?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Perbedaan input</a:t>
            </a:r>
          </a:p>
          <a:p>
            <a:pPr lvl="1" eaLnBrk="1" hangingPunct="1"/>
            <a:r>
              <a:rPr lang="id-ID" smtClean="0"/>
              <a:t>One-handed, keypad, camera, pens, soft keyboard</a:t>
            </a:r>
          </a:p>
          <a:p>
            <a:pPr eaLnBrk="1" hangingPunct="1"/>
            <a:r>
              <a:rPr lang="id-ID" smtClean="0"/>
              <a:t>Digunakan pada tempat berbeda</a:t>
            </a:r>
          </a:p>
          <a:p>
            <a:pPr eaLnBrk="1" hangingPunct="1"/>
            <a:r>
              <a:rPr lang="id-ID" smtClean="0"/>
              <a:t>Power yang terbatas</a:t>
            </a:r>
          </a:p>
          <a:p>
            <a:pPr eaLnBrk="1" hangingPunct="1"/>
            <a:r>
              <a:rPr lang="id-ID" smtClean="0"/>
              <a:t>Mudah rusak</a:t>
            </a:r>
          </a:p>
          <a:p>
            <a:pPr eaLnBrk="1" hangingPunct="1"/>
            <a:r>
              <a:rPr lang="id-ID" smtClean="0"/>
              <a:t>Bandwidth yang rendah</a:t>
            </a:r>
          </a:p>
          <a:p>
            <a:pPr eaLnBrk="1" hangingPunct="1"/>
            <a:r>
              <a:rPr lang="id-ID" smtClean="0"/>
              <a:t>Layar yang kecil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Interface Perangkat Mobile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Memungkinkan pemakai menggunakan shortcut</a:t>
            </a:r>
          </a:p>
          <a:p>
            <a:pPr eaLnBrk="1" hangingPunct="1"/>
            <a:r>
              <a:rPr lang="id-ID" smtClean="0"/>
              <a:t>Menawarkan umpan balik informasi</a:t>
            </a:r>
          </a:p>
          <a:p>
            <a:pPr eaLnBrk="1" hangingPunct="1"/>
            <a:r>
              <a:rPr lang="id-ID" smtClean="0"/>
              <a:t>Mendesain dialog yang mudah digunakan</a:t>
            </a:r>
          </a:p>
          <a:p>
            <a:pPr eaLnBrk="1" hangingPunct="1"/>
            <a:r>
              <a:rPr lang="id-ID" smtClean="0"/>
              <a:t>Mendukung kendali internal</a:t>
            </a:r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Penggunaan Shortcut</a:t>
            </a:r>
            <a:endParaRPr lang="id-ID" sz="2800" b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Pemakai cenderung lebih suka mengurangi jumlah interaksi.</a:t>
            </a:r>
          </a:p>
          <a:p>
            <a:pPr eaLnBrk="1" hangingPunct="1"/>
            <a:r>
              <a:rPr lang="id-ID" smtClean="0"/>
              <a:t>Pengurangan jumlah operasi untuk melakukan aktivitas.</a:t>
            </a:r>
          </a:p>
          <a:p>
            <a:pPr eaLnBrk="1" hangingPunct="1"/>
            <a:r>
              <a:rPr lang="id-ID" smtClean="0"/>
              <a:t>Shortcut untuk memudahkan pengoperasian fungsi tertentu.</a:t>
            </a:r>
          </a:p>
          <a:p>
            <a:pPr eaLnBrk="1" hangingPunct="1"/>
            <a:r>
              <a:rPr lang="id-ID" smtClean="0"/>
              <a:t>Tombol yang mudah digunakan.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Umpan Balik Informasi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Setiap aksi dari sebuah operasi, disediakan adanya umpan balik sistem, misalnya dengan suara beep ketika tombol ditekan atau terjadi kesalahan.</a:t>
            </a:r>
          </a:p>
          <a:p>
            <a:pPr eaLnBrk="1" hangingPunct="1"/>
            <a:r>
              <a:rPr lang="id-ID" smtClean="0"/>
              <a:t>Umpan balik harus mudah dipahami oleh pamakai.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Desain Dialog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Urutan aksi dan fungsionalitas sistem harus diorganisasikan dalam grup/kategori.</a:t>
            </a:r>
          </a:p>
          <a:p>
            <a:pPr eaLnBrk="1" hangingPunct="1"/>
            <a:r>
              <a:rPr lang="id-ID" smtClean="0"/>
              <a:t>Pemakai akan lebih nyaman jika menemukan gaya dialog yang sama antara penggunaan PC dengan perangkat mobile.</a:t>
            </a:r>
          </a:p>
          <a:p>
            <a:pPr eaLnBrk="1" hangingPunct="1"/>
            <a:endParaRPr lang="id-ID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Kendali Internal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Pemakai akan lebih suka apabila sistem memberikan respon terhadap aksi mereka, daripada sistem yang mengontrol mereka.</a:t>
            </a:r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483</TotalTime>
  <Words>566</Words>
  <Application>Microsoft Office PowerPoint</Application>
  <PresentationFormat>On-screen Show (4:3)</PresentationFormat>
  <Paragraphs>87</Paragraphs>
  <Slides>18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Mobile Device  User Interface</vt:lpstr>
      <vt:lpstr>PowerPoint Presentation</vt:lpstr>
      <vt:lpstr>PowerPoint Presentation</vt:lpstr>
      <vt:lpstr>Apa yang Berbeda pada Perangkat Mobile?</vt:lpstr>
      <vt:lpstr>Interface Perangkat Mobile</vt:lpstr>
      <vt:lpstr>Penggunaan Shortcut</vt:lpstr>
      <vt:lpstr>Umpan Balik Informasi</vt:lpstr>
      <vt:lpstr>Desain Dialog</vt:lpstr>
      <vt:lpstr>Kendali Internal</vt:lpstr>
      <vt:lpstr>Hal yang Diperhatikan</vt:lpstr>
      <vt:lpstr>Hal yang Diperhatikan (lanjutan)</vt:lpstr>
      <vt:lpstr>Prinsip Desain Antarmuka Perangkat Mobile</vt:lpstr>
      <vt:lpstr>Prinsip Desain Antarmuka Perangkat Mobile</vt:lpstr>
      <vt:lpstr>PowerPoint Presentation</vt:lpstr>
      <vt:lpstr>PowerPoint Presentation</vt:lpstr>
      <vt:lpstr>Browsing Menggunakan Mobile Device</vt:lpstr>
      <vt:lpstr>Browsing Menggunakan Mobile Device</vt:lpstr>
      <vt:lpstr>Browsing Menggunakan  Mobile Device</vt:lpstr>
    </vt:vector>
  </TitlesOfParts>
  <Company>eXplore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eXtreme Name</dc:creator>
  <cp:lastModifiedBy>Valued Acer Customer</cp:lastModifiedBy>
  <cp:revision>42</cp:revision>
  <dcterms:created xsi:type="dcterms:W3CDTF">2006-02-19T02:12:03Z</dcterms:created>
  <dcterms:modified xsi:type="dcterms:W3CDTF">2012-05-19T02:47:19Z</dcterms:modified>
</cp:coreProperties>
</file>