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59" r:id="rId9"/>
    <p:sldId id="263" r:id="rId10"/>
    <p:sldId id="264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36531-12FC-45C1-8474-ABF0F270CBD5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07705-BF85-415C-BE5A-4AA155C0C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7705-BF85-415C-BE5A-4AA155C0C75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7F3A-8265-49BA-BA58-FE624F3D5C7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4D4B8DC-0537-4A72-9CDC-A8D26E5E1F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7F3A-8265-49BA-BA58-FE624F3D5C7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B8DC-0537-4A72-9CDC-A8D26E5E1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7F3A-8265-49BA-BA58-FE624F3D5C7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B8DC-0537-4A72-9CDC-A8D26E5E1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7F3A-8265-49BA-BA58-FE624F3D5C7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B8DC-0537-4A72-9CDC-A8D26E5E1F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7F3A-8265-49BA-BA58-FE624F3D5C7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4D4B8DC-0537-4A72-9CDC-A8D26E5E1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7F3A-8265-49BA-BA58-FE624F3D5C7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B8DC-0537-4A72-9CDC-A8D26E5E1F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7F3A-8265-49BA-BA58-FE624F3D5C7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B8DC-0537-4A72-9CDC-A8D26E5E1F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7F3A-8265-49BA-BA58-FE624F3D5C7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B8DC-0537-4A72-9CDC-A8D26E5E1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7F3A-8265-49BA-BA58-FE624F3D5C7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B8DC-0537-4A72-9CDC-A8D26E5E1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7F3A-8265-49BA-BA58-FE624F3D5C7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B8DC-0537-4A72-9CDC-A8D26E5E1F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7F3A-8265-49BA-BA58-FE624F3D5C7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4D4B8DC-0537-4A72-9CDC-A8D26E5E1F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BD7F3A-8265-49BA-BA58-FE624F3D5C7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4D4B8DC-0537-4A72-9CDC-A8D26E5E1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Inne</a:t>
            </a:r>
            <a:r>
              <a:rPr lang="en-US" b="1" dirty="0" smtClean="0"/>
              <a:t> </a:t>
            </a:r>
            <a:r>
              <a:rPr lang="en-US" b="1" dirty="0" err="1" smtClean="0"/>
              <a:t>Novita</a:t>
            </a:r>
            <a:r>
              <a:rPr lang="en-US" b="1" dirty="0" smtClean="0"/>
              <a:t> Sari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smtClean="0"/>
              <a:t>DISTRIBUSI SAMPLING	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DISTRIBUSI PROPORSI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N yang </a:t>
            </a:r>
            <a:r>
              <a:rPr lang="en-US" dirty="0" err="1" smtClean="0"/>
              <a:t>didapatnya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A </a:t>
            </a:r>
            <a:r>
              <a:rPr lang="en-US" dirty="0" err="1" smtClean="0"/>
              <a:t>sebanyak</a:t>
            </a:r>
            <a:r>
              <a:rPr lang="en-US" dirty="0" smtClean="0"/>
              <a:t> Y </a:t>
            </a:r>
            <a:r>
              <a:rPr lang="en-US" dirty="0" err="1" smtClean="0"/>
              <a:t>diantara</a:t>
            </a:r>
            <a:r>
              <a:rPr lang="en-US" dirty="0" smtClean="0"/>
              <a:t> N.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parameter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l-GR" dirty="0" smtClean="0"/>
              <a:t>π</a:t>
            </a:r>
            <a:r>
              <a:rPr lang="en-US" dirty="0" smtClean="0"/>
              <a:t>= </a:t>
            </a:r>
            <a:r>
              <a:rPr lang="en-US" dirty="0" smtClean="0"/>
              <a:t>Y/N </a:t>
            </a:r>
            <a:r>
              <a:rPr lang="en-US" dirty="0" smtClean="0"/>
              <a:t>(</a:t>
            </a:r>
            <a:r>
              <a:rPr lang="en-US" dirty="0" smtClean="0"/>
              <a:t>π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smtClean="0"/>
              <a:t>parameter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sampel2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proporsinya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n/N &gt; 5% </a:t>
            </a:r>
            <a:r>
              <a:rPr lang="en-US" dirty="0" err="1" smtClean="0"/>
              <a:t>maka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88100" y="3962400"/>
          <a:ext cx="546100" cy="228600"/>
        </p:xfrm>
        <a:graphic>
          <a:graphicData uri="http://schemas.openxmlformats.org/presentationml/2006/ole">
            <p:oleObj spid="_x0000_s20482" name="Equation" r:id="rId3" imgW="54576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86088" y="4660900"/>
          <a:ext cx="2949575" cy="825500"/>
        </p:xfrm>
        <a:graphic>
          <a:graphicData uri="http://schemas.openxmlformats.org/presentationml/2006/ole">
            <p:oleObj spid="_x0000_s20483" name="Equation" r:id="rId4" imgW="1587240" imgH="4442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89617" y="4876800"/>
          <a:ext cx="1001183" cy="419100"/>
        </p:xfrm>
        <a:graphic>
          <a:graphicData uri="http://schemas.openxmlformats.org/presentationml/2006/ole">
            <p:oleObj spid="_x0000_s20484" name="Equation" r:id="rId5" imgW="545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486400"/>
          </a:xfrm>
        </p:spPr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n/N ≤ 5%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 n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normal. 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normal </a:t>
            </a:r>
            <a:r>
              <a:rPr lang="en-US" dirty="0" err="1" smtClean="0"/>
              <a:t>baku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589088" y="1447800"/>
          <a:ext cx="1001712" cy="419100"/>
        </p:xfrm>
        <a:graphic>
          <a:graphicData uri="http://schemas.openxmlformats.org/presentationml/2006/ole">
            <p:oleObj spid="_x0000_s25602" name="Equation" r:id="rId3" imgW="545760" imgH="22860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541713" y="1447800"/>
          <a:ext cx="1868487" cy="768681"/>
        </p:xfrm>
        <a:graphic>
          <a:graphicData uri="http://schemas.openxmlformats.org/presentationml/2006/ole">
            <p:oleObj spid="_x0000_s25603" name="Equation" r:id="rId4" imgW="1079280" imgH="44424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379788" y="3771900"/>
          <a:ext cx="1438928" cy="723900"/>
        </p:xfrm>
        <a:graphic>
          <a:graphicData uri="http://schemas.openxmlformats.org/presentationml/2006/ole">
            <p:oleObj spid="_x0000_s25604" name="Equation" r:id="rId5" imgW="7743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4102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10%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tergolong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A.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xampel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100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peluangnya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paling </a:t>
            </a:r>
            <a:r>
              <a:rPr lang="en-US" dirty="0" err="1" smtClean="0"/>
              <a:t>sedikit</a:t>
            </a:r>
            <a:r>
              <a:rPr lang="en-US" dirty="0" smtClean="0"/>
              <a:t> 15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DISTRIBUSI SELISIH DAN JUMLAH RATA-RATA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Pop I :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   rata- rata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    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	Pop II :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    rata- rata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    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peubah</a:t>
            </a:r>
            <a:r>
              <a:rPr lang="en-US" dirty="0" smtClean="0"/>
              <a:t> pop I </a:t>
            </a:r>
            <a:r>
              <a:rPr lang="en-US" dirty="0" err="1" smtClean="0"/>
              <a:t>dimisalkamn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peubah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pop II </a:t>
            </a:r>
            <a:r>
              <a:rPr lang="en-US" dirty="0" err="1" smtClean="0"/>
              <a:t>dimisalkan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peubah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y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91000" y="2362200"/>
          <a:ext cx="358588" cy="381000"/>
        </p:xfrm>
        <a:graphic>
          <a:graphicData uri="http://schemas.openxmlformats.org/presentationml/2006/ole">
            <p:oleObj spid="_x0000_s26626" name="Equation" r:id="rId3" imgW="20304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769100" y="2814864"/>
          <a:ext cx="317500" cy="385536"/>
        </p:xfrm>
        <a:graphic>
          <a:graphicData uri="http://schemas.openxmlformats.org/presentationml/2006/ole">
            <p:oleObj spid="_x0000_s26628" name="Equation" r:id="rId4" imgW="17748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778500" y="2819400"/>
          <a:ext cx="317500" cy="385535"/>
        </p:xfrm>
        <a:graphic>
          <a:graphicData uri="http://schemas.openxmlformats.org/presentationml/2006/ole">
            <p:oleObj spid="_x0000_s26629" name="Equation" r:id="rId5" imgW="177480" imgH="215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332288" y="3352800"/>
          <a:ext cx="381000" cy="381000"/>
        </p:xfrm>
        <a:graphic>
          <a:graphicData uri="http://schemas.openxmlformats.org/presentationml/2006/ole">
            <p:oleObj spid="_x0000_s26630" name="Equation" r:id="rId6" imgW="21564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762625" y="3748088"/>
          <a:ext cx="339725" cy="384175"/>
        </p:xfrm>
        <a:graphic>
          <a:graphicData uri="http://schemas.openxmlformats.org/presentationml/2006/ole">
            <p:oleObj spid="_x0000_s26631" name="Equation" r:id="rId7" imgW="190440" imgH="2156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846888" y="3743325"/>
          <a:ext cx="339725" cy="385763"/>
        </p:xfrm>
        <a:graphic>
          <a:graphicData uri="http://schemas.openxmlformats.org/presentationml/2006/ole">
            <p:oleObj spid="_x0000_s26632" name="Equation" r:id="rId8" imgW="1904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486400"/>
          </a:xfrm>
        </p:spPr>
        <p:txBody>
          <a:bodyPr/>
          <a:lstStyle/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sampel-sampel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hubungan-hubungan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/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selisih</a:t>
            </a:r>
            <a:r>
              <a:rPr lang="en-US" sz="2800" dirty="0" smtClean="0"/>
              <a:t> rata-rata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rata -rata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399" y="1562100"/>
          <a:ext cx="1295401" cy="423949"/>
        </p:xfrm>
        <a:graphic>
          <a:graphicData uri="http://schemas.openxmlformats.org/presentationml/2006/ole">
            <p:oleObj spid="_x0000_s27650" name="Equation" r:id="rId3" imgW="69840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81400" y="1600200"/>
          <a:ext cx="1206500" cy="381000"/>
        </p:xfrm>
        <a:graphic>
          <a:graphicData uri="http://schemas.openxmlformats.org/presentationml/2006/ole">
            <p:oleObj spid="_x0000_s27651" name="Equation" r:id="rId4" imgW="72360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3689350"/>
          <a:ext cx="1286711" cy="349250"/>
        </p:xfrm>
        <a:graphic>
          <a:graphicData uri="http://schemas.openxmlformats.org/presentationml/2006/ole">
            <p:oleObj spid="_x0000_s27652" name="Equation" r:id="rId5" imgW="888840" imgH="241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86200" y="3581400"/>
          <a:ext cx="1461477" cy="647700"/>
        </p:xfrm>
        <a:graphic>
          <a:graphicData uri="http://schemas.openxmlformats.org/presentationml/2006/ole">
            <p:oleObj spid="_x0000_s27653" name="Equation" r:id="rId6" imgW="1117440" imgH="4950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19275" y="5441950"/>
          <a:ext cx="1306513" cy="349250"/>
        </p:xfrm>
        <a:graphic>
          <a:graphicData uri="http://schemas.openxmlformats.org/presentationml/2006/ole">
            <p:oleObj spid="_x0000_s27654" name="Equation" r:id="rId7" imgW="901440" imgH="241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008437" y="5372100"/>
          <a:ext cx="1477963" cy="647700"/>
        </p:xfrm>
        <a:graphic>
          <a:graphicData uri="http://schemas.openxmlformats.org/presentationml/2006/ole">
            <p:oleObj spid="_x0000_s27655" name="Equation" r:id="rId8" imgW="113004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rata-rata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rata-rata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    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     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masing</a:t>
            </a:r>
            <a:r>
              <a:rPr lang="en-US" dirty="0" smtClean="0"/>
              <a:t>      </a:t>
            </a:r>
            <a:r>
              <a:rPr lang="en-US" dirty="0" err="1" smtClean="0"/>
              <a:t>dan</a:t>
            </a:r>
            <a:r>
              <a:rPr lang="en-US" dirty="0" smtClean="0"/>
              <a:t>     ≥ 30, 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rata-rata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rata – rata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normal,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Z yang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transformasinya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rata – rata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rata – rata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88296" y="1497496"/>
          <a:ext cx="311150" cy="406888"/>
        </p:xfrm>
        <a:graphic>
          <a:graphicData uri="http://schemas.openxmlformats.org/presentationml/2006/ole">
            <p:oleObj spid="_x0000_s30722" name="Equation" r:id="rId3" imgW="16488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261225" y="1447800"/>
          <a:ext cx="358775" cy="406400"/>
        </p:xfrm>
        <a:graphic>
          <a:graphicData uri="http://schemas.openxmlformats.org/presentationml/2006/ole">
            <p:oleObj spid="_x0000_s30723" name="Equation" r:id="rId4" imgW="19044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61452" y="1838740"/>
          <a:ext cx="322729" cy="457200"/>
        </p:xfrm>
        <a:graphic>
          <a:graphicData uri="http://schemas.openxmlformats.org/presentationml/2006/ole">
            <p:oleObj spid="_x0000_s30724" name="Equation" r:id="rId5" imgW="15228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476110" y="1828800"/>
          <a:ext cx="349250" cy="457200"/>
        </p:xfrm>
        <a:graphic>
          <a:graphicData uri="http://schemas.openxmlformats.org/presentationml/2006/ole">
            <p:oleObj spid="_x0000_s30725" name="Equation" r:id="rId6" imgW="164880" imgH="215640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2428875" y="4178300"/>
          <a:ext cx="2097088" cy="719138"/>
        </p:xfrm>
        <a:graphic>
          <a:graphicData uri="http://schemas.openxmlformats.org/presentationml/2006/ole">
            <p:oleObj spid="_x0000_s30726" name="Equation" r:id="rId7" imgW="1371600" imgH="469800" progId="Equation.3">
              <p:embed/>
            </p:oleObj>
          </a:graphicData>
        </a:graphic>
      </p:graphicFrame>
      <p:graphicFrame>
        <p:nvGraphicFramePr>
          <p:cNvPr id="30727" name="Object 2"/>
          <p:cNvGraphicFramePr>
            <a:graphicFrameLocks noChangeAspect="1"/>
          </p:cNvGraphicFramePr>
          <p:nvPr/>
        </p:nvGraphicFramePr>
        <p:xfrm>
          <a:off x="2638425" y="5397500"/>
          <a:ext cx="2095500" cy="717550"/>
        </p:xfrm>
        <a:graphic>
          <a:graphicData uri="http://schemas.openxmlformats.org/presentationml/2006/ole">
            <p:oleObj spid="_x0000_s30727" name="Equation" r:id="rId8" imgW="13716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4102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Rata – rata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163 cm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bakunya</a:t>
            </a:r>
            <a:r>
              <a:rPr lang="en-US" dirty="0" smtClean="0"/>
              <a:t> 5,2 cm.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parameter rata2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bakunya</a:t>
            </a:r>
            <a:r>
              <a:rPr lang="en-US" dirty="0" smtClean="0"/>
              <a:t> 152 cm </a:t>
            </a:r>
            <a:r>
              <a:rPr lang="en-US" dirty="0" err="1" smtClean="0"/>
              <a:t>dan</a:t>
            </a:r>
            <a:r>
              <a:rPr lang="en-US" dirty="0" smtClean="0"/>
              <a:t> 4,9 cm.</a:t>
            </a:r>
          </a:p>
          <a:p>
            <a:pPr>
              <a:buNone/>
            </a:pPr>
            <a:r>
              <a:rPr lang="en-US" dirty="0" smtClean="0"/>
              <a:t>	Dari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140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rata – rata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paling </a:t>
            </a:r>
            <a:r>
              <a:rPr lang="en-US" dirty="0" err="1" smtClean="0"/>
              <a:t>sedikit</a:t>
            </a:r>
            <a:r>
              <a:rPr lang="en-US" dirty="0" smtClean="0"/>
              <a:t> 10 cm </a:t>
            </a:r>
            <a:r>
              <a:rPr lang="en-US" dirty="0" err="1" smtClean="0"/>
              <a:t>lebihnya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rata-rata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         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              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normal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Z </a:t>
            </a:r>
            <a:r>
              <a:rPr lang="en-US" dirty="0" err="1" smtClean="0"/>
              <a:t>nya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586605" y="1522675"/>
          <a:ext cx="996951" cy="345881"/>
        </p:xfrm>
        <a:graphic>
          <a:graphicData uri="http://schemas.openxmlformats.org/presentationml/2006/ole">
            <p:oleObj spid="_x0000_s31746" name="Equation" r:id="rId3" imgW="62208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837238" y="1890713"/>
          <a:ext cx="1058862" cy="346075"/>
        </p:xfrm>
        <a:graphic>
          <a:graphicData uri="http://schemas.openxmlformats.org/presentationml/2006/ole">
            <p:oleObj spid="_x0000_s31747" name="Equation" r:id="rId4" imgW="66024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124200" y="3511550"/>
          <a:ext cx="3130550" cy="755650"/>
        </p:xfrm>
        <a:graphic>
          <a:graphicData uri="http://schemas.openxmlformats.org/presentationml/2006/ole">
            <p:oleObj spid="_x0000_s31748" name="Equation" r:id="rId5" imgW="1841400" imgH="4442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24200" y="4572000"/>
          <a:ext cx="2927684" cy="762000"/>
        </p:xfrm>
        <a:graphic>
          <a:graphicData uri="http://schemas.openxmlformats.org/presentationml/2006/ole">
            <p:oleObj spid="_x0000_s31749" name="Equation" r:id="rId6" imgW="18540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4864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petunjuk</a:t>
            </a:r>
            <a:r>
              <a:rPr lang="en-US" sz="2400" dirty="0" smtClean="0"/>
              <a:t> </a:t>
            </a:r>
            <a:r>
              <a:rPr lang="en-US" sz="2400" dirty="0" err="1" smtClean="0"/>
              <a:t>kuat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calon</a:t>
            </a:r>
            <a:r>
              <a:rPr lang="en-US" sz="2400" dirty="0" smtClean="0"/>
              <a:t> A </a:t>
            </a:r>
            <a:r>
              <a:rPr lang="en-US" sz="2400" dirty="0" err="1" smtClean="0"/>
              <a:t>akanmendapat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suara</a:t>
            </a:r>
            <a:r>
              <a:rPr lang="en-US" sz="2400" dirty="0" smtClean="0"/>
              <a:t> 60%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. 2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independen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300 </a:t>
            </a:r>
            <a:r>
              <a:rPr lang="en-US" sz="2400" dirty="0" err="1" smtClean="0"/>
              <a:t>orang</a:t>
            </a:r>
            <a:r>
              <a:rPr lang="en-US" sz="2400" dirty="0" smtClean="0"/>
              <a:t>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persentase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10%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 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486400"/>
          </a:xfrm>
        </p:spPr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bank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bursa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flktuasi</a:t>
            </a:r>
            <a:r>
              <a:rPr lang="en-US" dirty="0" smtClean="0"/>
              <a:t>.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1200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1600.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60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rata-rata </a:t>
            </a:r>
            <a:r>
              <a:rPr lang="en-US" dirty="0" err="1" smtClean="0"/>
              <a:t>mencapai</a:t>
            </a:r>
            <a:r>
              <a:rPr lang="en-US" dirty="0" smtClean="0"/>
              <a:t> 1400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 98. </a:t>
            </a:r>
          </a:p>
          <a:p>
            <a:pPr>
              <a:buNone/>
            </a:pPr>
            <a:r>
              <a:rPr lang="en-US" dirty="0" smtClean="0"/>
              <a:t>	a).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bank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1350</a:t>
            </a:r>
          </a:p>
          <a:p>
            <a:pPr>
              <a:buNone/>
            </a:pPr>
            <a:r>
              <a:rPr lang="en-US" dirty="0" smtClean="0"/>
              <a:t>	b).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1350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 yang </a:t>
            </a: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sseputar</a:t>
            </a:r>
            <a:r>
              <a:rPr lang="en-US" dirty="0" smtClean="0"/>
              <a:t> program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100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100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20 </a:t>
            </a:r>
            <a:r>
              <a:rPr lang="en-US" dirty="0" err="1" smtClean="0"/>
              <a:t>mendaftar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a).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mendaftar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b).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15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mendaftar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EKSPEKTASI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k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 smtClean="0"/>
          </a:p>
          <a:p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ekspektasi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71600" y="2835964"/>
          <a:ext cx="1298743" cy="425450"/>
        </p:xfrm>
        <a:graphic>
          <a:graphicData uri="http://schemas.openxmlformats.org/presentationml/2006/ole">
            <p:oleObj spid="_x0000_s1026" name="Equation" r:id="rId3" imgW="736560" imgH="241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71600" y="3390900"/>
          <a:ext cx="1085850" cy="342900"/>
        </p:xfrm>
        <a:graphic>
          <a:graphicData uri="http://schemas.openxmlformats.org/presentationml/2006/ole">
            <p:oleObj spid="_x0000_s1027" name="Equation" r:id="rId4" imgW="72360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0" y="4114800"/>
          <a:ext cx="3970867" cy="533400"/>
        </p:xfrm>
        <a:graphic>
          <a:graphicData uri="http://schemas.openxmlformats.org/presentationml/2006/ole">
            <p:oleObj spid="_x0000_s1028" name="Equation" r:id="rId5" imgW="170172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52700" y="4826000"/>
          <a:ext cx="1257300" cy="838200"/>
        </p:xfrm>
        <a:graphic>
          <a:graphicData uri="http://schemas.openxmlformats.org/presentationml/2006/ole">
            <p:oleObj spid="_x0000_s1029" name="Equation" r:id="rId6" imgW="6476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4102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bertaruhdengan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undian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G </a:t>
            </a:r>
            <a:r>
              <a:rPr lang="en-US" dirty="0" err="1" smtClean="0"/>
              <a:t>dan</a:t>
            </a:r>
            <a:r>
              <a:rPr lang="en-US" dirty="0" smtClean="0"/>
              <a:t> H.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yang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G, </a:t>
            </a:r>
            <a:r>
              <a:rPr lang="en-US" dirty="0" err="1" smtClean="0"/>
              <a:t>maka</a:t>
            </a:r>
            <a:r>
              <a:rPr lang="en-US" dirty="0" smtClean="0"/>
              <a:t> A </a:t>
            </a:r>
            <a:r>
              <a:rPr lang="en-US" dirty="0" err="1" smtClean="0"/>
              <a:t>kalah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 </a:t>
            </a:r>
            <a:r>
              <a:rPr lang="en-US" dirty="0" err="1" smtClean="0"/>
              <a:t>sebesar</a:t>
            </a:r>
            <a:r>
              <a:rPr lang="en-US" dirty="0" smtClean="0"/>
              <a:t> Rp.5 </a:t>
            </a:r>
            <a:r>
              <a:rPr lang="en-US" dirty="0" err="1" smtClean="0"/>
              <a:t>bila</a:t>
            </a:r>
            <a:r>
              <a:rPr lang="en-US" dirty="0" smtClean="0"/>
              <a:t> yang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H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 </a:t>
            </a:r>
            <a:r>
              <a:rPr lang="en-US" dirty="0" err="1" smtClean="0"/>
              <a:t>menang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Rp.5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berapakah</a:t>
            </a:r>
            <a:r>
              <a:rPr lang="en-US" dirty="0" smtClean="0"/>
              <a:t> </a:t>
            </a:r>
            <a:r>
              <a:rPr lang="en-US" dirty="0" err="1" smtClean="0"/>
              <a:t>ekspektasi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taruhan</a:t>
            </a:r>
            <a:r>
              <a:rPr lang="en-US" dirty="0" smtClean="0"/>
              <a:t> A</a:t>
            </a:r>
          </a:p>
          <a:p>
            <a:pPr>
              <a:buNone/>
            </a:pPr>
            <a:r>
              <a:rPr lang="en-US" dirty="0" smtClean="0"/>
              <a:t>	JAWAB: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menang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kalah</a:t>
            </a:r>
            <a:r>
              <a:rPr lang="en-US" dirty="0" smtClean="0"/>
              <a:t>,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½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ekspektasi</a:t>
            </a:r>
            <a:r>
              <a:rPr lang="en-US" dirty="0" smtClean="0"/>
              <a:t> </a:t>
            </a:r>
            <a:r>
              <a:rPr lang="en-US" dirty="0" err="1" smtClean="0"/>
              <a:t>taruhannya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68650" y="5410200"/>
          <a:ext cx="2806700" cy="228600"/>
        </p:xfrm>
        <a:graphic>
          <a:graphicData uri="http://schemas.openxmlformats.org/presentationml/2006/ole">
            <p:oleObj spid="_x0000_s2050" name="Equation" r:id="rId3" imgW="2806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PEUBAH ACAK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pelemparan</a:t>
            </a:r>
            <a:r>
              <a:rPr lang="en-US" dirty="0" smtClean="0"/>
              <a:t> 2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,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S = {MM,MB,BM,BB} </a:t>
            </a:r>
            <a:r>
              <a:rPr lang="en-US" dirty="0" err="1" smtClean="0"/>
              <a:t>dengan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M =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 =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diamati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data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</a:t>
            </a:r>
            <a:r>
              <a:rPr lang="en-US" dirty="0" err="1" smtClean="0"/>
              <a:t>maka</a:t>
            </a:r>
            <a:r>
              <a:rPr lang="en-US" dirty="0" smtClean="0"/>
              <a:t> data n(M)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                   	                                 </a:t>
            </a:r>
            <a:r>
              <a:rPr lang="en-US" dirty="0" err="1" smtClean="0"/>
              <a:t>peubah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4841240"/>
          <a:ext cx="2590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n(M)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DISTRIBUSI RATA-RATA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terhingga</a:t>
            </a:r>
            <a:r>
              <a:rPr lang="en-US" dirty="0" smtClean="0"/>
              <a:t> N </a:t>
            </a:r>
            <a:r>
              <a:rPr lang="en-US" dirty="0" err="1" smtClean="0"/>
              <a:t>dengan</a:t>
            </a:r>
            <a:r>
              <a:rPr lang="en-US" dirty="0" smtClean="0"/>
              <a:t> parameter rata-rata µ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  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n </a:t>
            </a:r>
            <a:r>
              <a:rPr lang="en-US" dirty="0" err="1" smtClean="0"/>
              <a:t>dan</a:t>
            </a:r>
            <a:r>
              <a:rPr lang="en-US" dirty="0" smtClean="0"/>
              <a:t> rata-rata     ,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data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rata-rata </a:t>
            </a:r>
            <a:r>
              <a:rPr lang="en-US" dirty="0" err="1" smtClean="0"/>
              <a:t>sampel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rata-rata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rata-rata </a:t>
            </a:r>
            <a:r>
              <a:rPr lang="en-US" dirty="0" err="1" smtClean="0"/>
              <a:t>sampel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19672" y="190831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/>
              </a:rPr>
              <a:t>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62400" y="2720008"/>
          <a:ext cx="257908" cy="304800"/>
        </p:xfrm>
        <a:graphic>
          <a:graphicData uri="http://schemas.openxmlformats.org/presentationml/2006/ole">
            <p:oleObj spid="_x0000_s3077" name="Equation" r:id="rId3" imgW="1396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410200"/>
          </a:xfrm>
        </p:spPr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n/N &gt; 5% </a:t>
            </a:r>
            <a:r>
              <a:rPr lang="en-US" dirty="0" err="1" smtClean="0"/>
              <a:t>maka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n/N≤ 5% </a:t>
            </a:r>
            <a:r>
              <a:rPr lang="en-US" dirty="0" err="1" smtClean="0"/>
              <a:t>maka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DALIL LIMIT PUSAT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rata-rata µ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     yang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terhingga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rata-rata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normal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447800" y="990600"/>
          <a:ext cx="1112523" cy="533400"/>
        </p:xfrm>
        <a:graphic>
          <a:graphicData uri="http://schemas.openxmlformats.org/presentationml/2006/ole">
            <p:oleObj spid="_x0000_s4099" name="Equation" r:id="rId4" imgW="469800" imgH="228600" progId="Equation.3">
              <p:embed/>
            </p:oleObj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403600" y="968375"/>
          <a:ext cx="1557338" cy="631825"/>
        </p:xfrm>
        <a:graphic>
          <a:graphicData uri="http://schemas.openxmlformats.org/presentationml/2006/ole">
            <p:oleObj spid="_x0000_s4098" name="Equation" r:id="rId5" imgW="1143000" imgH="457200" progId="Equation.3">
              <p:embed/>
            </p:oleObj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1524000" y="1981200"/>
          <a:ext cx="1112523" cy="533400"/>
        </p:xfrm>
        <a:graphic>
          <a:graphicData uri="http://schemas.openxmlformats.org/presentationml/2006/ole">
            <p:oleObj spid="_x0000_s4106" name="Equation" r:id="rId6" imgW="469800" imgH="228600" progId="Equation.3">
              <p:embed/>
            </p:oleObj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479800" y="2057400"/>
          <a:ext cx="847725" cy="579438"/>
        </p:xfrm>
        <a:graphic>
          <a:graphicData uri="http://schemas.openxmlformats.org/presentationml/2006/ole">
            <p:oleObj spid="_x0000_s4107" name="Equation" r:id="rId7" imgW="622080" imgH="41904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905000" y="3968750"/>
          <a:ext cx="325582" cy="298450"/>
        </p:xfrm>
        <a:graphic>
          <a:graphicData uri="http://schemas.openxmlformats.org/presentationml/2006/ole">
            <p:oleObj spid="_x0000_s4108" name="Equation" r:id="rId8" imgW="152280" imgH="139680" progId="Equation.3">
              <p:embed/>
            </p:oleObj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2164077" y="5334000"/>
          <a:ext cx="1112523" cy="533400"/>
        </p:xfrm>
        <a:graphic>
          <a:graphicData uri="http://schemas.openxmlformats.org/presentationml/2006/ole">
            <p:oleObj spid="_x0000_s4109" name="Equation" r:id="rId9" imgW="469800" imgH="228600" progId="Equation.3">
              <p:embed/>
            </p:oleObj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4410075" y="5257800"/>
          <a:ext cx="847725" cy="579437"/>
        </p:xfrm>
        <a:graphic>
          <a:graphicData uri="http://schemas.openxmlformats.org/presentationml/2006/ole">
            <p:oleObj spid="_x0000_s4110" name="Equation" r:id="rId10" imgW="6220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174750" y="1958876"/>
            <a:ext cx="7359650" cy="26776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Teorema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Limit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Pusat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Bila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rataan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sampel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acak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ukuran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n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diambil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populasi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rataan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varians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berhingga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maka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bentuk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limit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distribusi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Bila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n→∞ 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distribusi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normal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baku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n(z;0,1)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44183" y="3200400"/>
            <a:ext cx="1037617" cy="7620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85800"/>
            <a:ext cx="77724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Distribusi</a:t>
            </a:r>
            <a:r>
              <a:rPr lang="en-US" sz="2400" dirty="0" smtClean="0"/>
              <a:t> normal yang </a:t>
            </a:r>
            <a:r>
              <a:rPr lang="en-US" sz="2400" dirty="0" err="1" smtClean="0"/>
              <a:t>didapat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distandarkan</a:t>
            </a:r>
            <a:r>
              <a:rPr lang="en-US" sz="2400" dirty="0" smtClean="0"/>
              <a:t> agar </a:t>
            </a: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normal </a:t>
            </a:r>
            <a:r>
              <a:rPr lang="en-US" sz="2400" dirty="0" err="1" smtClean="0"/>
              <a:t>baku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Hampiran</a:t>
            </a:r>
            <a:r>
              <a:rPr lang="en-US" sz="2400" dirty="0" smtClean="0"/>
              <a:t> normal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dipenuhi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n ≥ 30</a:t>
            </a:r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asal</a:t>
            </a:r>
            <a:r>
              <a:rPr lang="en-US" sz="2400" dirty="0" smtClean="0"/>
              <a:t> </a:t>
            </a:r>
            <a:r>
              <a:rPr lang="en-US" sz="2400" dirty="0" err="1" smtClean="0"/>
              <a:t>berdistribusi</a:t>
            </a:r>
            <a:r>
              <a:rPr lang="en-US" sz="2400" dirty="0" smtClean="0"/>
              <a:t> normal,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walaupun</a:t>
            </a:r>
            <a:r>
              <a:rPr lang="en-US" sz="2400" dirty="0" smtClean="0"/>
              <a:t> n &lt; 30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berdistribusi</a:t>
            </a:r>
            <a:r>
              <a:rPr lang="en-US" sz="2400" dirty="0" smtClean="0"/>
              <a:t> normal   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PT  AKUA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air mineral rata-rata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memproduksi</a:t>
            </a:r>
            <a:r>
              <a:rPr lang="en-US" sz="2400" dirty="0" smtClean="0"/>
              <a:t> 100 </a:t>
            </a:r>
            <a:r>
              <a:rPr lang="en-US" sz="2400" dirty="0" err="1" smtClean="0"/>
              <a:t>juta</a:t>
            </a:r>
            <a:r>
              <a:rPr lang="en-US" sz="2400" dirty="0" smtClean="0"/>
              <a:t> </a:t>
            </a:r>
            <a:r>
              <a:rPr lang="en-US" sz="2400" dirty="0" err="1" smtClean="0"/>
              <a:t>gelas</a:t>
            </a:r>
            <a:r>
              <a:rPr lang="en-US" sz="2400" dirty="0" smtClean="0"/>
              <a:t> air mineral.  Perusahaan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segelas</a:t>
            </a:r>
            <a:r>
              <a:rPr lang="en-US" sz="2400" dirty="0" smtClean="0"/>
              <a:t> AKUA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250 ml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deviasi</a:t>
            </a:r>
            <a:r>
              <a:rPr lang="en-US" sz="2400" dirty="0" smtClean="0"/>
              <a:t> = 15 ml.  Rata-rata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menyebar</a:t>
            </a:r>
            <a:r>
              <a:rPr lang="en-US" sz="2400" dirty="0" smtClean="0"/>
              <a:t> normal.  </a:t>
            </a:r>
          </a:p>
          <a:p>
            <a:pPr hangingPunct="0">
              <a:buNone/>
            </a:pPr>
            <a:r>
              <a:rPr lang="en-US" sz="2400" dirty="0" smtClean="0"/>
              <a:t>1.	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100 </a:t>
            </a:r>
            <a:r>
              <a:rPr lang="en-US" sz="2400" dirty="0" err="1" smtClean="0"/>
              <a:t>gelas</a:t>
            </a:r>
            <a:r>
              <a:rPr lang="en-US" sz="2400" dirty="0" smtClean="0"/>
              <a:t> AKUA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 </a:t>
            </a:r>
            <a:r>
              <a:rPr lang="en-US" sz="2400" dirty="0" err="1" smtClean="0"/>
              <a:t>hitungla</a:t>
            </a:r>
            <a:r>
              <a:rPr lang="en-US" sz="2400" dirty="0" smtClean="0"/>
              <a:t>	</a:t>
            </a:r>
          </a:p>
          <a:p>
            <a:pPr lvl="1" hangingPunct="0">
              <a:buNone/>
            </a:pPr>
            <a:r>
              <a:rPr lang="en-US" dirty="0" smtClean="0"/>
              <a:t>a. standard error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galat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?</a:t>
            </a:r>
          </a:p>
          <a:p>
            <a:pPr lvl="1" hangingPunct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peluang</a:t>
            </a:r>
            <a:r>
              <a:rPr lang="en-US" dirty="0" smtClean="0"/>
              <a:t> rata-rata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253 ml?</a:t>
            </a:r>
          </a:p>
          <a:p>
            <a:endParaRPr lang="en-US" sz="2400" dirty="0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3473450" y="1457325"/>
          <a:ext cx="1098550" cy="647700"/>
        </p:xfrm>
        <a:graphic>
          <a:graphicData uri="http://schemas.openxmlformats.org/presentationml/2006/ole">
            <p:oleObj spid="_x0000_s6145" name="Equation" r:id="rId3" imgW="660240" imgH="431640" progId="Equation.3">
              <p:embed/>
            </p:oleObj>
          </a:graphicData>
        </a:graphic>
      </p:graphicFrame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810000" y="2133600"/>
          <a:ext cx="322385" cy="381000"/>
        </p:xfrm>
        <a:graphic>
          <a:graphicData uri="http://schemas.openxmlformats.org/presentationml/2006/ole">
            <p:oleObj spid="_x0000_s6146" name="Equation" r:id="rId4" imgW="139680" imgH="16488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295400" y="2884716"/>
          <a:ext cx="257908" cy="304800"/>
        </p:xfrm>
        <a:graphic>
          <a:graphicData uri="http://schemas.openxmlformats.org/presentationml/2006/ole">
            <p:oleObj spid="_x0000_s6147" name="Equation" r:id="rId5" imgW="1396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486400"/>
          </a:xfrm>
        </p:spPr>
        <p:txBody>
          <a:bodyPr/>
          <a:lstStyle/>
          <a:p>
            <a:pPr hangingPunct="0">
              <a:buNone/>
            </a:pPr>
            <a:r>
              <a:rPr lang="en-US" dirty="0" smtClean="0"/>
              <a:t>	2. 	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diperkecil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25 </a:t>
            </a:r>
            <a:r>
              <a:rPr lang="en-US" sz="2400" dirty="0" err="1" smtClean="0"/>
              <a:t>gelas</a:t>
            </a:r>
            <a:r>
              <a:rPr lang="en-US" sz="2400" dirty="0" smtClean="0"/>
              <a:t>, </a:t>
            </a:r>
            <a:r>
              <a:rPr lang="en-US" sz="2400" dirty="0" err="1" smtClean="0"/>
              <a:t>hitunglah</a:t>
            </a:r>
            <a:r>
              <a:rPr lang="en-US" sz="2400" dirty="0" smtClean="0"/>
              <a:t> :</a:t>
            </a:r>
          </a:p>
          <a:p>
            <a:pPr hangingPunct="0">
              <a:buNone/>
            </a:pPr>
            <a:r>
              <a:rPr lang="en-US" sz="2400" dirty="0" smtClean="0"/>
              <a:t>		a. standard error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galat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?</a:t>
            </a:r>
          </a:p>
          <a:p>
            <a:pPr hangingPunct="0">
              <a:buNone/>
            </a:pPr>
            <a:r>
              <a:rPr lang="en-US" sz="2400" dirty="0" smtClean="0"/>
              <a:t>		b.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255 ml?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1712</TotalTime>
  <Words>610</Words>
  <Application>Microsoft Office PowerPoint</Application>
  <PresentationFormat>On-screen Show (4:3)</PresentationFormat>
  <Paragraphs>110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Equity</vt:lpstr>
      <vt:lpstr>Equation</vt:lpstr>
      <vt:lpstr>DISTRIBUSI SAMPLING </vt:lpstr>
      <vt:lpstr>EKSPEKTASI</vt:lpstr>
      <vt:lpstr>Slide 3</vt:lpstr>
      <vt:lpstr>PEUBAH ACAK</vt:lpstr>
      <vt:lpstr>DISTRIBUSI RATA-RATA</vt:lpstr>
      <vt:lpstr>Slide 6</vt:lpstr>
      <vt:lpstr>Slide 7</vt:lpstr>
      <vt:lpstr> </vt:lpstr>
      <vt:lpstr>Slide 9</vt:lpstr>
      <vt:lpstr>DISTRIBUSI PROPORSI</vt:lpstr>
      <vt:lpstr>Slide 11</vt:lpstr>
      <vt:lpstr>Slide 12</vt:lpstr>
      <vt:lpstr>DISTRIBUSI SELISIH DAN JUMLAH RATA-RATA</vt:lpstr>
      <vt:lpstr>Slide 14</vt:lpstr>
      <vt:lpstr>Distribusi sampel selisih rata-rata dan jumlah rata-rata</vt:lpstr>
      <vt:lpstr>Slide 16</vt:lpstr>
      <vt:lpstr>Distribusi selisih proporsi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SAMPLING</dc:title>
  <dc:creator>Hp</dc:creator>
  <cp:lastModifiedBy>Hp</cp:lastModifiedBy>
  <cp:revision>83</cp:revision>
  <dcterms:created xsi:type="dcterms:W3CDTF">2012-05-08T13:30:01Z</dcterms:created>
  <dcterms:modified xsi:type="dcterms:W3CDTF">2012-05-26T04:24:21Z</dcterms:modified>
</cp:coreProperties>
</file>