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9" r:id="rId9"/>
    <p:sldId id="268" r:id="rId10"/>
    <p:sldId id="270" r:id="rId11"/>
    <p:sldId id="263" r:id="rId12"/>
    <p:sldId id="264" r:id="rId13"/>
    <p:sldId id="265" r:id="rId14"/>
    <p:sldId id="266"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9" d="100"/>
          <a:sy n="39" d="100"/>
        </p:scale>
        <p:origin x="-7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B826CB-EFD5-4A8F-8878-2531FC36F4B8}" type="datetimeFigureOut">
              <a:rPr lang="en-US" smtClean="0"/>
              <a:pPr/>
              <a:t>5/30/2012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CBC7DC-6618-4D9A-981D-1E0ED46F8D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B826CB-EFD5-4A8F-8878-2531FC36F4B8}" type="datetimeFigureOut">
              <a:rPr lang="en-US" smtClean="0"/>
              <a:pPr/>
              <a:t>5/30/2012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CBC7DC-6618-4D9A-981D-1E0ED46F8D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B826CB-EFD5-4A8F-8878-2531FC36F4B8}" type="datetimeFigureOut">
              <a:rPr lang="en-US" smtClean="0"/>
              <a:pPr/>
              <a:t>5/30/2012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CBC7DC-6618-4D9A-981D-1E0ED46F8D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B826CB-EFD5-4A8F-8878-2531FC36F4B8}" type="datetimeFigureOut">
              <a:rPr lang="en-US" smtClean="0"/>
              <a:pPr/>
              <a:t>5/30/2012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CBC7DC-6618-4D9A-981D-1E0ED46F8D5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B826CB-EFD5-4A8F-8878-2531FC36F4B8}" type="datetimeFigureOut">
              <a:rPr lang="en-US" smtClean="0"/>
              <a:pPr/>
              <a:t>5/30/2012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CBC7DC-6618-4D9A-981D-1E0ED46F8D5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B826CB-EFD5-4A8F-8878-2531FC36F4B8}" type="datetimeFigureOut">
              <a:rPr lang="en-US" smtClean="0"/>
              <a:pPr/>
              <a:t>5/30/2012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CBC7DC-6618-4D9A-981D-1E0ED46F8D5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B826CB-EFD5-4A8F-8878-2531FC36F4B8}" type="datetimeFigureOut">
              <a:rPr lang="en-US" smtClean="0"/>
              <a:pPr/>
              <a:t>5/30/2012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CBC7DC-6618-4D9A-981D-1E0ED46F8D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B826CB-EFD5-4A8F-8878-2531FC36F4B8}" type="datetimeFigureOut">
              <a:rPr lang="en-US" smtClean="0"/>
              <a:pPr/>
              <a:t>5/30/2012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CBC7DC-6618-4D9A-981D-1E0ED46F8D5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B826CB-EFD5-4A8F-8878-2531FC36F4B8}" type="datetimeFigureOut">
              <a:rPr lang="en-US" smtClean="0"/>
              <a:pPr/>
              <a:t>5/30/2012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5CBC7DC-6618-4D9A-981D-1E0ED46F8D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B826CB-EFD5-4A8F-8878-2531FC36F4B8}" type="datetimeFigureOut">
              <a:rPr lang="en-US" smtClean="0"/>
              <a:pPr/>
              <a:t>5/30/2012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CBC7DC-6618-4D9A-981D-1E0ED46F8D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B826CB-EFD5-4A8F-8878-2531FC36F4B8}" type="datetimeFigureOut">
              <a:rPr lang="en-US" smtClean="0"/>
              <a:pPr/>
              <a:t>5/30/2012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CBC7DC-6618-4D9A-981D-1E0ED46F8D5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B826CB-EFD5-4A8F-8878-2531FC36F4B8}" type="datetimeFigureOut">
              <a:rPr lang="en-US" smtClean="0"/>
              <a:pPr/>
              <a:t>5/30/2012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CBC7DC-6618-4D9A-981D-1E0ED46F8D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combinatorics</a:t>
            </a:r>
            <a:endParaRPr lang="en-US" dirty="0"/>
          </a:p>
        </p:txBody>
      </p:sp>
      <p:sp>
        <p:nvSpPr>
          <p:cNvPr id="3" name="Subtitle 2"/>
          <p:cNvSpPr>
            <a:spLocks noGrp="1"/>
          </p:cNvSpPr>
          <p:nvPr>
            <p:ph type="subTitle" idx="1"/>
          </p:nvPr>
        </p:nvSpPr>
        <p:spPr/>
        <p:txBody>
          <a:bodyPr/>
          <a:lstStyle/>
          <a:p>
            <a:r>
              <a:rPr lang="en-US" dirty="0" smtClean="0"/>
              <a:t>Citra </a:t>
            </a:r>
            <a:r>
              <a:rPr lang="en-US" dirty="0" err="1" smtClean="0"/>
              <a:t>Noviyasari</a:t>
            </a:r>
            <a:r>
              <a:rPr lang="en-US" dirty="0" smtClean="0"/>
              <a:t>, </a:t>
            </a:r>
            <a:r>
              <a:rPr lang="en-US" dirty="0" err="1" smtClean="0"/>
              <a:t>S.Si</a:t>
            </a:r>
            <a:r>
              <a:rPr lang="en-US" dirty="0" smtClean="0"/>
              <a:t>, MT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smtClean="0"/>
              <a:t>Banyaknya cara memilih 3 dari 7 hari dengan catatan perulangan diperbolehkan!</a:t>
            </a:r>
            <a:br>
              <a:rPr lang="id-ID" smtClean="0"/>
            </a:br>
            <a:endParaRPr lang="id-ID"/>
          </a:p>
        </p:txBody>
      </p:sp>
      <p:sp>
        <p:nvSpPr>
          <p:cNvPr id="3" name="Title 2"/>
          <p:cNvSpPr>
            <a:spLocks noGrp="1"/>
          </p:cNvSpPr>
          <p:nvPr>
            <p:ph type="title"/>
          </p:nvPr>
        </p:nvSpPr>
        <p:spPr/>
        <p:txBody>
          <a:bodyPr/>
          <a:lstStyle/>
          <a:p>
            <a:r>
              <a:rPr lang="id-ID" dirty="0" smtClean="0"/>
              <a:t>Examples</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lnSpcReduction="10000"/>
          </a:bodyPr>
          <a:lstStyle/>
          <a:p>
            <a:r>
              <a:rPr lang="id-ID" sz="2400" dirty="0" smtClean="0"/>
              <a:t>Pascal’s Identity</a:t>
            </a:r>
          </a:p>
          <a:p>
            <a:pPr>
              <a:buNone/>
            </a:pPr>
            <a:r>
              <a:rPr lang="id-ID" sz="2400" dirty="0" smtClean="0"/>
              <a:t>	 Let n and k be positive integer with n≥ k Then</a:t>
            </a:r>
          </a:p>
          <a:p>
            <a:pPr algn="just">
              <a:buNone/>
            </a:pPr>
            <a:r>
              <a:rPr lang="id-ID" sz="2400" dirty="0" smtClean="0"/>
              <a:t>   C(n+1, k) = C(n, k-1) + C(n,k)</a:t>
            </a:r>
          </a:p>
          <a:p>
            <a:pPr algn="just"/>
            <a:r>
              <a:rPr lang="id-ID" sz="2400" dirty="0" smtClean="0"/>
              <a:t>Pascal’s identity is the basis for a geometric arrangement of the binomial coefficents in a triangle. The nth row in the triangle consists of the binomial coefficients,</a:t>
            </a:r>
          </a:p>
          <a:p>
            <a:pPr algn="just"/>
            <a:r>
              <a:rPr lang="id-ID" sz="2400" dirty="0" smtClean="0"/>
              <a:t> </a:t>
            </a:r>
          </a:p>
          <a:p>
            <a:pPr algn="ctr">
              <a:buNone/>
            </a:pPr>
            <a:r>
              <a:rPr lang="id-ID" sz="2400" dirty="0" smtClean="0"/>
              <a:t>1</a:t>
            </a:r>
          </a:p>
          <a:p>
            <a:pPr algn="ctr">
              <a:buNone/>
            </a:pPr>
            <a:r>
              <a:rPr lang="id-ID" sz="2400" dirty="0" smtClean="0"/>
              <a:t>1		1</a:t>
            </a:r>
          </a:p>
          <a:p>
            <a:pPr algn="ctr">
              <a:buNone/>
            </a:pPr>
            <a:r>
              <a:rPr lang="id-ID" sz="2400" dirty="0" smtClean="0"/>
              <a:t>1    2    1</a:t>
            </a:r>
          </a:p>
          <a:p>
            <a:pPr algn="ctr">
              <a:buNone/>
            </a:pPr>
            <a:r>
              <a:rPr lang="id-ID" sz="2400" dirty="0" smtClean="0"/>
              <a:t>1   3    3   1 </a:t>
            </a:r>
          </a:p>
          <a:p>
            <a:pPr algn="ctr">
              <a:buNone/>
            </a:pPr>
            <a:r>
              <a:rPr lang="id-ID" sz="2400" dirty="0" smtClean="0"/>
              <a:t>1   4    6   4  1</a:t>
            </a:r>
          </a:p>
          <a:p>
            <a:pPr algn="ctr">
              <a:buNone/>
            </a:pPr>
            <a:r>
              <a:rPr lang="id-ID" sz="2400" dirty="0" smtClean="0"/>
              <a:t>1  5  10 10  5 1</a:t>
            </a:r>
          </a:p>
          <a:p>
            <a:pPr algn="ctr">
              <a:buNone/>
            </a:pPr>
            <a:endParaRPr lang="id-ID" sz="2400" dirty="0" smtClean="0"/>
          </a:p>
          <a:p>
            <a:pPr algn="ctr">
              <a:buNone/>
            </a:pPr>
            <a:endParaRPr lang="id-ID" sz="2400" dirty="0" smtClean="0"/>
          </a:p>
          <a:p>
            <a:pPr algn="ctr">
              <a:buNone/>
            </a:pPr>
            <a:endParaRPr lang="id-ID" sz="2400" dirty="0" smtClean="0"/>
          </a:p>
          <a:p>
            <a:pPr algn="ctr">
              <a:buNone/>
            </a:pPr>
            <a:endParaRPr lang="id-ID" sz="2400" dirty="0" smtClean="0"/>
          </a:p>
          <a:p>
            <a:pPr>
              <a:buNone/>
            </a:pPr>
            <a:endParaRPr lang="id-ID" sz="2400" dirty="0" smtClean="0"/>
          </a:p>
          <a:p>
            <a:pPr>
              <a:buNone/>
            </a:pPr>
            <a:endParaRPr lang="id-ID" sz="2400" dirty="0"/>
          </a:p>
        </p:txBody>
      </p:sp>
      <p:sp>
        <p:nvSpPr>
          <p:cNvPr id="3" name="Title 2"/>
          <p:cNvSpPr>
            <a:spLocks noGrp="1"/>
          </p:cNvSpPr>
          <p:nvPr>
            <p:ph type="title"/>
          </p:nvPr>
        </p:nvSpPr>
        <p:spPr/>
        <p:txBody>
          <a:bodyPr/>
          <a:lstStyle/>
          <a:p>
            <a:r>
              <a:rPr lang="id-ID" dirty="0" smtClean="0"/>
              <a:t>Binomial Coefficients</a:t>
            </a:r>
            <a:endParaRPr lang="id-ID"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199" y="3429000"/>
            <a:ext cx="1828801" cy="47779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2400" dirty="0" smtClean="0"/>
              <a:t>The triangle is known as Pascal’s triangle. Pascal’s identity shows that when two adjacent binomial coefficients in this triangle are added, the binomial coefficient in the next row between these two coefficients is produced.</a:t>
            </a:r>
          </a:p>
          <a:p>
            <a:pPr algn="just"/>
            <a:endParaRPr lang="id-ID" sz="2400"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2400" dirty="0" smtClean="0"/>
              <a:t>The binomial theorem gives the coefficients of the expansion of powers of binomial expressions. A binomial expression is simply the sum of two terms, such as x+y.</a:t>
            </a:r>
          </a:p>
          <a:p>
            <a:pPr algn="just"/>
            <a:r>
              <a:rPr lang="id-ID" sz="2400" dirty="0" smtClean="0"/>
              <a:t>The Binomial Theorem :</a:t>
            </a:r>
          </a:p>
          <a:p>
            <a:pPr algn="just">
              <a:buNone/>
            </a:pPr>
            <a:r>
              <a:rPr lang="id-ID" sz="2400" dirty="0" smtClean="0"/>
              <a:t>	Let x and y be variables, and let n be a-positive integer. Then :</a:t>
            </a:r>
          </a:p>
          <a:p>
            <a:pPr algn="just">
              <a:buNone/>
            </a:pPr>
            <a:endParaRPr lang="id-ID" sz="2400" dirty="0" smtClean="0"/>
          </a:p>
          <a:p>
            <a:pPr algn="just">
              <a:buNone/>
            </a:pPr>
            <a:endParaRPr lang="id-ID" sz="2400" dirty="0" smtClean="0"/>
          </a:p>
          <a:p>
            <a:pPr algn="just"/>
            <a:endParaRPr lang="id-ID" sz="2400" dirty="0"/>
          </a:p>
        </p:txBody>
      </p:sp>
      <p:sp>
        <p:nvSpPr>
          <p:cNvPr id="3" name="Title 2"/>
          <p:cNvSpPr>
            <a:spLocks noGrp="1"/>
          </p:cNvSpPr>
          <p:nvPr>
            <p:ph type="title"/>
          </p:nvPr>
        </p:nvSpPr>
        <p:spPr/>
        <p:txBody>
          <a:bodyPr/>
          <a:lstStyle/>
          <a:p>
            <a:r>
              <a:rPr lang="id-ID" dirty="0" smtClean="0"/>
              <a:t>The Binomial Theorem</a:t>
            </a:r>
            <a:endParaRPr lang="id-ID"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225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4400" y="4495800"/>
            <a:ext cx="2743200" cy="777485"/>
          </a:xfrm>
          <a:prstGeom prst="rect">
            <a:avLst/>
          </a:prstGeom>
          <a:noFill/>
        </p:spPr>
      </p:pic>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2253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52600" y="5334000"/>
            <a:ext cx="7315200" cy="50751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2400" dirty="0" smtClean="0"/>
              <a:t>What is the expansion of (x+y)</a:t>
            </a:r>
            <a:r>
              <a:rPr lang="id-ID" sz="2400" baseline="30000" dirty="0" smtClean="0"/>
              <a:t>4</a:t>
            </a:r>
            <a:r>
              <a:rPr lang="id-ID" sz="2400" dirty="0" smtClean="0"/>
              <a:t>?</a:t>
            </a:r>
          </a:p>
          <a:p>
            <a:pPr>
              <a:buNone/>
            </a:pPr>
            <a:endParaRPr lang="id-ID" sz="2400" dirty="0" smtClean="0"/>
          </a:p>
          <a:p>
            <a:pPr>
              <a:buNone/>
            </a:pPr>
            <a:endParaRPr lang="id-ID" sz="2400" dirty="0" smtClean="0"/>
          </a:p>
          <a:p>
            <a:pPr>
              <a:buNone/>
            </a:pPr>
            <a:endParaRPr lang="id-ID" sz="2400" dirty="0" smtClean="0"/>
          </a:p>
          <a:p>
            <a:pPr>
              <a:buNone/>
            </a:pPr>
            <a:endParaRPr lang="id-ID" sz="2400" dirty="0" smtClean="0"/>
          </a:p>
          <a:p>
            <a:endParaRPr lang="id-ID" sz="2400" dirty="0" smtClean="0"/>
          </a:p>
          <a:p>
            <a:r>
              <a:rPr lang="id-ID" sz="2400" dirty="0" smtClean="0"/>
              <a:t>What is the coefficient of x</a:t>
            </a:r>
            <a:r>
              <a:rPr lang="id-ID" sz="2400" baseline="30000" dirty="0" smtClean="0"/>
              <a:t>12</a:t>
            </a:r>
            <a:r>
              <a:rPr lang="id-ID" sz="2400" dirty="0" smtClean="0"/>
              <a:t>y</a:t>
            </a:r>
            <a:r>
              <a:rPr lang="id-ID" sz="2400" baseline="30000" dirty="0" smtClean="0"/>
              <a:t>13</a:t>
            </a:r>
            <a:r>
              <a:rPr lang="id-ID" sz="2400" dirty="0" smtClean="0"/>
              <a:t> in the expansion of (x+y)</a:t>
            </a:r>
            <a:r>
              <a:rPr lang="id-ID" sz="2400" baseline="30000" dirty="0" smtClean="0"/>
              <a:t>25</a:t>
            </a:r>
          </a:p>
          <a:p>
            <a:endParaRPr lang="id-ID" sz="2400" baseline="30000" dirty="0"/>
          </a:p>
        </p:txBody>
      </p:sp>
      <p:sp>
        <p:nvSpPr>
          <p:cNvPr id="3" name="Title 2"/>
          <p:cNvSpPr>
            <a:spLocks noGrp="1"/>
          </p:cNvSpPr>
          <p:nvPr>
            <p:ph type="title"/>
          </p:nvPr>
        </p:nvSpPr>
        <p:spPr/>
        <p:txBody>
          <a:bodyPr/>
          <a:lstStyle/>
          <a:p>
            <a:r>
              <a:rPr lang="id-ID" dirty="0" smtClean="0"/>
              <a:t>Examples</a:t>
            </a:r>
            <a:endParaRPr lang="id-ID"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2355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95400" y="1904999"/>
            <a:ext cx="2438400" cy="735607"/>
          </a:xfrm>
          <a:prstGeom prst="rect">
            <a:avLst/>
          </a:prstGeom>
          <a:noFill/>
        </p:spPr>
      </p:pic>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23557"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33600" y="3276600"/>
            <a:ext cx="4191000" cy="370885"/>
          </a:xfrm>
          <a:prstGeom prst="rect">
            <a:avLst/>
          </a:prstGeom>
          <a:noFill/>
        </p:spPr>
      </p:pic>
      <p:sp>
        <p:nvSpPr>
          <p:cNvPr id="235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23559"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057400" y="2784260"/>
            <a:ext cx="6781800" cy="339940"/>
          </a:xfrm>
          <a:prstGeom prst="rect">
            <a:avLst/>
          </a:prstGeom>
          <a:noFill/>
        </p:spPr>
      </p:pic>
      <p:sp>
        <p:nvSpPr>
          <p:cNvPr id="2356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23561"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47799" y="4800600"/>
            <a:ext cx="3369731" cy="609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624078" lvl="0" indent="-514350">
              <a:buFont typeface="+mj-lt"/>
              <a:buAutoNum type="arabicPeriod"/>
            </a:pPr>
            <a:r>
              <a:rPr lang="id-ID" dirty="0" smtClean="0"/>
              <a:t>Akan dituliskan bilangan yang terdiri dari 5 digit angka, berapakah kemungkinan dapat dituliskan bilangan tersebut, jika :</a:t>
            </a:r>
          </a:p>
          <a:p>
            <a:pPr marL="900113" lvl="0" indent="-276225">
              <a:buFont typeface="+mj-lt"/>
              <a:buAutoNum type="alphaLcParenR"/>
            </a:pPr>
            <a:r>
              <a:rPr lang="id-ID" dirty="0" smtClean="0"/>
              <a:t>Digit </a:t>
            </a:r>
            <a:r>
              <a:rPr lang="id-ID" dirty="0" smtClean="0"/>
              <a:t>ketiga selalu ganjil, dan tidak boleh terjadi perulangan</a:t>
            </a:r>
          </a:p>
          <a:p>
            <a:pPr marL="900113" lvl="0" indent="-276225">
              <a:buFont typeface="+mj-lt"/>
              <a:buAutoNum type="alphaLcParenR"/>
            </a:pPr>
            <a:r>
              <a:rPr lang="id-ID" dirty="0" smtClean="0"/>
              <a:t>Bilangan </a:t>
            </a:r>
            <a:r>
              <a:rPr lang="id-ID" dirty="0" smtClean="0"/>
              <a:t>tersebut lebih kecil dari 7500</a:t>
            </a:r>
          </a:p>
          <a:p>
            <a:pPr marL="624078" indent="-514350">
              <a:buFont typeface="+mj-lt"/>
              <a:buAutoNum type="alphaLcParenR"/>
            </a:pPr>
            <a:endParaRPr lang="id-ID" dirty="0" smtClean="0"/>
          </a:p>
          <a:p>
            <a:pPr marL="624078" lvl="0" indent="-514350">
              <a:buFont typeface="+mj-lt"/>
              <a:buAutoNum type="arabicPeriod" startAt="2"/>
            </a:pPr>
            <a:r>
              <a:rPr lang="id-ID" dirty="0" smtClean="0"/>
              <a:t>Di dalam suatu kelas terdapat 100 mahasiswa, 40 diantaranya adalah wanita. Berapa banyak kemungkinan, jika :</a:t>
            </a:r>
          </a:p>
          <a:p>
            <a:pPr marL="900113" lvl="0" indent="-276225">
              <a:buFont typeface="+mj-lt"/>
              <a:buAutoNum type="alphaLcParenR"/>
            </a:pPr>
            <a:r>
              <a:rPr lang="id-ID" dirty="0" smtClean="0"/>
              <a:t>Berapa </a:t>
            </a:r>
            <a:r>
              <a:rPr lang="id-ID" dirty="0" smtClean="0"/>
              <a:t>banyak dapat dibentuk sebuah panitia yang terdiri dari 10 orang?</a:t>
            </a:r>
          </a:p>
          <a:p>
            <a:pPr marL="900113" lvl="0" indent="-276225">
              <a:buFont typeface="+mj-lt"/>
              <a:buAutoNum type="alphaLcParenR"/>
            </a:pPr>
            <a:r>
              <a:rPr lang="id-ID" dirty="0" smtClean="0"/>
              <a:t>Berapa </a:t>
            </a:r>
            <a:r>
              <a:rPr lang="id-ID" dirty="0" smtClean="0"/>
              <a:t>banyak dapat dibentuk sebuah panitia jika minimal jumlah panitia wanita ada 5 orang.</a:t>
            </a:r>
          </a:p>
          <a:p>
            <a:pPr>
              <a:buNone/>
            </a:pPr>
            <a:endParaRPr lang="id-ID" dirty="0" smtClean="0"/>
          </a:p>
          <a:p>
            <a:pPr marL="624078" lvl="0" indent="-514350">
              <a:buFont typeface="+mj-lt"/>
              <a:buAutoNum type="arabicPeriod" startAt="3"/>
            </a:pPr>
            <a:r>
              <a:rPr lang="id-ID" dirty="0" smtClean="0"/>
              <a:t>Berapa banyak kemungkinan dapat dibentuk suatu password terdiri dari 8 digit, berupa angka dan huruf, jika terjadi </a:t>
            </a:r>
            <a:r>
              <a:rPr lang="id-ID" i="1" dirty="0" smtClean="0"/>
              <a:t>case sensitive</a:t>
            </a:r>
            <a:endParaRPr lang="id-ID" dirty="0" smtClean="0"/>
          </a:p>
          <a:p>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The Sum Rule</a:t>
            </a:r>
          </a:p>
          <a:p>
            <a:pPr algn="just">
              <a:buNone/>
            </a:pPr>
            <a:r>
              <a:rPr lang="id-ID" sz="2600" dirty="0" smtClean="0"/>
              <a:t>    “If a first task can be done in </a:t>
            </a:r>
            <a:r>
              <a:rPr lang="id-ID" sz="2600" i="1" dirty="0" smtClean="0"/>
              <a:t>n</a:t>
            </a:r>
            <a:r>
              <a:rPr lang="id-ID" sz="2600" i="1" baseline="-25000" dirty="0" smtClean="0"/>
              <a:t>1</a:t>
            </a:r>
            <a:r>
              <a:rPr lang="id-ID" sz="2600" dirty="0" smtClean="0"/>
              <a:t> ways and a second task in </a:t>
            </a:r>
            <a:r>
              <a:rPr lang="id-ID" sz="2600" i="1" dirty="0" smtClean="0"/>
              <a:t>n</a:t>
            </a:r>
            <a:r>
              <a:rPr lang="id-ID" sz="2600" i="1" baseline="-25000" dirty="0" smtClean="0"/>
              <a:t>2</a:t>
            </a:r>
            <a:r>
              <a:rPr lang="id-ID" sz="2600" dirty="0" smtClean="0"/>
              <a:t> ways, and if these tasks cannot be done at the same time, the ther are </a:t>
            </a:r>
            <a:r>
              <a:rPr lang="id-ID" sz="2600" i="1" dirty="0" smtClean="0"/>
              <a:t>n</a:t>
            </a:r>
            <a:r>
              <a:rPr lang="id-ID" sz="2600" i="1" baseline="-25000" dirty="0" smtClean="0"/>
              <a:t>1 </a:t>
            </a:r>
            <a:r>
              <a:rPr lang="id-ID" sz="2600" i="1" dirty="0" smtClean="0"/>
              <a:t>+ n</a:t>
            </a:r>
            <a:r>
              <a:rPr lang="id-ID" sz="2600" i="1" baseline="-25000" dirty="0" smtClean="0"/>
              <a:t>2</a:t>
            </a:r>
            <a:r>
              <a:rPr lang="id-ID" sz="2600" i="1" dirty="0" smtClean="0"/>
              <a:t> </a:t>
            </a:r>
            <a:r>
              <a:rPr lang="id-ID" sz="2600" dirty="0" smtClean="0"/>
              <a:t>ways”</a:t>
            </a:r>
          </a:p>
          <a:p>
            <a:r>
              <a:rPr lang="id-ID" dirty="0" smtClean="0"/>
              <a:t>The Product Rule</a:t>
            </a:r>
          </a:p>
          <a:p>
            <a:pPr algn="just">
              <a:buNone/>
            </a:pPr>
            <a:r>
              <a:rPr lang="id-ID" dirty="0" smtClean="0"/>
              <a:t>    </a:t>
            </a:r>
            <a:r>
              <a:rPr lang="id-ID" sz="2600" dirty="0" smtClean="0"/>
              <a:t>“Suppose that a procedure can be broken downt into tow tasks. If there are </a:t>
            </a:r>
            <a:r>
              <a:rPr lang="id-ID" sz="2600" i="1" dirty="0" smtClean="0"/>
              <a:t>n</a:t>
            </a:r>
            <a:r>
              <a:rPr lang="id-ID" sz="2600" i="1" baseline="-25000" dirty="0" smtClean="0"/>
              <a:t>1</a:t>
            </a:r>
            <a:r>
              <a:rPr lang="id-ID" sz="2600" dirty="0" smtClean="0"/>
              <a:t> ways to do the first taks and </a:t>
            </a:r>
            <a:r>
              <a:rPr lang="id-ID" sz="2600" i="1" dirty="0" smtClean="0"/>
              <a:t>n</a:t>
            </a:r>
            <a:r>
              <a:rPr lang="id-ID" sz="2600" i="1" baseline="-25000" dirty="0" smtClean="0"/>
              <a:t>2</a:t>
            </a:r>
            <a:r>
              <a:rPr lang="id-ID" sz="2600" dirty="0" smtClean="0"/>
              <a:t> ways to do the second task afer the first taks has been done, then there are </a:t>
            </a:r>
            <a:r>
              <a:rPr lang="id-ID" sz="2600" i="1" dirty="0" smtClean="0"/>
              <a:t>n</a:t>
            </a:r>
            <a:r>
              <a:rPr lang="id-ID" sz="2600" i="1" baseline="-25000" dirty="0" smtClean="0"/>
              <a:t>1</a:t>
            </a:r>
            <a:r>
              <a:rPr lang="id-ID" sz="2600" i="1" dirty="0" smtClean="0"/>
              <a:t>. n</a:t>
            </a:r>
            <a:r>
              <a:rPr lang="id-ID" sz="2600" i="1" baseline="-25000" dirty="0" smtClean="0"/>
              <a:t>2</a:t>
            </a:r>
            <a:r>
              <a:rPr lang="id-ID" sz="2600" i="1" dirty="0" smtClean="0"/>
              <a:t> </a:t>
            </a:r>
            <a:r>
              <a:rPr lang="id-ID" sz="2600" dirty="0" smtClean="0"/>
              <a:t>ways to do the procedure”</a:t>
            </a:r>
          </a:p>
          <a:p>
            <a:pPr>
              <a:buNone/>
            </a:pPr>
            <a:endParaRPr lang="en-US" dirty="0"/>
          </a:p>
        </p:txBody>
      </p:sp>
      <p:sp>
        <p:nvSpPr>
          <p:cNvPr id="2" name="Title 1"/>
          <p:cNvSpPr>
            <a:spLocks noGrp="1"/>
          </p:cNvSpPr>
          <p:nvPr>
            <p:ph type="title"/>
          </p:nvPr>
        </p:nvSpPr>
        <p:spPr/>
        <p:txBody>
          <a:bodyPr/>
          <a:lstStyle/>
          <a:p>
            <a:r>
              <a:rPr lang="id-ID" dirty="0" smtClean="0"/>
              <a:t>Basic  Counting Principles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400" dirty="0" smtClean="0"/>
              <a:t>A student can choose a computer project from one of three lists. The three lists contain 23, 25, and 19 possible projects, respectively. How many possible projects are there to choose from?</a:t>
            </a:r>
          </a:p>
          <a:p>
            <a:pPr algn="just"/>
            <a:r>
              <a:rPr lang="id-ID" sz="2400" dirty="0" smtClean="0"/>
              <a:t>The chairs of an auditorium are to be labeled with a letter and a positive integer not exceding 100. What is the largest number of chairs that can be labeled differently?</a:t>
            </a:r>
          </a:p>
          <a:p>
            <a:pPr algn="just"/>
            <a:r>
              <a:rPr lang="id-ID" sz="2400" dirty="0" smtClean="0"/>
              <a:t>How many different bit strings are there of length seven?</a:t>
            </a:r>
            <a:endParaRPr lang="id-ID" sz="2400" dirty="0"/>
          </a:p>
        </p:txBody>
      </p:sp>
      <p:sp>
        <p:nvSpPr>
          <p:cNvPr id="2" name="Title 1"/>
          <p:cNvSpPr>
            <a:spLocks noGrp="1"/>
          </p:cNvSpPr>
          <p:nvPr>
            <p:ph type="title"/>
          </p:nvPr>
        </p:nvSpPr>
        <p:spPr/>
        <p:txBody>
          <a:bodyPr/>
          <a:lstStyle/>
          <a:p>
            <a:r>
              <a:rPr lang="id-ID" dirty="0" smtClean="0"/>
              <a:t>Examples</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400" dirty="0" smtClean="0"/>
              <a:t>A permutation of a set of distinct objects is an ordered arrangement of these objects. We also interrested in ordered arragements of some of the elements of a set. An ordered arragement of  r elements of a set is called an </a:t>
            </a:r>
            <a:r>
              <a:rPr lang="id-ID" sz="2400" i="1" dirty="0" smtClean="0"/>
              <a:t>r-permutation.</a:t>
            </a:r>
          </a:p>
          <a:p>
            <a:pPr algn="just">
              <a:buNone/>
            </a:pPr>
            <a:r>
              <a:rPr lang="id-ID" sz="2400" i="1" dirty="0" smtClean="0"/>
              <a:t>    P (n,r) = n. (n-1).(n-2) . . (n-r+1)</a:t>
            </a:r>
          </a:p>
          <a:p>
            <a:pPr algn="just">
              <a:buNone/>
            </a:pPr>
            <a:r>
              <a:rPr lang="id-ID" sz="2400" i="1" dirty="0" smtClean="0"/>
              <a:t>               =</a:t>
            </a:r>
            <a:endParaRPr lang="id-ID" sz="2400" i="1" dirty="0"/>
          </a:p>
        </p:txBody>
      </p:sp>
      <p:sp>
        <p:nvSpPr>
          <p:cNvPr id="2" name="Title 1"/>
          <p:cNvSpPr>
            <a:spLocks noGrp="1"/>
          </p:cNvSpPr>
          <p:nvPr>
            <p:ph type="title"/>
          </p:nvPr>
        </p:nvSpPr>
        <p:spPr/>
        <p:txBody>
          <a:bodyPr/>
          <a:lstStyle/>
          <a:p>
            <a:r>
              <a:rPr lang="id-ID" dirty="0" smtClean="0"/>
              <a:t>Permutations</a:t>
            </a:r>
            <a:endParaRPr lang="id-ID"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90800" y="3657600"/>
            <a:ext cx="2209800" cy="869430"/>
          </a:xfrm>
          <a:prstGeom prst="rect">
            <a:avLst/>
          </a:prstGeom>
          <a:noFill/>
        </p:spPr>
      </p:pic>
      <p:sp>
        <p:nvSpPr>
          <p:cNvPr id="1027" name="Rectangle 3"/>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id-ID" dirty="0" smtClean="0"/>
              <a:t>How many different ways are there to select 4 different players from 10 players on a team on play four tennis matcher, where the matches are ordered?</a:t>
            </a:r>
          </a:p>
          <a:p>
            <a:pPr algn="just"/>
            <a:r>
              <a:rPr lang="id-ID" dirty="0" smtClean="0"/>
              <a:t>Suppose that there are 8 runners in a race. How many  different ways are there to award these medals, if all posibble outcomes of the race can occur?</a:t>
            </a:r>
          </a:p>
          <a:p>
            <a:pPr algn="just"/>
            <a:r>
              <a:rPr lang="id-ID" dirty="0" smtClean="0"/>
              <a:t>Suppose that a saleswoman has to visit eight different cities, She must begin her trip in a specified city, but se can visit the other seven cities in any order she wishes. How many possible orders can the saleswoman use when visiting these cities?</a:t>
            </a:r>
            <a:endParaRPr lang="id-ID" dirty="0"/>
          </a:p>
        </p:txBody>
      </p:sp>
      <p:sp>
        <p:nvSpPr>
          <p:cNvPr id="3" name="Title 2"/>
          <p:cNvSpPr>
            <a:spLocks noGrp="1"/>
          </p:cNvSpPr>
          <p:nvPr>
            <p:ph type="title"/>
          </p:nvPr>
        </p:nvSpPr>
        <p:spPr/>
        <p:txBody>
          <a:bodyPr/>
          <a:lstStyle/>
          <a:p>
            <a:r>
              <a:rPr lang="id-ID" dirty="0" smtClean="0"/>
              <a:t>Examples</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2400" dirty="0" smtClean="0"/>
              <a:t>An r-combination of elements of a set is an unordered selection of r elements from the set. Thus, an r-combination is simply a subset of the set with r elements</a:t>
            </a:r>
          </a:p>
          <a:p>
            <a:pPr algn="just"/>
            <a:r>
              <a:rPr lang="id-ID" sz="2400" dirty="0" smtClean="0"/>
              <a:t>The number of r-combinations of a set with n-elements, where n is a positive integer and r is an integer with </a:t>
            </a:r>
          </a:p>
          <a:p>
            <a:pPr algn="just">
              <a:buNone/>
            </a:pPr>
            <a:endParaRPr lang="id-ID" sz="2400" dirty="0"/>
          </a:p>
        </p:txBody>
      </p:sp>
      <p:sp>
        <p:nvSpPr>
          <p:cNvPr id="3" name="Title 2"/>
          <p:cNvSpPr>
            <a:spLocks noGrp="1"/>
          </p:cNvSpPr>
          <p:nvPr>
            <p:ph type="title"/>
          </p:nvPr>
        </p:nvSpPr>
        <p:spPr/>
        <p:txBody>
          <a:bodyPr/>
          <a:lstStyle/>
          <a:p>
            <a:r>
              <a:rPr lang="id-ID" dirty="0" smtClean="0"/>
              <a:t>Combinations</a:t>
            </a:r>
            <a:endParaRPr lang="id-ID" dirty="0"/>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74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95600" y="3733800"/>
            <a:ext cx="1480456" cy="457200"/>
          </a:xfrm>
          <a:prstGeom prst="rect">
            <a:avLst/>
          </a:prstGeom>
          <a:noFill/>
        </p:spPr>
      </p:pic>
      <p:sp>
        <p:nvSpPr>
          <p:cNvPr id="17411" name="Rectangle 3"/>
          <p:cNvSpPr>
            <a:spLocks noChangeArrowheads="1"/>
          </p:cNvSpPr>
          <p:nvPr/>
        </p:nvSpPr>
        <p:spPr bwMode="auto">
          <a:xfrm>
            <a:off x="0" y="723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74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741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4191000"/>
            <a:ext cx="2514600" cy="881028"/>
          </a:xfrm>
          <a:prstGeom prst="rect">
            <a:avLst/>
          </a:prstGeom>
          <a:noFill/>
        </p:spPr>
      </p:pic>
      <p:sp>
        <p:nvSpPr>
          <p:cNvPr id="17414" name="Rectangle 6"/>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2400" dirty="0" smtClean="0"/>
              <a:t>How many ways are there to select 5 players form a 10 member tennis team to make a trip to match at another school?</a:t>
            </a:r>
          </a:p>
          <a:p>
            <a:pPr algn="just"/>
            <a:r>
              <a:rPr lang="id-ID" sz="2400" dirty="0" smtClean="0"/>
              <a:t>How many ways are there to select a commite to develop a discrete mathematics course at a scholl if the committee is to consist of 3 faculty members from the mathematics department and 4 from the computer science departemen, if there are 9 faculty members of the mathematics departement and 11 of the computer science departement?</a:t>
            </a:r>
            <a:endParaRPr lang="id-ID" sz="2400" dirty="0"/>
          </a:p>
        </p:txBody>
      </p:sp>
      <p:sp>
        <p:nvSpPr>
          <p:cNvPr id="3" name="Title 2"/>
          <p:cNvSpPr>
            <a:spLocks noGrp="1"/>
          </p:cNvSpPr>
          <p:nvPr>
            <p:ph type="title"/>
          </p:nvPr>
        </p:nvSpPr>
        <p:spPr/>
        <p:txBody>
          <a:bodyPr/>
          <a:lstStyle/>
          <a:p>
            <a:r>
              <a:rPr lang="id-ID" dirty="0" smtClean="0"/>
              <a:t>Examples</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spcBef>
                <a:spcPts val="400"/>
              </a:spcBef>
              <a:buSzPct val="68000"/>
              <a:buFont typeface="Wingdings 3"/>
              <a:buChar char=""/>
            </a:pPr>
            <a:r>
              <a:rPr lang="de-DE" sz="2400" dirty="0" smtClean="0"/>
              <a:t>Berapa kemungkinan 5 digit angka genap dapat disusun, dengan syarat digit pertama adalah angka ganjil dan tidak terjadi pengulangan.</a:t>
            </a:r>
            <a:endParaRPr lang="id-ID" sz="2400" dirty="0" smtClean="0"/>
          </a:p>
          <a:p>
            <a:pPr marL="365760" lvl="1" indent="-256032">
              <a:spcBef>
                <a:spcPts val="400"/>
              </a:spcBef>
              <a:buSzPct val="68000"/>
              <a:buFont typeface="Wingdings 3"/>
              <a:buChar char=""/>
            </a:pPr>
            <a:r>
              <a:rPr lang="de-DE" sz="2400" dirty="0" smtClean="0"/>
              <a:t>P(n,4) = 9 . P(n,3)</a:t>
            </a:r>
            <a:r>
              <a:rPr lang="id-ID" sz="2400" dirty="0" smtClean="0"/>
              <a:t>, n?</a:t>
            </a:r>
          </a:p>
          <a:p>
            <a:pPr marL="365760" lvl="1" indent="-256032">
              <a:spcBef>
                <a:spcPts val="400"/>
              </a:spcBef>
              <a:buSzPct val="68000"/>
              <a:buFont typeface="Wingdings 3"/>
              <a:buChar char=""/>
            </a:pPr>
            <a:r>
              <a:rPr lang="de-DE" sz="2400" dirty="0" smtClean="0"/>
              <a:t>P(n,4) = 110. P(n-2,2) ,</a:t>
            </a:r>
            <a:r>
              <a:rPr lang="id-ID" sz="2400" dirty="0" smtClean="0"/>
              <a:t> </a:t>
            </a:r>
            <a:r>
              <a:rPr lang="de-DE" sz="2400" dirty="0" smtClean="0"/>
              <a:t>n?</a:t>
            </a:r>
            <a:endParaRPr lang="id-ID" sz="2400" dirty="0" smtClean="0"/>
          </a:p>
          <a:p>
            <a:pPr marL="365760" lvl="1" indent="-256032">
              <a:spcBef>
                <a:spcPts val="400"/>
              </a:spcBef>
              <a:buSzPct val="68000"/>
              <a:buFont typeface="Wingdings 3"/>
              <a:buChar char=""/>
            </a:pPr>
            <a:r>
              <a:rPr lang="id-ID" sz="2400" dirty="0" smtClean="0"/>
              <a:t>2.</a:t>
            </a:r>
            <a:r>
              <a:rPr lang="de-DE" sz="2400" dirty="0" smtClean="0"/>
              <a:t>C (9,r) = 3. C(8,r),</a:t>
            </a:r>
            <a:r>
              <a:rPr lang="id-ID" sz="2400" dirty="0" smtClean="0"/>
              <a:t>  </a:t>
            </a:r>
            <a:r>
              <a:rPr lang="de-DE" sz="2400" dirty="0" smtClean="0"/>
              <a:t>r?</a:t>
            </a:r>
            <a:endParaRPr lang="id-ID" sz="2400" dirty="0" smtClean="0"/>
          </a:p>
          <a:p>
            <a:pPr lvl="0"/>
            <a:r>
              <a:rPr lang="de-DE" sz="2400" dirty="0" smtClean="0"/>
              <a:t>P(n,r) = 336</a:t>
            </a:r>
            <a:endParaRPr lang="id-ID" sz="2400" dirty="0" smtClean="0"/>
          </a:p>
          <a:p>
            <a:pPr>
              <a:buNone/>
            </a:pPr>
            <a:r>
              <a:rPr lang="id-ID" sz="2400" dirty="0" smtClean="0"/>
              <a:t>	</a:t>
            </a:r>
            <a:r>
              <a:rPr lang="de-DE" sz="2400" dirty="0" smtClean="0"/>
              <a:t>C(n,r) = 56	, n?, r?</a:t>
            </a:r>
            <a:endParaRPr lang="id-ID" sz="2400" dirty="0" smtClean="0"/>
          </a:p>
          <a:p>
            <a:pPr marL="365760" lvl="1" indent="-256032">
              <a:spcBef>
                <a:spcPts val="400"/>
              </a:spcBef>
              <a:buSzPct val="68000"/>
              <a:buFont typeface="Wingdings 3"/>
              <a:buChar char=""/>
            </a:pPr>
            <a:endParaRPr lang="id-ID" sz="2000" dirty="0" smtClean="0"/>
          </a:p>
          <a:p>
            <a:pPr marL="365760" lvl="1" indent="-256032">
              <a:spcBef>
                <a:spcPts val="400"/>
              </a:spcBef>
              <a:buSzPct val="68000"/>
              <a:buFont typeface="Wingdings 3"/>
              <a:buChar char=""/>
            </a:pPr>
            <a:endParaRPr lang="id-ID" sz="2000" dirty="0" smtClean="0"/>
          </a:p>
          <a:p>
            <a:endParaRPr lang="id-ID" dirty="0"/>
          </a:p>
        </p:txBody>
      </p:sp>
      <p:sp>
        <p:nvSpPr>
          <p:cNvPr id="3" name="Title 2"/>
          <p:cNvSpPr>
            <a:spLocks noGrp="1"/>
          </p:cNvSpPr>
          <p:nvPr>
            <p:ph type="title"/>
          </p:nvPr>
        </p:nvSpPr>
        <p:spPr/>
        <p:txBody>
          <a:bodyPr/>
          <a:lstStyle/>
          <a:p>
            <a:r>
              <a:rPr lang="id-ID" dirty="0" smtClean="0"/>
              <a:t>Solve these problems</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sz="2400" dirty="0" smtClean="0"/>
              <a:t>Permutations With Repetitions </a:t>
            </a:r>
          </a:p>
          <a:p>
            <a:pPr>
              <a:buNone/>
            </a:pPr>
            <a:r>
              <a:rPr lang="id-ID" sz="2400" dirty="0" smtClean="0"/>
              <a:t>	The number of r-permutations of a set of n objects with repetition allowed is </a:t>
            </a:r>
            <a:r>
              <a:rPr lang="id-ID" sz="2400" i="1" dirty="0" smtClean="0"/>
              <a:t>n</a:t>
            </a:r>
            <a:r>
              <a:rPr lang="id-ID" sz="2400" i="1" baseline="30000" dirty="0" smtClean="0"/>
              <a:t>r</a:t>
            </a:r>
          </a:p>
          <a:p>
            <a:pPr>
              <a:buNone/>
            </a:pPr>
            <a:endParaRPr lang="id-ID" sz="2400" dirty="0" smtClean="0"/>
          </a:p>
          <a:p>
            <a:r>
              <a:rPr lang="id-ID" sz="2400" dirty="0" smtClean="0"/>
              <a:t>Combinations With Repetitions</a:t>
            </a:r>
          </a:p>
          <a:p>
            <a:pPr algn="just">
              <a:buNone/>
            </a:pPr>
            <a:r>
              <a:rPr lang="id-ID" sz="2400" dirty="0" smtClean="0"/>
              <a:t>	There are </a:t>
            </a:r>
            <a:r>
              <a:rPr lang="id-ID" sz="2400" i="1" dirty="0" smtClean="0"/>
              <a:t>C(n+r-1,r)</a:t>
            </a:r>
            <a:r>
              <a:rPr lang="id-ID" sz="2400" dirty="0" smtClean="0"/>
              <a:t> r-combinations from a set with n elements when repetition of elements is allowed.</a:t>
            </a:r>
          </a:p>
          <a:p>
            <a:pPr algn="just"/>
            <a:endParaRPr lang="id-ID" dirty="0" smtClean="0"/>
          </a:p>
          <a:p>
            <a:endParaRPr lang="id-ID" baseline="30000" dirty="0"/>
          </a:p>
        </p:txBody>
      </p:sp>
      <p:sp>
        <p:nvSpPr>
          <p:cNvPr id="3" name="Title 2"/>
          <p:cNvSpPr>
            <a:spLocks noGrp="1"/>
          </p:cNvSpPr>
          <p:nvPr>
            <p:ph type="title"/>
          </p:nvPr>
        </p:nvSpPr>
        <p:spPr/>
        <p:txBody>
          <a:bodyPr/>
          <a:lstStyle/>
          <a:p>
            <a:r>
              <a:rPr lang="id-ID" dirty="0" smtClean="0"/>
              <a:t>Repetition</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191</TotalTime>
  <Words>783</Words>
  <Application>Microsoft Office PowerPoint</Application>
  <PresentationFormat>On-screen Show (4:3)</PresentationFormat>
  <Paragraphs>80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combinatorics</vt:lpstr>
      <vt:lpstr>Basic  Counting Principles</vt:lpstr>
      <vt:lpstr>Examples</vt:lpstr>
      <vt:lpstr>Permutations</vt:lpstr>
      <vt:lpstr>Examples</vt:lpstr>
      <vt:lpstr>Combinations</vt:lpstr>
      <vt:lpstr>Examples</vt:lpstr>
      <vt:lpstr>Solve these problems</vt:lpstr>
      <vt:lpstr>Repetition</vt:lpstr>
      <vt:lpstr>Examples</vt:lpstr>
      <vt:lpstr>Binomial Coefficients</vt:lpstr>
      <vt:lpstr>Slide 12</vt:lpstr>
      <vt:lpstr>The Binomial Theorem</vt:lpstr>
      <vt:lpstr>Examples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dc:title>
  <dc:creator>ASUS</dc:creator>
  <cp:lastModifiedBy>Citra</cp:lastModifiedBy>
  <cp:revision>22</cp:revision>
  <dcterms:created xsi:type="dcterms:W3CDTF">2011-11-18T07:30:18Z</dcterms:created>
  <dcterms:modified xsi:type="dcterms:W3CDTF">2012-05-30T01:18:55Z</dcterms:modified>
</cp:coreProperties>
</file>