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3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35"/>
  </p:notesMasterIdLst>
  <p:sldIdLst>
    <p:sldId id="256" r:id="rId3"/>
    <p:sldId id="334" r:id="rId4"/>
    <p:sldId id="257" r:id="rId5"/>
    <p:sldId id="431" r:id="rId6"/>
    <p:sldId id="320" r:id="rId7"/>
    <p:sldId id="432" r:id="rId8"/>
    <p:sldId id="433" r:id="rId9"/>
    <p:sldId id="322" r:id="rId10"/>
    <p:sldId id="397" r:id="rId11"/>
    <p:sldId id="434" r:id="rId12"/>
    <p:sldId id="436" r:id="rId13"/>
    <p:sldId id="437" r:id="rId14"/>
    <p:sldId id="435" r:id="rId15"/>
    <p:sldId id="439" r:id="rId16"/>
    <p:sldId id="440" r:id="rId17"/>
    <p:sldId id="441" r:id="rId18"/>
    <p:sldId id="442" r:id="rId19"/>
    <p:sldId id="443" r:id="rId20"/>
    <p:sldId id="444" r:id="rId21"/>
    <p:sldId id="438" r:id="rId22"/>
    <p:sldId id="445" r:id="rId23"/>
    <p:sldId id="446" r:id="rId24"/>
    <p:sldId id="447" r:id="rId25"/>
    <p:sldId id="448" r:id="rId26"/>
    <p:sldId id="449" r:id="rId27"/>
    <p:sldId id="452" r:id="rId28"/>
    <p:sldId id="450" r:id="rId29"/>
    <p:sldId id="451" r:id="rId30"/>
    <p:sldId id="453" r:id="rId31"/>
    <p:sldId id="454" r:id="rId32"/>
    <p:sldId id="455" r:id="rId33"/>
    <p:sldId id="325" r:id="rId34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876" y="-96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8DF6B-BDF8-4C13-B842-6AFF7C67703F}" type="datetimeFigureOut">
              <a:rPr lang="id-ID" smtClean="0"/>
              <a:t>06/06/2012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21F0A-6DE6-47AF-BC6A-28591CCE238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6117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2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0744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573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124700" y="266700"/>
            <a:ext cx="20447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90600" y="266700"/>
            <a:ext cx="59817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124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8880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562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205376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9544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7882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5540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27118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28171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0819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ahoma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54697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953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537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: Emphasis"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508000" y="7062612"/>
            <a:ext cx="2370667" cy="405694"/>
          </a:xfrm>
          <a:prstGeom prst="rect">
            <a:avLst/>
          </a:prstGeom>
        </p:spPr>
        <p:txBody>
          <a:bodyPr lIns="101599" tIns="50799" rIns="101599" bIns="50799"/>
          <a:lstStyle/>
          <a:p>
            <a:fld id="{A258050E-B668-4FA7-85AD-C750C80A6E9B}" type="datetimeFigureOut">
              <a:rPr lang="en-US" smtClean="0"/>
              <a:pPr/>
              <a:t>6/6/2012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471334" y="7062612"/>
            <a:ext cx="3217333" cy="405694"/>
          </a:xfrm>
          <a:prstGeom prst="rect">
            <a:avLst/>
          </a:prstGeom>
        </p:spPr>
        <p:txBody>
          <a:bodyPr lIns="101599" tIns="50799" rIns="101599" bIns="5079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7281333" y="7062612"/>
            <a:ext cx="2370667" cy="405694"/>
          </a:xfrm>
          <a:prstGeom prst="rect">
            <a:avLst/>
          </a:prstGeom>
        </p:spPr>
        <p:txBody>
          <a:bodyPr lIns="101599" tIns="50799" rIns="101599" bIns="50799"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22667" y="3423334"/>
            <a:ext cx="9652000" cy="1217333"/>
          </a:xfrm>
          <a:prstGeom prst="rect">
            <a:avLst/>
          </a:prstGeom>
        </p:spPr>
        <p:txBody>
          <a:bodyPr lIns="101599" tIns="50799" rIns="101599" bIns="50799">
            <a:normAutofit/>
          </a:bodyPr>
          <a:lstStyle>
            <a:lvl1pPr algn="ctr">
              <a:defRPr lang="en-US" sz="5100" b="1" kern="1200" spc="-167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315502" y="2694169"/>
            <a:ext cx="9660000" cy="710847"/>
          </a:xfrm>
          <a:prstGeom prst="rect">
            <a:avLst/>
          </a:prstGeom>
        </p:spPr>
        <p:txBody>
          <a:bodyPr lIns="101599" tIns="50799" rIns="101599" bIns="50799" anchor="b">
            <a:normAutofit/>
          </a:bodyPr>
          <a:lstStyle>
            <a:lvl1pPr marL="0" indent="0" algn="ctr">
              <a:buNone/>
              <a:defRPr lang="en-US" sz="31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507995" indent="0">
              <a:buNone/>
              <a:defRPr sz="2200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800" b="1"/>
            </a:lvl4pPr>
            <a:lvl5pPr marL="2031980" indent="0">
              <a:buNone/>
              <a:defRPr sz="1800" b="1"/>
            </a:lvl5pPr>
            <a:lvl6pPr marL="2539975" indent="0">
              <a:buNone/>
              <a:defRPr sz="1800" b="1"/>
            </a:lvl6pPr>
            <a:lvl7pPr marL="3047970" indent="0">
              <a:buNone/>
              <a:defRPr sz="1800" b="1"/>
            </a:lvl7pPr>
            <a:lvl8pPr marL="3555964" indent="0">
              <a:buNone/>
              <a:defRPr sz="1800" b="1"/>
            </a:lvl8pPr>
            <a:lvl9pPr marL="406395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136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42226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990600" y="266700"/>
            <a:ext cx="4013200" cy="231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156200" y="266700"/>
            <a:ext cx="4013200" cy="231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6114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82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167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67296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911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56282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990600" y="2235200"/>
            <a:ext cx="81788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ahoma Bold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990600" y="266700"/>
            <a:ext cx="81788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+mj-lt"/>
          <a:ea typeface="+mj-ea"/>
          <a:cs typeface="+mj-cs"/>
          <a:sym typeface="Tahoma Bol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+mj-lt"/>
          <a:ea typeface="+mj-ea"/>
          <a:cs typeface="+mj-cs"/>
          <a:sym typeface="Tahoma Bold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9pPr>
    </p:titleStyle>
    <p:bodyStyle>
      <a:lvl1pPr marL="1144588" indent="-850900" algn="l" rtl="0" eaLnBrk="0" fontAlgn="base" hangingPunct="0">
        <a:spcBef>
          <a:spcPts val="1800"/>
        </a:spcBef>
        <a:spcAft>
          <a:spcPct val="0"/>
        </a:spcAft>
        <a:buSzPct val="154000"/>
        <a:buFont typeface="Tahoma" pitchFamily="34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1pPr>
      <a:lvl2pPr marL="1487488" indent="-850900" algn="l" rtl="0" eaLnBrk="0" fontAlgn="base" hangingPunct="0">
        <a:spcBef>
          <a:spcPts val="1800"/>
        </a:spcBef>
        <a:spcAft>
          <a:spcPct val="0"/>
        </a:spcAft>
        <a:buSzPct val="154000"/>
        <a:buFont typeface="Tahoma" pitchFamily="34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2pPr>
      <a:lvl3pPr marL="1830388" indent="-850900" algn="l" rtl="0" eaLnBrk="0" fontAlgn="base" hangingPunct="0">
        <a:spcBef>
          <a:spcPts val="1800"/>
        </a:spcBef>
        <a:spcAft>
          <a:spcPct val="0"/>
        </a:spcAft>
        <a:buSzPct val="154000"/>
        <a:buFont typeface="Tahoma" pitchFamily="34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3pPr>
      <a:lvl4pPr marL="2185988" indent="-850900" algn="l" rtl="0" eaLnBrk="0" fontAlgn="base" hangingPunct="0">
        <a:spcBef>
          <a:spcPts val="1800"/>
        </a:spcBef>
        <a:spcAft>
          <a:spcPct val="0"/>
        </a:spcAft>
        <a:buSzPct val="154000"/>
        <a:buFont typeface="Tahoma" pitchFamily="34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4pPr>
      <a:lvl5pPr marL="2528888" indent="-850900" algn="l" rtl="0" eaLnBrk="0" fontAlgn="base" hangingPunct="0">
        <a:spcBef>
          <a:spcPts val="1800"/>
        </a:spcBef>
        <a:spcAft>
          <a:spcPct val="0"/>
        </a:spcAft>
        <a:buSzPct val="154000"/>
        <a:buFont typeface="Tahoma" pitchFamily="34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5pPr>
      <a:lvl6pPr marL="2986088" indent="-850900" algn="l" rtl="0" fontAlgn="base">
        <a:spcBef>
          <a:spcPts val="1800"/>
        </a:spcBef>
        <a:spcAft>
          <a:spcPct val="0"/>
        </a:spcAft>
        <a:buSzPct val="154000"/>
        <a:buFont typeface="Tahoma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6pPr>
      <a:lvl7pPr marL="3443288" indent="-850900" algn="l" rtl="0" fontAlgn="base">
        <a:spcBef>
          <a:spcPts val="1800"/>
        </a:spcBef>
        <a:spcAft>
          <a:spcPct val="0"/>
        </a:spcAft>
        <a:buSzPct val="154000"/>
        <a:buFont typeface="Tahoma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7pPr>
      <a:lvl8pPr marL="3900488" indent="-850900" algn="l" rtl="0" fontAlgn="base">
        <a:spcBef>
          <a:spcPts val="1800"/>
        </a:spcBef>
        <a:spcAft>
          <a:spcPct val="0"/>
        </a:spcAft>
        <a:buSzPct val="154000"/>
        <a:buFont typeface="Tahoma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8pPr>
      <a:lvl9pPr marL="4357688" indent="-850900" algn="l" rtl="0" fontAlgn="base">
        <a:spcBef>
          <a:spcPts val="1800"/>
        </a:spcBef>
        <a:spcAft>
          <a:spcPct val="0"/>
        </a:spcAft>
        <a:buSzPct val="154000"/>
        <a:buFont typeface="Tahoma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9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0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0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6.png"/><Relationship Id="rId2" Type="http://schemas.openxmlformats.org/officeDocument/2006/relationships/tags" Target="../tags/tag69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3.xml"/><Relationship Id="rId11" Type="http://schemas.openxmlformats.org/officeDocument/2006/relationships/oleObject" Target="../embeddings/oleObject3.bin"/><Relationship Id="rId5" Type="http://schemas.openxmlformats.org/officeDocument/2006/relationships/tags" Target="../tags/tag72.xml"/><Relationship Id="rId10" Type="http://schemas.openxmlformats.org/officeDocument/2006/relationships/image" Target="../media/image5.png"/><Relationship Id="rId4" Type="http://schemas.openxmlformats.org/officeDocument/2006/relationships/tags" Target="../tags/tag71.xml"/><Relationship Id="rId9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adfbipotter.wordpress.com/" TargetMode="External"/><Relationship Id="rId3" Type="http://schemas.openxmlformats.org/officeDocument/2006/relationships/tags" Target="../tags/tag129.xml"/><Relationship Id="rId7" Type="http://schemas.openxmlformats.org/officeDocument/2006/relationships/hyperlink" Target="mailto:adfbipotter@gmail.com" TargetMode="Externa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7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8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8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91.xml"/><Relationship Id="rId4" Type="http://schemas.openxmlformats.org/officeDocument/2006/relationships/tags" Target="../tags/tag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9" name="Picture 11" descr="C:\Gambar\yhan\129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36" y="0"/>
            <a:ext cx="10168035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AutoShape 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0160000" cy="7632700"/>
          </a:xfrm>
          <a:prstGeom prst="roundRect">
            <a:avLst>
              <a:gd name="adj" fmla="val 2495"/>
            </a:avLst>
          </a:prstGeom>
          <a:solidFill>
            <a:schemeClr val="accent1">
              <a:alpha val="22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37892" name="AutoShap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2730500"/>
            <a:ext cx="9156700" cy="2146300"/>
          </a:xfrm>
          <a:prstGeom prst="roundRect">
            <a:avLst>
              <a:gd name="adj" fmla="val 8870"/>
            </a:avLst>
          </a:prstGeom>
          <a:solidFill>
            <a:srgbClr val="E6E6E6">
              <a:alpha val="7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457200" y="2657872"/>
            <a:ext cx="9156700" cy="2146300"/>
          </a:xfrm>
        </p:spPr>
        <p:txBody>
          <a:bodyPr anchor="ctr"/>
          <a:lstStyle/>
          <a:p>
            <a:pPr eaLnBrk="1" hangingPunct="1"/>
            <a:r>
              <a:rPr lang="id-ID" sz="6000" dirty="0" smtClean="0">
                <a:solidFill>
                  <a:srgbClr val="E5812E"/>
                </a:solidFill>
              </a:rPr>
              <a:t>STACK</a:t>
            </a:r>
            <a:endParaRPr lang="en-US" sz="4000" dirty="0" smtClean="0">
              <a:latin typeface="Tahoma" pitchFamily="34" charset="0"/>
              <a:ea typeface="ヒラギノ角ゴ ProN W3" charset="-128"/>
              <a:sym typeface="Tahoma" pitchFamily="34" charset="0"/>
            </a:endParaRPr>
          </a:p>
        </p:txBody>
      </p:sp>
      <p:sp>
        <p:nvSpPr>
          <p:cNvPr id="37894" name="AutoShape 5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321300" y="5994400"/>
            <a:ext cx="4292600" cy="800100"/>
          </a:xfrm>
          <a:prstGeom prst="roundRect">
            <a:avLst>
              <a:gd name="adj" fmla="val 23806"/>
            </a:avLst>
          </a:prstGeom>
          <a:solidFill>
            <a:srgbClr val="E6E6E6">
              <a:alpha val="7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37895" name="Rectangle 6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5524500" y="5994400"/>
            <a:ext cx="3873500" cy="1625600"/>
          </a:xfrm>
        </p:spPr>
        <p:txBody>
          <a:bodyPr/>
          <a:lstStyle/>
          <a:p>
            <a:pPr marL="0" indent="0" eaLnBrk="1" hangingPunct="1"/>
            <a:r>
              <a:rPr lang="id-ID" sz="4000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Adam M.B.</a:t>
            </a:r>
            <a:endParaRPr lang="en-US" sz="4000" dirty="0" smtClean="0">
              <a:latin typeface="Tahoma" pitchFamily="34" charset="0"/>
              <a:sym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Main Operation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6148760" y="3910161"/>
            <a:ext cx="2895600" cy="29241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1119560" y="3910161"/>
            <a:ext cx="2895600" cy="28956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595810" y="3986361"/>
            <a:ext cx="2038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b="1" u="sng" dirty="0" smtClean="0">
                <a:solidFill>
                  <a:srgbClr val="FF0000"/>
                </a:solidFill>
              </a:rPr>
              <a:t>PUSH</a:t>
            </a:r>
          </a:p>
        </p:txBody>
      </p:sp>
      <p:sp>
        <p:nvSpPr>
          <p:cNvPr id="30" name="Freeform 7"/>
          <p:cNvSpPr>
            <a:spLocks/>
          </p:cNvSpPr>
          <p:nvPr/>
        </p:nvSpPr>
        <p:spPr bwMode="gray">
          <a:xfrm>
            <a:off x="3808785" y="4013349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8"/>
          <p:cNvSpPr>
            <a:spLocks noChangeAspect="1" noChangeArrowheads="1" noTextEdit="1"/>
          </p:cNvSpPr>
          <p:nvPr/>
        </p:nvSpPr>
        <p:spPr bwMode="gray">
          <a:xfrm flipH="1">
            <a:off x="5455023" y="4010174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9"/>
          <p:cNvSpPr>
            <a:spLocks/>
          </p:cNvSpPr>
          <p:nvPr/>
        </p:nvSpPr>
        <p:spPr bwMode="gray">
          <a:xfrm flipH="1">
            <a:off x="5461373" y="4013349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3" name="Group 10"/>
          <p:cNvGrpSpPr>
            <a:grpSpLocks/>
          </p:cNvGrpSpPr>
          <p:nvPr/>
        </p:nvGrpSpPr>
        <p:grpSpPr bwMode="auto">
          <a:xfrm>
            <a:off x="3634160" y="2386161"/>
            <a:ext cx="2998788" cy="1601788"/>
            <a:chOff x="1997" y="1314"/>
            <a:chExt cx="1889" cy="1009"/>
          </a:xfrm>
        </p:grpSpPr>
        <p:grpSp>
          <p:nvGrpSpPr>
            <p:cNvPr id="34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39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6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7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8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4319960" y="2614761"/>
            <a:ext cx="156805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dirty="0" smtClean="0">
                <a:solidFill>
                  <a:srgbClr val="0070C0"/>
                </a:solidFill>
              </a:rPr>
              <a:t>STACK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6224960" y="4818111"/>
            <a:ext cx="2743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id-ID" sz="2800" dirty="0" smtClean="0">
                <a:solidFill>
                  <a:schemeClr val="bg1"/>
                </a:solidFill>
              </a:rPr>
              <a:t>Take data from element in stack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6625010" y="3986361"/>
            <a:ext cx="2038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b="1" u="sng" dirty="0" smtClean="0">
                <a:solidFill>
                  <a:srgbClr val="FF0000"/>
                </a:solidFill>
              </a:rPr>
              <a:t>POP</a:t>
            </a: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1195760" y="4818112"/>
            <a:ext cx="27069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id-ID" sz="2800" dirty="0" smtClean="0">
                <a:solidFill>
                  <a:schemeClr val="bg1"/>
                </a:solidFill>
              </a:rPr>
              <a:t>Add data to element in stack.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5814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30" grpId="0" animBg="1"/>
      <p:bldP spid="32" grpId="0" animBg="1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Kinds of Operation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7" name="Rectangle 2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119560" y="1865784"/>
            <a:ext cx="806489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numCol="1" anchor="ctr"/>
          <a:lstStyle/>
          <a:p>
            <a:pPr indent="-571500">
              <a:lnSpc>
                <a:spcPct val="200000"/>
              </a:lnSpc>
              <a:buFont typeface="Arial" pitchFamily="34" charset="0"/>
              <a:buChar char="•"/>
            </a:pPr>
            <a:r>
              <a:rPr lang="id-ID" sz="3200" dirty="0" smtClean="0">
                <a:solidFill>
                  <a:schemeClr val="bg1"/>
                </a:solidFill>
              </a:rPr>
              <a:t>Stack Operation in array form</a:t>
            </a:r>
          </a:p>
          <a:p>
            <a:pPr indent="-571500">
              <a:lnSpc>
                <a:spcPct val="200000"/>
              </a:lnSpc>
              <a:buFont typeface="Arial" pitchFamily="34" charset="0"/>
              <a:buChar char="•"/>
            </a:pPr>
            <a:r>
              <a:rPr lang="id-ID" sz="3200" dirty="0" smtClean="0">
                <a:solidFill>
                  <a:schemeClr val="bg1"/>
                </a:solidFill>
              </a:rPr>
              <a:t>Stack Operation in Linked list form</a:t>
            </a:r>
            <a:endParaRPr lang="id-ID" sz="3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497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50179" name="Rectangle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19113" y="1865784"/>
            <a:ext cx="913130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600" b="1" dirty="0" smtClean="0">
                <a:solidFill>
                  <a:schemeClr val="bg1"/>
                </a:solidFill>
              </a:rPr>
              <a:t>STACK OPERATION IN ARRAY FORM</a:t>
            </a:r>
          </a:p>
        </p:txBody>
      </p:sp>
      <p:sp>
        <p:nvSpPr>
          <p:cNvPr id="50180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8100317" y="179678"/>
            <a:ext cx="1372171" cy="107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0" dirty="0" smtClean="0">
                <a:solidFill>
                  <a:srgbClr val="E5812E"/>
                </a:solidFill>
                <a:latin typeface="Wingdings" pitchFamily="2" charset="2"/>
                <a:sym typeface="Wingdings" pitchFamily="2" charset="2"/>
              </a:rPr>
              <a:t></a:t>
            </a:r>
            <a:r>
              <a:rPr lang="en-US" sz="6000" dirty="0" smtClean="0">
                <a:solidFill>
                  <a:srgbClr val="CCCCCC"/>
                </a:solidFill>
                <a:latin typeface="Wingdings" pitchFamily="2" charset="2"/>
                <a:sym typeface="Wingdings" pitchFamily="2" charset="2"/>
              </a:rPr>
              <a:t></a:t>
            </a:r>
            <a:endParaRPr lang="en-US" sz="6000" dirty="0">
              <a:solidFill>
                <a:srgbClr val="CCCCCC"/>
              </a:solidFill>
              <a:latin typeface="Wingdings" pitchFamily="2" charset="2"/>
              <a:sym typeface="Wingdings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734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Operation that give </a:t>
            </a: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 initial value for top pointer in stack with the following rules: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Give 0 if the first element starts from 1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Give -1 if the first element starts from 0</a:t>
            </a:r>
            <a:endParaRPr lang="id-ID" sz="3600" dirty="0" smtClean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620713" y="546894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Initialization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713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Operation that returns </a:t>
            </a:r>
            <a:r>
              <a:rPr lang="id-ID" sz="4400" dirty="0">
                <a:solidFill>
                  <a:srgbClr val="E5812E"/>
                </a:solidFill>
                <a:latin typeface="Tahoma Bold" charset="0"/>
                <a:cs typeface="Tahoma Bold" charset="0"/>
                <a:sym typeface="Tahoma" pitchFamily="34" charset="0"/>
              </a:rPr>
              <a:t>true</a:t>
            </a: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if the top pointer have 0 or -1 as its value (depend on initialization) or returns </a:t>
            </a:r>
            <a:r>
              <a:rPr lang="id-ID" sz="4400" dirty="0">
                <a:solidFill>
                  <a:srgbClr val="E5812E"/>
                </a:solidFill>
                <a:latin typeface="Tahoma Bold" charset="0"/>
                <a:cs typeface="Tahoma Bold" charset="0"/>
                <a:sym typeface="Tahoma" pitchFamily="34" charset="0"/>
              </a:rPr>
              <a:t>false</a:t>
            </a: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to the contrary.</a:t>
            </a:r>
            <a:endParaRPr lang="id-ID" sz="3600" dirty="0" smtClean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620713" y="546894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Empty Operation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9214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Operation that returns </a:t>
            </a:r>
            <a:r>
              <a:rPr lang="id-ID" sz="4400" dirty="0">
                <a:solidFill>
                  <a:srgbClr val="E5812E"/>
                </a:solidFill>
                <a:latin typeface="Tahoma Bold" charset="0"/>
                <a:cs typeface="Tahoma Bold" charset="0"/>
                <a:sym typeface="Tahoma" pitchFamily="34" charset="0"/>
              </a:rPr>
              <a:t>true</a:t>
            </a: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if top have reached maximum array or maximum array -1 (depend on initialization) or returns </a:t>
            </a:r>
            <a:r>
              <a:rPr lang="id-ID" sz="4400" dirty="0">
                <a:solidFill>
                  <a:srgbClr val="E5812E"/>
                </a:solidFill>
                <a:latin typeface="Tahoma Bold" charset="0"/>
                <a:cs typeface="Tahoma Bold" charset="0"/>
                <a:sym typeface="Tahoma" pitchFamily="34" charset="0"/>
              </a:rPr>
              <a:t>false</a:t>
            </a: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if top is not equal to maximum array.</a:t>
            </a:r>
            <a:endParaRPr lang="id-ID" sz="20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620713" y="546894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Full Operation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6910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Steps in push operation:</a:t>
            </a:r>
            <a:endParaRPr lang="id-ID" sz="2000" dirty="0">
              <a:solidFill>
                <a:srgbClr val="FF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Stack can be added when it’s not full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Add the top pointer with 1 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Stack element, which was refered by top pointer, is filled with new data.</a:t>
            </a:r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620713" y="546894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Push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1025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620713" y="546894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Push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grpSp>
        <p:nvGrpSpPr>
          <p:cNvPr id="46" name="Group 15"/>
          <p:cNvGrpSpPr/>
          <p:nvPr/>
        </p:nvGrpSpPr>
        <p:grpSpPr>
          <a:xfrm>
            <a:off x="1437952" y="3199656"/>
            <a:ext cx="1905000" cy="3276600"/>
            <a:chOff x="838200" y="2743200"/>
            <a:chExt cx="1905000" cy="3276600"/>
          </a:xfrm>
        </p:grpSpPr>
        <p:grpSp>
          <p:nvGrpSpPr>
            <p:cNvPr id="47" name="Group 10"/>
            <p:cNvGrpSpPr/>
            <p:nvPr/>
          </p:nvGrpSpPr>
          <p:grpSpPr>
            <a:xfrm>
              <a:off x="838200" y="2743200"/>
              <a:ext cx="1524000" cy="2743200"/>
              <a:chOff x="1066800" y="2743200"/>
              <a:chExt cx="1524000" cy="274320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1066800" y="2743200"/>
                <a:ext cx="1524000" cy="2743200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1066800" y="4800600"/>
                <a:ext cx="1524000" cy="158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066800" y="4113212"/>
                <a:ext cx="1524000" cy="158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066800" y="3429000"/>
                <a:ext cx="1524000" cy="158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066800" y="2743200"/>
                <a:ext cx="1524000" cy="1588"/>
              </a:xfrm>
              <a:prstGeom prst="line">
                <a:avLst/>
              </a:prstGeom>
              <a:noFill/>
              <a:ln w="9525" cap="flat" cmpd="sng" algn="ctr">
                <a:solidFill>
                  <a:srgbClr val="328C83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48" name="TextBox 47"/>
            <p:cNvSpPr txBox="1"/>
            <p:nvPr/>
          </p:nvSpPr>
          <p:spPr>
            <a:xfrm>
              <a:off x="2362200" y="4953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62200" y="4267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362200" y="3581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362200" y="2895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62200" y="56504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257352" y="571425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Top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66952" y="2513856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Push(Top,Stack,8)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866952" y="2894855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Push(Top,Stack,3)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866952" y="3286035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Push(Top,Stack,5)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866952" y="3693348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Push(Top,Stack,1)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66952" y="4074348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Push(Top,Stack,7)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71352" y="533325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971352" y="464745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71352" y="396165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71352" y="327585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rot="10800000" flipV="1">
            <a:off x="3342952" y="6019056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10800000">
            <a:off x="3266752" y="4952256"/>
            <a:ext cx="10668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943152" y="4647456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“Stack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Penuh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”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66552" y="594285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Stack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1" name="Straight Arrow Connector 80"/>
          <p:cNvCxnSpPr>
            <a:stCxn id="58" idx="1"/>
          </p:cNvCxnSpPr>
          <p:nvPr/>
        </p:nvCxnSpPr>
        <p:spPr>
          <a:xfrm rot="10800000">
            <a:off x="3190552" y="5638057"/>
            <a:ext cx="1066800" cy="3070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16200000" flipV="1">
            <a:off x="3038153" y="4495057"/>
            <a:ext cx="1523998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16200000" flipV="1">
            <a:off x="2771453" y="4075957"/>
            <a:ext cx="2209798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50516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9" grpId="0"/>
      <p:bldP spid="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Steps in pop operation:</a:t>
            </a:r>
            <a:endParaRPr lang="id-ID" sz="20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Stack can be pop when its elements is not empty.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Element that have taken out from stack is saved in a variable.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Substract the top pointer with 1.</a:t>
            </a:r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620713" y="546894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Pop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5476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620713" y="546894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Pop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grpSp>
        <p:nvGrpSpPr>
          <p:cNvPr id="35" name="Group 15"/>
          <p:cNvGrpSpPr/>
          <p:nvPr/>
        </p:nvGrpSpPr>
        <p:grpSpPr>
          <a:xfrm>
            <a:off x="1082104" y="2524199"/>
            <a:ext cx="1905000" cy="3276600"/>
            <a:chOff x="838200" y="2743200"/>
            <a:chExt cx="1905000" cy="3276600"/>
          </a:xfrm>
        </p:grpSpPr>
        <p:grpSp>
          <p:nvGrpSpPr>
            <p:cNvPr id="36" name="Group 10"/>
            <p:cNvGrpSpPr/>
            <p:nvPr/>
          </p:nvGrpSpPr>
          <p:grpSpPr>
            <a:xfrm>
              <a:off x="838200" y="2743200"/>
              <a:ext cx="1524000" cy="2743200"/>
              <a:chOff x="1066800" y="2743200"/>
              <a:chExt cx="1524000" cy="27432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1066800" y="2743200"/>
                <a:ext cx="1524000" cy="2743200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1066800" y="4800600"/>
                <a:ext cx="1524000" cy="158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066800" y="4113212"/>
                <a:ext cx="1524000" cy="158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066800" y="3429000"/>
                <a:ext cx="1524000" cy="158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066800" y="2743200"/>
                <a:ext cx="1524000" cy="1588"/>
              </a:xfrm>
              <a:prstGeom prst="line">
                <a:avLst/>
              </a:prstGeom>
              <a:noFill/>
              <a:ln w="9525" cap="flat" cmpd="sng" algn="ctr">
                <a:solidFill>
                  <a:srgbClr val="328C83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37" name="TextBox 36"/>
            <p:cNvSpPr txBox="1"/>
            <p:nvPr/>
          </p:nvSpPr>
          <p:spPr>
            <a:xfrm>
              <a:off x="2362200" y="4953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62200" y="4267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62200" y="3581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62200" y="2895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362200" y="56504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3901504" y="503879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Top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rot="10800000" flipV="1">
            <a:off x="2987104" y="5269631"/>
            <a:ext cx="762000" cy="346501"/>
          </a:xfrm>
          <a:prstGeom prst="straightConnector1">
            <a:avLst/>
          </a:prstGeom>
          <a:noFill/>
          <a:ln w="9525" cap="flat" cmpd="sng" algn="ctr">
            <a:solidFill>
              <a:srgbClr val="328C83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4511104" y="229559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Pop(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Top,Stack,Elemen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11104" y="2676598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Pop(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Top,Stack,Elemen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511104" y="3067778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Pop(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Top,Stack,Elemen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511104" y="3475091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Pop(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Top,Stack,Elemen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511104" y="3856091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Pop(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Top,Stack,Elemen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615504" y="465779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615504" y="397199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615504" y="328619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615504" y="260039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834704" y="5114999"/>
            <a:ext cx="914400" cy="6858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rot="10800000">
            <a:off x="2987104" y="4918666"/>
            <a:ext cx="762000" cy="350967"/>
          </a:xfrm>
          <a:prstGeom prst="straightConnector1">
            <a:avLst/>
          </a:prstGeom>
          <a:noFill/>
          <a:ln w="9525" cap="flat" cmpd="sng" algn="ctr">
            <a:solidFill>
              <a:srgbClr val="328C83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90" name="Rectangle 89"/>
          <p:cNvSpPr/>
          <p:nvPr/>
        </p:nvSpPr>
        <p:spPr>
          <a:xfrm>
            <a:off x="2910904" y="4886399"/>
            <a:ext cx="838200" cy="9144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rot="10800000">
            <a:off x="2834704" y="4276804"/>
            <a:ext cx="914400" cy="992829"/>
          </a:xfrm>
          <a:prstGeom prst="straightConnector1">
            <a:avLst/>
          </a:prstGeom>
          <a:noFill/>
          <a:ln w="9525" cap="flat" cmpd="sng" algn="ctr">
            <a:solidFill>
              <a:srgbClr val="328C83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92" name="Rectangle 91"/>
          <p:cNvSpPr/>
          <p:nvPr/>
        </p:nvSpPr>
        <p:spPr>
          <a:xfrm>
            <a:off x="2910904" y="4200599"/>
            <a:ext cx="838200" cy="1524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 rot="10800000">
            <a:off x="2910904" y="3591004"/>
            <a:ext cx="838200" cy="1678629"/>
          </a:xfrm>
          <a:prstGeom prst="straightConnector1">
            <a:avLst/>
          </a:prstGeom>
          <a:noFill/>
          <a:ln w="9525" cap="flat" cmpd="sng" algn="ctr">
            <a:solidFill>
              <a:srgbClr val="328C83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94" name="Straight Arrow Connector 93"/>
          <p:cNvCxnSpPr/>
          <p:nvPr/>
        </p:nvCxnSpPr>
        <p:spPr>
          <a:xfrm rot="10800000">
            <a:off x="2910904" y="4962599"/>
            <a:ext cx="838200" cy="685800"/>
          </a:xfrm>
          <a:prstGeom prst="straightConnector1">
            <a:avLst/>
          </a:prstGeom>
          <a:noFill/>
          <a:ln w="9525" cap="flat" cmpd="sng" algn="ctr">
            <a:solidFill>
              <a:srgbClr val="328C83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95" name="Rectangle 94"/>
          <p:cNvSpPr/>
          <p:nvPr/>
        </p:nvSpPr>
        <p:spPr>
          <a:xfrm>
            <a:off x="2834703" y="3590999"/>
            <a:ext cx="914401" cy="22098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 rot="10800000" flipV="1">
            <a:off x="2987104" y="5267399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69" idx="1"/>
          </p:cNvCxnSpPr>
          <p:nvPr/>
        </p:nvCxnSpPr>
        <p:spPr>
          <a:xfrm rot="10800000">
            <a:off x="2910904" y="4276798"/>
            <a:ext cx="990600" cy="9928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4587304" y="4429199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“Stack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Kosong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”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310704" y="526739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Stack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00" name="Straight Arrow Connector 99"/>
          <p:cNvCxnSpPr>
            <a:endCxn id="92" idx="1"/>
          </p:cNvCxnSpPr>
          <p:nvPr/>
        </p:nvCxnSpPr>
        <p:spPr>
          <a:xfrm flipH="1" flipV="1">
            <a:off x="2910904" y="4962599"/>
            <a:ext cx="914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69" idx="1"/>
          </p:cNvCxnSpPr>
          <p:nvPr/>
        </p:nvCxnSpPr>
        <p:spPr>
          <a:xfrm rot="10800000">
            <a:off x="2910904" y="3591000"/>
            <a:ext cx="990600" cy="16786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69" idx="1"/>
          </p:cNvCxnSpPr>
          <p:nvPr/>
        </p:nvCxnSpPr>
        <p:spPr>
          <a:xfrm rot="10800000">
            <a:off x="2910904" y="2905200"/>
            <a:ext cx="990600" cy="23644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806504" y="5267399"/>
            <a:ext cx="1066800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730304" y="5724599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Elemen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806504" y="5267399"/>
            <a:ext cx="1066800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806504" y="5267399"/>
            <a:ext cx="1066800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806504" y="5267399"/>
            <a:ext cx="1066800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9112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  <p:bldP spid="72" grpId="0"/>
      <p:bldP spid="73" grpId="0"/>
      <p:bldP spid="74" grpId="0"/>
      <p:bldP spid="75" grpId="0"/>
      <p:bldP spid="76" grpId="0"/>
      <p:bldP spid="84" grpId="0"/>
      <p:bldP spid="85" grpId="0"/>
      <p:bldP spid="86" grpId="0"/>
      <p:bldP spid="98" grpId="0"/>
      <p:bldP spid="99" grpId="0"/>
      <p:bldP spid="103" grpId="0" animBg="1"/>
      <p:bldP spid="103" grpId="1" animBg="1"/>
      <p:bldP spid="104" grpId="0"/>
      <p:bldP spid="105" grpId="0" animBg="1"/>
      <p:bldP spid="105" grpId="1" animBg="1"/>
      <p:bldP spid="106" grpId="0" animBg="1"/>
      <p:bldP spid="106" grpId="1" animBg="1"/>
      <p:bldP spid="1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50179" name="Rectangle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19113" y="2921000"/>
            <a:ext cx="91313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8800" dirty="0" smtClean="0">
                <a:solidFill>
                  <a:srgbClr val="333333"/>
                </a:solidFill>
                <a:latin typeface="Tahoma Bold" charset="0"/>
                <a:cs typeface="Tahoma Bold" charset="0"/>
                <a:sym typeface="Tahoma Bold" charset="0"/>
              </a:rPr>
              <a:t>DEFINITION</a:t>
            </a:r>
            <a:endParaRPr lang="en-US" sz="8800" dirty="0">
              <a:solidFill>
                <a:srgbClr val="333333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50180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563773" y="179678"/>
            <a:ext cx="2058256" cy="107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0" dirty="0" smtClean="0">
                <a:solidFill>
                  <a:srgbClr val="E5812E"/>
                </a:solidFill>
                <a:latin typeface="Wingdings" pitchFamily="2" charset="2"/>
                <a:sym typeface="Wingdings" pitchFamily="2" charset="2"/>
              </a:rPr>
              <a:t></a:t>
            </a:r>
            <a:r>
              <a:rPr lang="en-US" sz="6000" dirty="0" smtClean="0">
                <a:solidFill>
                  <a:srgbClr val="CCCCCC"/>
                </a:solidFill>
                <a:latin typeface="Wingdings" pitchFamily="2" charset="2"/>
                <a:sym typeface="Wingdings" pitchFamily="2" charset="2"/>
              </a:rPr>
              <a:t></a:t>
            </a:r>
            <a:endParaRPr lang="en-US" sz="6000" dirty="0">
              <a:solidFill>
                <a:srgbClr val="CCCCCC"/>
              </a:solidFill>
              <a:latin typeface="Wingdings" pitchFamily="2" charset="2"/>
              <a:sym typeface="Wingdings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6285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50179" name="Rectangle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19113" y="2441848"/>
            <a:ext cx="913130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600" b="1" dirty="0" smtClean="0">
                <a:solidFill>
                  <a:schemeClr val="bg1"/>
                </a:solidFill>
              </a:rPr>
              <a:t>STACK</a:t>
            </a:r>
            <a:r>
              <a:rPr lang="id-ID" sz="7200" dirty="0" smtClean="0">
                <a:solidFill>
                  <a:schemeClr val="bg1"/>
                </a:solidFill>
              </a:rPr>
              <a:t> </a:t>
            </a:r>
            <a:r>
              <a:rPr lang="id-ID" sz="6600" b="1" dirty="0" smtClean="0">
                <a:solidFill>
                  <a:schemeClr val="bg1"/>
                </a:solidFill>
              </a:rPr>
              <a:t>OPERATION IN LINKED LIST FORM</a:t>
            </a:r>
            <a:endParaRPr lang="en-US" sz="6600" b="1" dirty="0">
              <a:solidFill>
                <a:schemeClr val="bg1"/>
              </a:solidFill>
              <a:sym typeface="Tahoma Bold" charset="0"/>
            </a:endParaRPr>
          </a:p>
        </p:txBody>
      </p:sp>
      <p:sp>
        <p:nvSpPr>
          <p:cNvPr id="50180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8244333" y="179678"/>
            <a:ext cx="1372171" cy="107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0" dirty="0" smtClean="0">
                <a:solidFill>
                  <a:srgbClr val="CCCCCC"/>
                </a:solidFill>
                <a:latin typeface="Wingdings" pitchFamily="2" charset="2"/>
                <a:sym typeface="Wingdings" pitchFamily="2" charset="2"/>
              </a:rPr>
              <a:t></a:t>
            </a:r>
            <a:r>
              <a:rPr lang="en-US" sz="6000" dirty="0" smtClean="0">
                <a:solidFill>
                  <a:srgbClr val="E5812E"/>
                </a:solidFill>
                <a:latin typeface="Wingdings" pitchFamily="2" charset="2"/>
                <a:sym typeface="Wingdings" pitchFamily="2" charset="2"/>
              </a:rPr>
              <a:t></a:t>
            </a:r>
            <a:endParaRPr lang="en-US" sz="6000" dirty="0">
              <a:solidFill>
                <a:srgbClr val="CCCCCC"/>
              </a:solidFill>
              <a:latin typeface="Wingdings" pitchFamily="2" charset="2"/>
              <a:sym typeface="Wingdings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805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Prepare stack by giving </a:t>
            </a:r>
            <a:r>
              <a:rPr lang="id-ID" sz="4400" dirty="0">
                <a:solidFill>
                  <a:srgbClr val="E5812E"/>
                </a:solidFill>
                <a:latin typeface="Tahoma Bold" charset="0"/>
                <a:cs typeface="Tahoma Bold" charset="0"/>
                <a:sym typeface="Tahoma" pitchFamily="34" charset="0"/>
              </a:rPr>
              <a:t>null value </a:t>
            </a: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to the top pointer in stack.</a:t>
            </a:r>
            <a:endParaRPr lang="id-ID" sz="3600" dirty="0" smtClean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620713" y="546894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Initialization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312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Operation that returns </a:t>
            </a:r>
            <a:r>
              <a:rPr lang="id-ID" sz="4400" dirty="0">
                <a:solidFill>
                  <a:srgbClr val="E5812E"/>
                </a:solidFill>
                <a:latin typeface="Tahoma Bold" charset="0"/>
                <a:cs typeface="Tahoma Bold" charset="0"/>
                <a:sym typeface="Tahoma" pitchFamily="34" charset="0"/>
              </a:rPr>
              <a:t>true</a:t>
            </a: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if the top pointer isn’t null or returns </a:t>
            </a:r>
            <a:r>
              <a:rPr lang="id-ID" sz="4400" dirty="0">
                <a:solidFill>
                  <a:srgbClr val="E5812E"/>
                </a:solidFill>
                <a:latin typeface="Tahoma Bold" charset="0"/>
                <a:cs typeface="Tahoma Bold" charset="0"/>
                <a:sym typeface="Tahoma" pitchFamily="34" charset="0"/>
              </a:rPr>
              <a:t>false</a:t>
            </a: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to the contrary.</a:t>
            </a:r>
            <a:endParaRPr lang="id-ID" sz="3600" dirty="0" smtClean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620713" y="546894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Empty Operation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5688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Operation that returns </a:t>
            </a:r>
            <a:r>
              <a:rPr lang="id-ID" sz="4400" dirty="0">
                <a:solidFill>
                  <a:srgbClr val="E5812E"/>
                </a:solidFill>
                <a:latin typeface="Tahoma Bold" charset="0"/>
                <a:cs typeface="Tahoma Bold" charset="0"/>
                <a:sym typeface="Tahoma" pitchFamily="34" charset="0"/>
              </a:rPr>
              <a:t>true</a:t>
            </a: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if right connection field has null value (stack only has one node) or returns </a:t>
            </a:r>
            <a:r>
              <a:rPr lang="id-ID" sz="4400" dirty="0">
                <a:solidFill>
                  <a:srgbClr val="E5812E"/>
                </a:solidFill>
                <a:latin typeface="Tahoma Bold" charset="0"/>
                <a:cs typeface="Tahoma Bold" charset="0"/>
                <a:sym typeface="Tahoma" pitchFamily="34" charset="0"/>
              </a:rPr>
              <a:t>false</a:t>
            </a: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to the contrary.</a:t>
            </a:r>
            <a:endParaRPr lang="id-ID" sz="20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620713" y="546894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One Node Operation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703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Steps of push operation in linked list form </a:t>
            </a:r>
            <a:r>
              <a:rPr lang="id-ID" sz="4400" dirty="0">
                <a:solidFill>
                  <a:srgbClr val="E5812E"/>
                </a:solidFill>
                <a:latin typeface="Tahoma Bold" charset="0"/>
                <a:cs typeface="Tahoma Bold" charset="0"/>
                <a:sym typeface="Tahoma" pitchFamily="34" charset="0"/>
              </a:rPr>
              <a:t>is similar</a:t>
            </a: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with front insertion.</a:t>
            </a:r>
            <a:endParaRPr lang="id-ID" sz="2000" dirty="0">
              <a:solidFill>
                <a:srgbClr val="FF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620713" y="546894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Push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6246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620713" y="546894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Push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623616" y="236984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 Push(Top,8)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4169966" y="3768599"/>
            <a:ext cx="1568450" cy="685802"/>
            <a:chOff x="-44122" y="2462473"/>
            <a:chExt cx="1219200" cy="534195"/>
          </a:xfrm>
        </p:grpSpPr>
        <p:sp>
          <p:nvSpPr>
            <p:cNvPr id="95" name="Rectangle 94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</a:ln>
            <a:effectLst/>
          </p:spPr>
        </p:cxnSp>
      </p:grpSp>
      <p:grpSp>
        <p:nvGrpSpPr>
          <p:cNvPr id="97" name="Group 7"/>
          <p:cNvGrpSpPr/>
          <p:nvPr/>
        </p:nvGrpSpPr>
        <p:grpSpPr>
          <a:xfrm>
            <a:off x="2341166" y="3844799"/>
            <a:ext cx="1816100" cy="523220"/>
            <a:chOff x="-1066800" y="1752600"/>
            <a:chExt cx="1676400" cy="523220"/>
          </a:xfrm>
        </p:grpSpPr>
        <p:sp>
          <p:nvSpPr>
            <p:cNvPr id="98" name="TextBox 97"/>
            <p:cNvSpPr txBox="1"/>
            <p:nvPr/>
          </p:nvSpPr>
          <p:spPr>
            <a:xfrm>
              <a:off x="-1066800" y="17526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baru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-152400" y="2057400"/>
              <a:ext cx="7620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arrow"/>
            </a:ln>
            <a:effectLst/>
          </p:spPr>
        </p:cxnSp>
      </p:grpSp>
      <p:sp>
        <p:nvSpPr>
          <p:cNvPr id="100" name="TextBox 99"/>
          <p:cNvSpPr txBox="1"/>
          <p:nvPr/>
        </p:nvSpPr>
        <p:spPr>
          <a:xfrm>
            <a:off x="4474766" y="3844799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8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 rot="5400000">
            <a:off x="5139446" y="3865919"/>
            <a:ext cx="684781" cy="490141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</p:cxnSp>
      <p:sp>
        <p:nvSpPr>
          <p:cNvPr id="102" name="TextBox 101"/>
          <p:cNvSpPr txBox="1"/>
          <p:nvPr/>
        </p:nvSpPr>
        <p:spPr>
          <a:xfrm>
            <a:off x="3103166" y="2903240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Top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03" name="Shape 62"/>
          <p:cNvCxnSpPr/>
          <p:nvPr/>
        </p:nvCxnSpPr>
        <p:spPr>
          <a:xfrm>
            <a:off x="3801666" y="3208040"/>
            <a:ext cx="949325" cy="545811"/>
          </a:xfrm>
          <a:prstGeom prst="bentConnector2">
            <a:avLst/>
          </a:prstGeom>
          <a:noFill/>
          <a:ln w="28575" cap="flat" cmpd="sng" algn="ctr">
            <a:solidFill>
              <a:srgbClr val="00B0F0"/>
            </a:solidFill>
            <a:prstDash val="solid"/>
            <a:tailEnd type="arrow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1699816" y="508587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Push(Top,3)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5052616" y="6103638"/>
            <a:ext cx="1568450" cy="685802"/>
            <a:chOff x="-44122" y="2462473"/>
            <a:chExt cx="1219200" cy="534195"/>
          </a:xfrm>
        </p:grpSpPr>
        <p:sp>
          <p:nvSpPr>
            <p:cNvPr id="106" name="Rectangle 105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grpSp>
        <p:nvGrpSpPr>
          <p:cNvPr id="108" name="Group 7"/>
          <p:cNvGrpSpPr/>
          <p:nvPr/>
        </p:nvGrpSpPr>
        <p:grpSpPr>
          <a:xfrm>
            <a:off x="3223816" y="6103638"/>
            <a:ext cx="1816100" cy="523220"/>
            <a:chOff x="-1066800" y="1752600"/>
            <a:chExt cx="1676400" cy="523220"/>
          </a:xfrm>
        </p:grpSpPr>
        <p:sp>
          <p:nvSpPr>
            <p:cNvPr id="109" name="TextBox 108"/>
            <p:cNvSpPr txBox="1"/>
            <p:nvPr/>
          </p:nvSpPr>
          <p:spPr>
            <a:xfrm>
              <a:off x="-1066800" y="17526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baru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>
              <a:off x="-152400" y="2057400"/>
              <a:ext cx="7620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/>
          </p:spPr>
        </p:cxnSp>
      </p:grpSp>
      <p:sp>
        <p:nvSpPr>
          <p:cNvPr id="111" name="TextBox 110"/>
          <p:cNvSpPr txBox="1"/>
          <p:nvPr/>
        </p:nvSpPr>
        <p:spPr>
          <a:xfrm>
            <a:off x="5389166" y="6179838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3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7370366" y="6103636"/>
            <a:ext cx="1568450" cy="685802"/>
            <a:chOff x="-44122" y="2462473"/>
            <a:chExt cx="1219200" cy="534195"/>
          </a:xfrm>
        </p:grpSpPr>
        <p:sp>
          <p:nvSpPr>
            <p:cNvPr id="113" name="Rectangle 112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sp>
        <p:nvSpPr>
          <p:cNvPr id="115" name="TextBox 114"/>
          <p:cNvSpPr txBox="1"/>
          <p:nvPr/>
        </p:nvSpPr>
        <p:spPr>
          <a:xfrm>
            <a:off x="7751366" y="6179836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 rot="5400000">
            <a:off x="8339846" y="6200956"/>
            <a:ext cx="684781" cy="490141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17" name="TextBox 116"/>
          <p:cNvSpPr txBox="1"/>
          <p:nvPr/>
        </p:nvSpPr>
        <p:spPr>
          <a:xfrm>
            <a:off x="6227366" y="5238277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Top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18" name="Shape 77"/>
          <p:cNvCxnSpPr/>
          <p:nvPr/>
        </p:nvCxnSpPr>
        <p:spPr>
          <a:xfrm>
            <a:off x="6925866" y="5543077"/>
            <a:ext cx="949325" cy="545811"/>
          </a:xfrm>
          <a:prstGeom prst="bentConnector2">
            <a:avLst/>
          </a:prstGeom>
          <a:noFill/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19" name="Straight Arrow Connector 118"/>
          <p:cNvCxnSpPr/>
          <p:nvPr/>
        </p:nvCxnSpPr>
        <p:spPr>
          <a:xfrm>
            <a:off x="6352524" y="6451094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20" name="Shape 79"/>
          <p:cNvCxnSpPr/>
          <p:nvPr/>
        </p:nvCxnSpPr>
        <p:spPr>
          <a:xfrm rot="10800000" flipV="1">
            <a:off x="5750705" y="5555366"/>
            <a:ext cx="454025" cy="545812"/>
          </a:xfrm>
          <a:prstGeom prst="bentConnector2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062030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100" grpId="0"/>
      <p:bldP spid="102" grpId="0"/>
      <p:bldP spid="104" grpId="0"/>
      <p:bldP spid="111" grpId="0"/>
      <p:bldP spid="115" grpId="0"/>
      <p:bldP spid="1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620713" y="546894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Push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67768" y="2739752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Push(Top,5)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grpSp>
        <p:nvGrpSpPr>
          <p:cNvPr id="36" name="Group 64"/>
          <p:cNvGrpSpPr/>
          <p:nvPr/>
        </p:nvGrpSpPr>
        <p:grpSpPr>
          <a:xfrm>
            <a:off x="5306368" y="4487557"/>
            <a:ext cx="1568450" cy="685802"/>
            <a:chOff x="-44122" y="2462473"/>
            <a:chExt cx="1219200" cy="534195"/>
          </a:xfrm>
        </p:grpSpPr>
        <p:sp>
          <p:nvSpPr>
            <p:cNvPr id="37" name="Rectangle 36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39" name="Group 7"/>
          <p:cNvGrpSpPr/>
          <p:nvPr/>
        </p:nvGrpSpPr>
        <p:grpSpPr>
          <a:xfrm>
            <a:off x="1191568" y="4460396"/>
            <a:ext cx="1816100" cy="523220"/>
            <a:chOff x="-1066800" y="1752600"/>
            <a:chExt cx="1676400" cy="523220"/>
          </a:xfrm>
        </p:grpSpPr>
        <p:sp>
          <p:nvSpPr>
            <p:cNvPr id="40" name="TextBox 39"/>
            <p:cNvSpPr txBox="1"/>
            <p:nvPr/>
          </p:nvSpPr>
          <p:spPr>
            <a:xfrm>
              <a:off x="-1066800" y="17526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baru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-152400" y="2057400"/>
              <a:ext cx="7620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</p:grpSp>
      <p:sp>
        <p:nvSpPr>
          <p:cNvPr id="42" name="TextBox 41"/>
          <p:cNvSpPr txBox="1"/>
          <p:nvPr/>
        </p:nvSpPr>
        <p:spPr>
          <a:xfrm>
            <a:off x="5642918" y="4563757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3" name="Group 71"/>
          <p:cNvGrpSpPr/>
          <p:nvPr/>
        </p:nvGrpSpPr>
        <p:grpSpPr>
          <a:xfrm>
            <a:off x="7624118" y="4487555"/>
            <a:ext cx="1568450" cy="685802"/>
            <a:chOff x="-44122" y="2462473"/>
            <a:chExt cx="1219200" cy="534195"/>
          </a:xfrm>
        </p:grpSpPr>
        <p:sp>
          <p:nvSpPr>
            <p:cNvPr id="44" name="Rectangle 43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sp>
        <p:nvSpPr>
          <p:cNvPr id="46" name="TextBox 45"/>
          <p:cNvSpPr txBox="1"/>
          <p:nvPr/>
        </p:nvSpPr>
        <p:spPr>
          <a:xfrm>
            <a:off x="8005118" y="4563755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8593598" y="4584875"/>
            <a:ext cx="684781" cy="490141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4335230" y="3622196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Top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9" name="Shape 48"/>
          <p:cNvCxnSpPr/>
          <p:nvPr/>
        </p:nvCxnSpPr>
        <p:spPr>
          <a:xfrm>
            <a:off x="5033730" y="3926996"/>
            <a:ext cx="949325" cy="545811"/>
          </a:xfrm>
          <a:prstGeom prst="bentConnector2">
            <a:avLst/>
          </a:prstGeom>
          <a:noFill/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>
          <a:xfrm>
            <a:off x="6606276" y="4835013"/>
            <a:ext cx="990600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1" name="Shape 52"/>
          <p:cNvCxnSpPr/>
          <p:nvPr/>
        </p:nvCxnSpPr>
        <p:spPr>
          <a:xfrm rot="10800000" flipV="1">
            <a:off x="3858569" y="3939285"/>
            <a:ext cx="454025" cy="545812"/>
          </a:xfrm>
          <a:prstGeom prst="bentConnector2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grpSp>
        <p:nvGrpSpPr>
          <p:cNvPr id="52" name="Group 64"/>
          <p:cNvGrpSpPr/>
          <p:nvPr/>
        </p:nvGrpSpPr>
        <p:grpSpPr>
          <a:xfrm>
            <a:off x="3005620" y="4492350"/>
            <a:ext cx="1568450" cy="685802"/>
            <a:chOff x="-44122" y="2462473"/>
            <a:chExt cx="1219200" cy="534195"/>
          </a:xfrm>
        </p:grpSpPr>
        <p:sp>
          <p:nvSpPr>
            <p:cNvPr id="53" name="Rectangle 52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</a:ln>
            <a:effectLst/>
          </p:spPr>
        </p:cxnSp>
      </p:grpSp>
      <p:sp>
        <p:nvSpPr>
          <p:cNvPr id="55" name="TextBox 54"/>
          <p:cNvSpPr txBox="1"/>
          <p:nvPr/>
        </p:nvSpPr>
        <p:spPr>
          <a:xfrm>
            <a:off x="3342170" y="4568550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5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305528" y="4839806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87660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/>
      <p:bldP spid="46" grpId="0"/>
      <p:bldP spid="48" grpId="0"/>
      <p:bldP spid="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Steps of pop operation in linked list form </a:t>
            </a:r>
            <a:r>
              <a:rPr lang="id-ID" sz="4400" dirty="0">
                <a:solidFill>
                  <a:srgbClr val="E5812E"/>
                </a:solidFill>
                <a:latin typeface="Tahoma Bold" charset="0"/>
                <a:cs typeface="Tahoma Bold" charset="0"/>
                <a:sym typeface="Tahoma" pitchFamily="34" charset="0"/>
              </a:rPr>
              <a:t>is similar</a:t>
            </a: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with front deletion.</a:t>
            </a:r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620713" y="546894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Pop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8506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620713" y="546894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Pop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115640" y="2397224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Pop(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Top,Elemen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grpSp>
        <p:nvGrpSpPr>
          <p:cNvPr id="82" name="Group 64"/>
          <p:cNvGrpSpPr/>
          <p:nvPr/>
        </p:nvGrpSpPr>
        <p:grpSpPr>
          <a:xfrm>
            <a:off x="5154240" y="4145029"/>
            <a:ext cx="1568450" cy="685802"/>
            <a:chOff x="-44122" y="2462473"/>
            <a:chExt cx="1219200" cy="534195"/>
          </a:xfrm>
        </p:grpSpPr>
        <p:sp>
          <p:nvSpPr>
            <p:cNvPr id="83" name="Rectangle 82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08" name="TextBox 107"/>
          <p:cNvSpPr txBox="1"/>
          <p:nvPr/>
        </p:nvSpPr>
        <p:spPr>
          <a:xfrm>
            <a:off x="1572840" y="3279668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Phapus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490790" y="4221229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10" name="Group 71"/>
          <p:cNvGrpSpPr/>
          <p:nvPr/>
        </p:nvGrpSpPr>
        <p:grpSpPr>
          <a:xfrm>
            <a:off x="7471990" y="4145027"/>
            <a:ext cx="1568450" cy="685802"/>
            <a:chOff x="-44122" y="2462473"/>
            <a:chExt cx="1219200" cy="534195"/>
          </a:xfrm>
        </p:grpSpPr>
        <p:sp>
          <p:nvSpPr>
            <p:cNvPr id="111" name="Rectangle 110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112" name="Straight Connector 111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sp>
        <p:nvSpPr>
          <p:cNvPr id="113" name="TextBox 112"/>
          <p:cNvSpPr txBox="1"/>
          <p:nvPr/>
        </p:nvSpPr>
        <p:spPr>
          <a:xfrm>
            <a:off x="7852990" y="4221227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 rot="5400000">
            <a:off x="8441470" y="4242347"/>
            <a:ext cx="684781" cy="490141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15" name="TextBox 114"/>
          <p:cNvSpPr txBox="1"/>
          <p:nvPr/>
        </p:nvSpPr>
        <p:spPr>
          <a:xfrm>
            <a:off x="4183102" y="3279668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Top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6454148" y="4492485"/>
            <a:ext cx="990600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7" name="Shape 52"/>
          <p:cNvCxnSpPr/>
          <p:nvPr/>
        </p:nvCxnSpPr>
        <p:spPr>
          <a:xfrm rot="10800000" flipV="1">
            <a:off x="3706441" y="3596757"/>
            <a:ext cx="454025" cy="545812"/>
          </a:xfrm>
          <a:prstGeom prst="bentConnector2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118" name="Group 64"/>
          <p:cNvGrpSpPr/>
          <p:nvPr/>
        </p:nvGrpSpPr>
        <p:grpSpPr>
          <a:xfrm>
            <a:off x="2853492" y="4149822"/>
            <a:ext cx="1568450" cy="685802"/>
            <a:chOff x="-44122" y="2462473"/>
            <a:chExt cx="1219200" cy="534195"/>
          </a:xfrm>
        </p:grpSpPr>
        <p:sp>
          <p:nvSpPr>
            <p:cNvPr id="119" name="Rectangle 118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120" name="Straight Connector 119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sp>
        <p:nvSpPr>
          <p:cNvPr id="121" name="TextBox 120"/>
          <p:cNvSpPr txBox="1"/>
          <p:nvPr/>
        </p:nvSpPr>
        <p:spPr>
          <a:xfrm>
            <a:off x="3190042" y="4226022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4153400" y="4497278"/>
            <a:ext cx="990600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3" name="Shape 26"/>
          <p:cNvCxnSpPr>
            <a:stCxn id="108" idx="3"/>
          </p:cNvCxnSpPr>
          <p:nvPr/>
        </p:nvCxnSpPr>
        <p:spPr>
          <a:xfrm>
            <a:off x="3173040" y="3541278"/>
            <a:ext cx="339725" cy="591461"/>
          </a:xfrm>
          <a:prstGeom prst="bentConnector2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sp>
        <p:nvSpPr>
          <p:cNvPr id="124" name="TextBox 123"/>
          <p:cNvSpPr txBox="1"/>
          <p:nvPr/>
        </p:nvSpPr>
        <p:spPr>
          <a:xfrm>
            <a:off x="2563440" y="530300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Elemen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cxnSp>
        <p:nvCxnSpPr>
          <p:cNvPr id="125" name="Straight Arrow Connector 124"/>
          <p:cNvCxnSpPr/>
          <p:nvPr/>
        </p:nvCxnSpPr>
        <p:spPr>
          <a:xfrm rot="5400000">
            <a:off x="2868240" y="4911824"/>
            <a:ext cx="762000" cy="15240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126" name="Shape 32"/>
          <p:cNvCxnSpPr/>
          <p:nvPr/>
        </p:nvCxnSpPr>
        <p:spPr>
          <a:xfrm>
            <a:off x="4966915" y="3584468"/>
            <a:ext cx="949325" cy="545811"/>
          </a:xfrm>
          <a:prstGeom prst="bentConnector2">
            <a:avLst/>
          </a:prstGeom>
          <a:noFill/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762586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108" grpId="0"/>
      <p:bldP spid="108" grpId="1"/>
      <p:bldP spid="109" grpId="0"/>
      <p:bldP spid="113" grpId="0"/>
      <p:bldP spid="115" grpId="0"/>
      <p:bldP spid="121" grpId="0"/>
      <p:bldP spid="121" grpId="1"/>
      <p:bldP spid="124" grpId="0"/>
      <p:bldP spid="12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620713" y="546894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Pop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11648" y="2469232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Pop(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Top,Elemen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grpSp>
        <p:nvGrpSpPr>
          <p:cNvPr id="49" name="Group 64"/>
          <p:cNvGrpSpPr/>
          <p:nvPr/>
        </p:nvGrpSpPr>
        <p:grpSpPr>
          <a:xfrm>
            <a:off x="3775373" y="4217037"/>
            <a:ext cx="1568450" cy="685802"/>
            <a:chOff x="-44122" y="2462473"/>
            <a:chExt cx="1219200" cy="534195"/>
          </a:xfrm>
        </p:grpSpPr>
        <p:sp>
          <p:nvSpPr>
            <p:cNvPr id="50" name="Rectangle 49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52" name="TextBox 51"/>
          <p:cNvSpPr txBox="1"/>
          <p:nvPr/>
        </p:nvSpPr>
        <p:spPr>
          <a:xfrm>
            <a:off x="2292648" y="3351676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Phapus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11923" y="4293237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4" name="Group 71"/>
          <p:cNvGrpSpPr/>
          <p:nvPr/>
        </p:nvGrpSpPr>
        <p:grpSpPr>
          <a:xfrm>
            <a:off x="6093123" y="4217035"/>
            <a:ext cx="1568450" cy="685802"/>
            <a:chOff x="-44122" y="2462473"/>
            <a:chExt cx="1219200" cy="534195"/>
          </a:xfrm>
        </p:grpSpPr>
        <p:sp>
          <p:nvSpPr>
            <p:cNvPr id="55" name="Rectangle 54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sp>
        <p:nvSpPr>
          <p:cNvPr id="57" name="TextBox 56"/>
          <p:cNvSpPr txBox="1"/>
          <p:nvPr/>
        </p:nvSpPr>
        <p:spPr>
          <a:xfrm>
            <a:off x="6474123" y="4293235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7062603" y="4314355"/>
            <a:ext cx="684781" cy="490141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5134273" y="3351676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Top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5075281" y="4564493"/>
            <a:ext cx="990600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1" name="Shape 52"/>
          <p:cNvCxnSpPr/>
          <p:nvPr/>
        </p:nvCxnSpPr>
        <p:spPr>
          <a:xfrm rot="10800000" flipV="1">
            <a:off x="4657612" y="3668765"/>
            <a:ext cx="454025" cy="545812"/>
          </a:xfrm>
          <a:prstGeom prst="bentConnector2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2" name="Shape 26"/>
          <p:cNvCxnSpPr>
            <a:stCxn id="52" idx="3"/>
          </p:cNvCxnSpPr>
          <p:nvPr/>
        </p:nvCxnSpPr>
        <p:spPr>
          <a:xfrm>
            <a:off x="3892848" y="3613286"/>
            <a:ext cx="339725" cy="591461"/>
          </a:xfrm>
          <a:prstGeom prst="bentConnector2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3394373" y="5375012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Elemen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rot="5400000">
            <a:off x="3699173" y="4983832"/>
            <a:ext cx="762000" cy="15240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65" name="Shape 25"/>
          <p:cNvCxnSpPr/>
          <p:nvPr/>
        </p:nvCxnSpPr>
        <p:spPr>
          <a:xfrm>
            <a:off x="5915323" y="3656476"/>
            <a:ext cx="949325" cy="545811"/>
          </a:xfrm>
          <a:prstGeom prst="bentConnector2">
            <a:avLst/>
          </a:prstGeom>
          <a:noFill/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248143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  <p:bldP spid="52" grpId="1"/>
      <p:bldP spid="53" grpId="0"/>
      <p:bldP spid="53" grpId="1"/>
      <p:bldP spid="57" grpId="0"/>
      <p:bldP spid="59" grpId="0"/>
      <p:bldP spid="63" grpId="0"/>
      <p:bldP spid="6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Stack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11" name="Rectangle 2"/>
          <p:cNvSpPr>
            <a:spLocks/>
          </p:cNvSpPr>
          <p:nvPr/>
        </p:nvSpPr>
        <p:spPr bwMode="auto">
          <a:xfrm>
            <a:off x="785688" y="2009800"/>
            <a:ext cx="873760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200000"/>
              </a:lnSpc>
            </a:pP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Stack is data structure whose its elemen can be added and taken only from last position (top).</a:t>
            </a:r>
            <a:endParaRPr lang="en-US" sz="36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790254"/>
              </p:ext>
            </p:extLst>
          </p:nvPr>
        </p:nvGraphicFramePr>
        <p:xfrm>
          <a:off x="3871700" y="5122341"/>
          <a:ext cx="1323975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9" name="Bitmap Image" r:id="rId7" imgW="1019048" imgH="1571844" progId="PBrush">
                  <p:embed/>
                </p:oleObj>
              </mc:Choice>
              <mc:Fallback>
                <p:oleObj name="Bitmap Image" r:id="rId7" imgW="1019048" imgH="1571844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1700" y="5122341"/>
                        <a:ext cx="1323975" cy="204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519965"/>
              </p:ext>
            </p:extLst>
          </p:nvPr>
        </p:nvGraphicFramePr>
        <p:xfrm>
          <a:off x="5852900" y="4746104"/>
          <a:ext cx="1219200" cy="239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0" name="Bitmap Image" r:id="rId9" imgW="1066667" imgH="2095793" progId="PBrush">
                  <p:embed/>
                </p:oleObj>
              </mc:Choice>
              <mc:Fallback>
                <p:oleObj name="Bitmap Image" r:id="rId9" imgW="1066667" imgH="2095793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2900" y="4746104"/>
                        <a:ext cx="1219200" cy="239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927186"/>
              </p:ext>
            </p:extLst>
          </p:nvPr>
        </p:nvGraphicFramePr>
        <p:xfrm>
          <a:off x="7748375" y="5427141"/>
          <a:ext cx="1762125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1" name="Bitmap Image" r:id="rId11" imgW="2333333" imgH="2190476" progId="PBrush">
                  <p:embed/>
                </p:oleObj>
              </mc:Choice>
              <mc:Fallback>
                <p:oleObj name="Bitmap Image" r:id="rId11" imgW="2333333" imgH="2190476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8375" y="5427141"/>
                        <a:ext cx="1762125" cy="165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620713" y="546894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Pop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51362" y="254124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Pop(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Top,Elemen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65762" y="342368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Phapus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grpSp>
        <p:nvGrpSpPr>
          <p:cNvPr id="43" name="Group 71"/>
          <p:cNvGrpSpPr/>
          <p:nvPr/>
        </p:nvGrpSpPr>
        <p:grpSpPr>
          <a:xfrm>
            <a:off x="4186562" y="4289043"/>
            <a:ext cx="1568450" cy="685802"/>
            <a:chOff x="-44122" y="2462473"/>
            <a:chExt cx="1219200" cy="534195"/>
          </a:xfrm>
        </p:grpSpPr>
        <p:sp>
          <p:nvSpPr>
            <p:cNvPr id="44" name="Rectangle 43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sp>
        <p:nvSpPr>
          <p:cNvPr id="46" name="TextBox 45"/>
          <p:cNvSpPr txBox="1"/>
          <p:nvPr/>
        </p:nvSpPr>
        <p:spPr>
          <a:xfrm>
            <a:off x="4567562" y="4365243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rot="5400000">
            <a:off x="5156042" y="4386363"/>
            <a:ext cx="684781" cy="490141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5589912" y="3423684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Top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7" name="Shape 52"/>
          <p:cNvCxnSpPr/>
          <p:nvPr/>
        </p:nvCxnSpPr>
        <p:spPr>
          <a:xfrm rot="10800000" flipV="1">
            <a:off x="5113251" y="3740773"/>
            <a:ext cx="454025" cy="545812"/>
          </a:xfrm>
          <a:prstGeom prst="bentConnector2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8" name="Shape 26"/>
          <p:cNvCxnSpPr>
            <a:stCxn id="42" idx="3"/>
          </p:cNvCxnSpPr>
          <p:nvPr/>
        </p:nvCxnSpPr>
        <p:spPr>
          <a:xfrm>
            <a:off x="4465962" y="3685294"/>
            <a:ext cx="339725" cy="591461"/>
          </a:xfrm>
          <a:prstGeom prst="bentConnector2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3967487" y="544702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Elemen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rot="5400000">
            <a:off x="4272287" y="5055840"/>
            <a:ext cx="762000" cy="152400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71" name="Shape 25"/>
          <p:cNvCxnSpPr/>
          <p:nvPr/>
        </p:nvCxnSpPr>
        <p:spPr>
          <a:xfrm>
            <a:off x="6370962" y="3728484"/>
            <a:ext cx="949325" cy="545811"/>
          </a:xfrm>
          <a:prstGeom prst="bentConnector2">
            <a:avLst/>
          </a:prstGeom>
          <a:noFill/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grpSp>
        <p:nvGrpSpPr>
          <p:cNvPr id="72" name="Group 8"/>
          <p:cNvGrpSpPr/>
          <p:nvPr/>
        </p:nvGrpSpPr>
        <p:grpSpPr>
          <a:xfrm>
            <a:off x="7056762" y="4293840"/>
            <a:ext cx="471510" cy="652241"/>
            <a:chOff x="1905000" y="2438400"/>
            <a:chExt cx="533400" cy="533400"/>
          </a:xfrm>
        </p:grpSpPr>
        <p:sp>
          <p:nvSpPr>
            <p:cNvPr id="73" name="Rectangle 72"/>
            <p:cNvSpPr/>
            <p:nvPr/>
          </p:nvSpPr>
          <p:spPr>
            <a:xfrm>
              <a:off x="1905000" y="2438400"/>
              <a:ext cx="533400" cy="5334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 rot="5400000">
              <a:off x="1905000" y="2438400"/>
              <a:ext cx="533400" cy="533400"/>
            </a:xfrm>
            <a:prstGeom prst="line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90843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2" grpId="1"/>
      <p:bldP spid="46" grpId="0"/>
      <p:bldP spid="46" grpId="1"/>
      <p:bldP spid="66" grpId="0"/>
      <p:bldP spid="69" grpId="0"/>
      <p:bldP spid="6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Do the task 6.27 until 6.29 in page 210 at Data Structures book, seymour.</a:t>
            </a:r>
            <a:endParaRPr lang="id-ID" sz="2000" dirty="0">
              <a:solidFill>
                <a:srgbClr val="FF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620713" y="546894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Exercise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7083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1016001" y="5334001"/>
            <a:ext cx="8604250" cy="2201333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normAutofit/>
          </a:bodyPr>
          <a:lstStyle/>
          <a:p>
            <a:pPr algn="r"/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				</a:t>
            </a:r>
            <a:r>
              <a:rPr lang="id-ID" b="1" dirty="0" smtClean="0">
                <a:solidFill>
                  <a:schemeClr val="bg1"/>
                </a:solidFill>
              </a:rPr>
              <a:t>Contact Person:</a:t>
            </a:r>
          </a:p>
          <a:p>
            <a:pPr algn="r"/>
            <a:r>
              <a:rPr lang="id-ID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Adam Mukharil Bachtiar</a:t>
            </a:r>
          </a:p>
          <a:p>
            <a:pPr algn="r"/>
            <a:r>
              <a:rPr lang="id-ID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Informatics Engineering UNIKOM</a:t>
            </a:r>
          </a:p>
          <a:p>
            <a:pPr algn="r"/>
            <a:r>
              <a:rPr lang="id-ID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Jalan Dipati Ukur Nomor. 112-114 Bandung 40132</a:t>
            </a:r>
          </a:p>
          <a:p>
            <a:pPr algn="r"/>
            <a:r>
              <a:rPr lang="id-ID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Email: </a:t>
            </a:r>
            <a:r>
              <a:rPr lang="id-ID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7"/>
              </a:rPr>
              <a:t>adfbipotter@gmail.com</a:t>
            </a:r>
            <a:endParaRPr lang="id-ID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r"/>
            <a:r>
              <a:rPr lang="id-ID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Blog: </a:t>
            </a:r>
            <a:r>
              <a:rPr lang="id-ID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8"/>
              </a:rPr>
              <a:t>http://adfbipotter.wordpress.com</a:t>
            </a:r>
            <a:endParaRPr lang="id-ID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r"/>
            <a:endParaRPr lang="en-US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r">
              <a:lnSpc>
                <a:spcPct val="120000"/>
              </a:lnSpc>
            </a:pPr>
            <a:endParaRPr lang="en-US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r">
              <a:lnSpc>
                <a:spcPct val="120000"/>
              </a:lnSpc>
            </a:pPr>
            <a:r>
              <a:rPr lang="id-ID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Copyright © Adam Mukharil </a:t>
            </a:r>
            <a:r>
              <a:rPr lang="id-ID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Bachtiar 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22667" y="3672167"/>
            <a:ext cx="9652000" cy="121733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id-ID" sz="8000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GRACIAS</a:t>
            </a:r>
            <a:endParaRPr lang="en-US" sz="4400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30667" y="2540000"/>
            <a:ext cx="9660000" cy="71084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id-ID" sz="4000" dirty="0"/>
              <a:t>THANK YOU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440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Components of Stack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11" name="Rectangle 2"/>
          <p:cNvSpPr>
            <a:spLocks/>
          </p:cNvSpPr>
          <p:nvPr/>
        </p:nvSpPr>
        <p:spPr bwMode="auto">
          <a:xfrm>
            <a:off x="785688" y="2009800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4400" dirty="0">
                <a:solidFill>
                  <a:srgbClr val="E5812E"/>
                </a:solidFill>
                <a:latin typeface="Tahoma Bold" charset="0"/>
                <a:cs typeface="Tahoma Bold" charset="0"/>
                <a:sym typeface="Tahoma" pitchFamily="34" charset="0"/>
              </a:rPr>
              <a:t>Top</a:t>
            </a:r>
            <a:r>
              <a:rPr lang="id-ID" sz="32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is a variable which refers to last position in stack.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4400" dirty="0">
                <a:solidFill>
                  <a:srgbClr val="E5812E"/>
                </a:solidFill>
                <a:latin typeface="Tahoma Bold" charset="0"/>
                <a:cs typeface="Tahoma Bold" charset="0"/>
                <a:sym typeface="Tahoma" pitchFamily="34" charset="0"/>
              </a:rPr>
              <a:t>Element</a:t>
            </a:r>
            <a:r>
              <a:rPr lang="id-ID" sz="32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is component which has data.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4400" dirty="0">
                <a:solidFill>
                  <a:srgbClr val="E5812E"/>
                </a:solidFill>
                <a:latin typeface="Tahoma Bold" charset="0"/>
                <a:cs typeface="Tahoma Bold" charset="0"/>
                <a:sym typeface="Tahoma" pitchFamily="34" charset="0"/>
              </a:rPr>
              <a:t>MaxStack</a:t>
            </a:r>
            <a:r>
              <a:rPr lang="id-ID" sz="32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is variable that describes maximum number of elements in a stack.</a:t>
            </a:r>
            <a:endParaRPr lang="en-US" sz="3200" dirty="0">
              <a:solidFill>
                <a:srgbClr val="FF0000"/>
              </a:solidFill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0557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50179" name="Rectangle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19113" y="2921000"/>
            <a:ext cx="91313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9600" dirty="0" smtClean="0">
                <a:solidFill>
                  <a:srgbClr val="333333"/>
                </a:solidFill>
                <a:latin typeface="Tahoma Bold" charset="0"/>
                <a:cs typeface="Tahoma Bold" charset="0"/>
                <a:sym typeface="Tahoma Bold" charset="0"/>
              </a:rPr>
              <a:t>DECLARATION</a:t>
            </a:r>
            <a:endParaRPr lang="en-US" sz="9600" dirty="0">
              <a:solidFill>
                <a:srgbClr val="333333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50180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586012" y="179678"/>
            <a:ext cx="2058256" cy="107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0" dirty="0" smtClean="0">
                <a:solidFill>
                  <a:srgbClr val="CCCCCC"/>
                </a:solidFill>
                <a:latin typeface="Wingdings" pitchFamily="2" charset="2"/>
                <a:sym typeface="Wingdings" pitchFamily="2" charset="2"/>
              </a:rPr>
              <a:t></a:t>
            </a:r>
            <a:r>
              <a:rPr lang="en-US" sz="6000" dirty="0" smtClean="0">
                <a:solidFill>
                  <a:srgbClr val="E5812E"/>
                </a:solidFill>
                <a:latin typeface="Wingdings" pitchFamily="2" charset="2"/>
                <a:sym typeface="Wingdings" pitchFamily="2" charset="2"/>
              </a:rPr>
              <a:t></a:t>
            </a:r>
            <a:r>
              <a:rPr lang="en-US" sz="6000" dirty="0" smtClean="0">
                <a:solidFill>
                  <a:srgbClr val="CCCCCC"/>
                </a:solidFill>
                <a:latin typeface="Wingdings" pitchFamily="2" charset="2"/>
                <a:sym typeface="Wingdings" pitchFamily="2" charset="2"/>
              </a:rPr>
              <a:t></a:t>
            </a:r>
            <a:endParaRPr lang="en-US" sz="6000" dirty="0">
              <a:solidFill>
                <a:srgbClr val="CCCCCC"/>
              </a:solidFill>
              <a:latin typeface="Wingdings" pitchFamily="2" charset="2"/>
              <a:sym typeface="Wingdings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540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620713" y="546894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Declaration as Array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472" y="2297832"/>
            <a:ext cx="9649072" cy="4320480"/>
          </a:xfrm>
          <a:prstGeom prst="rect">
            <a:avLst/>
          </a:prstGeom>
          <a:noFill/>
        </p:spPr>
        <p:txBody>
          <a:bodyPr wrap="square" rtlCol="0"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id-ID" sz="24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Kamus:</a:t>
            </a:r>
          </a:p>
          <a:p>
            <a:pPr>
              <a:lnSpc>
                <a:spcPct val="150000"/>
              </a:lnSpc>
            </a:pPr>
            <a:r>
              <a:rPr lang="id-ID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id-ID" sz="24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Const</a:t>
            </a:r>
            <a:endParaRPr lang="id-ID" sz="24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50000"/>
              </a:lnSpc>
            </a:pPr>
            <a:r>
              <a:rPr lang="id-ID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id-ID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MaxStack = </a:t>
            </a:r>
            <a:r>
              <a:rPr lang="id-ID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value {value is integer number}</a:t>
            </a:r>
            <a:endParaRPr lang="id-ID" sz="24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50000"/>
              </a:lnSpc>
            </a:pPr>
            <a:r>
              <a:rPr lang="id-ID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4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</a:t>
            </a:r>
            <a:endParaRPr lang="id-ID" sz="2400" b="1" u="sng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50000"/>
              </a:lnSpc>
            </a:pPr>
            <a:r>
              <a:rPr lang="id-ID" sz="24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4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id-ID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NamaStack = array [1..MaxStack] of tipedata</a:t>
            </a:r>
          </a:p>
          <a:p>
            <a:pPr>
              <a:lnSpc>
                <a:spcPct val="150000"/>
              </a:lnSpc>
            </a:pPr>
            <a:endParaRPr lang="id-ID" sz="24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50000"/>
              </a:lnSpc>
            </a:pPr>
            <a:r>
              <a:rPr lang="id-ID" sz="2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Stack : NamaStack</a:t>
            </a:r>
          </a:p>
          <a:p>
            <a:pPr>
              <a:lnSpc>
                <a:spcPct val="150000"/>
              </a:lnSpc>
            </a:pPr>
            <a:r>
              <a:rPr lang="id-ID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Top : integer {pointer of stack}</a:t>
            </a:r>
            <a:endParaRPr lang="id-ID" sz="2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472" y="2297832"/>
            <a:ext cx="9649072" cy="432048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1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9611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sz="1600" dirty="0"/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759520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Declaration as List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472" y="1793776"/>
            <a:ext cx="9649072" cy="5400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id-ID" sz="24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Kamus:</a:t>
            </a:r>
          </a:p>
          <a:p>
            <a:pPr>
              <a:lnSpc>
                <a:spcPct val="150000"/>
              </a:lnSpc>
            </a:pPr>
            <a:r>
              <a:rPr lang="id-ID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id-ID" sz="24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</a:t>
            </a:r>
            <a:endParaRPr lang="id-ID" sz="2400" b="1" u="sng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50000"/>
              </a:lnSpc>
            </a:pPr>
            <a:r>
              <a:rPr lang="id-ID" sz="24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4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id-ID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NamaPointer = </a:t>
            </a:r>
            <a:r>
              <a:rPr lang="id-ID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↑</a:t>
            </a:r>
            <a:r>
              <a:rPr lang="id-ID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Stack</a:t>
            </a:r>
          </a:p>
          <a:p>
            <a:pPr>
              <a:lnSpc>
                <a:spcPct val="150000"/>
              </a:lnSpc>
            </a:pPr>
            <a:r>
              <a:rPr lang="id-ID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Stack = </a:t>
            </a:r>
            <a:r>
              <a:rPr lang="id-ID" sz="2400" b="1" u="sng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Record</a:t>
            </a:r>
            <a:endParaRPr lang="id-ID" sz="2400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50000"/>
              </a:lnSpc>
            </a:pPr>
            <a:r>
              <a:rPr lang="id-ID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&lt; MedanData : TipeData,</a:t>
            </a:r>
          </a:p>
          <a:p>
            <a:pPr>
              <a:lnSpc>
                <a:spcPct val="150000"/>
              </a:lnSpc>
            </a:pPr>
            <a:r>
              <a:rPr lang="id-ID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 MedanSambungan : NamaPointer &gt;</a:t>
            </a:r>
          </a:p>
          <a:p>
            <a:pPr>
              <a:lnSpc>
                <a:spcPct val="150000"/>
              </a:lnSpc>
            </a:pPr>
            <a:r>
              <a:rPr lang="id-ID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id-ID" sz="2400" b="1" u="sng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EndRecord</a:t>
            </a:r>
          </a:p>
          <a:p>
            <a:pPr>
              <a:lnSpc>
                <a:spcPct val="150000"/>
              </a:lnSpc>
            </a:pPr>
            <a:endParaRPr lang="id-ID" sz="24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50000"/>
              </a:lnSpc>
            </a:pPr>
            <a:r>
              <a:rPr lang="id-ID" sz="2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Top : NamaPointer {pointer of stack}</a:t>
            </a:r>
            <a:endParaRPr lang="id-ID" sz="2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472" y="1793776"/>
            <a:ext cx="9649072" cy="54006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1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7852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50179" name="Rectangle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19113" y="2921000"/>
            <a:ext cx="91313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11500" dirty="0" smtClean="0">
                <a:solidFill>
                  <a:srgbClr val="333333"/>
                </a:solidFill>
                <a:latin typeface="Tahoma Bold" charset="0"/>
                <a:cs typeface="Tahoma Bold" charset="0"/>
                <a:sym typeface="Tahoma Bold" charset="0"/>
              </a:rPr>
              <a:t>OPERATION</a:t>
            </a:r>
            <a:endParaRPr lang="en-US" sz="11500" dirty="0">
              <a:solidFill>
                <a:srgbClr val="333333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50180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592157" y="179678"/>
            <a:ext cx="2058256" cy="107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0" dirty="0" smtClean="0">
                <a:solidFill>
                  <a:srgbClr val="CCCCCC"/>
                </a:solidFill>
                <a:latin typeface="Wingdings" pitchFamily="2" charset="2"/>
                <a:sym typeface="Wingdings" pitchFamily="2" charset="2"/>
              </a:rPr>
              <a:t></a:t>
            </a:r>
            <a:r>
              <a:rPr lang="en-US" sz="6000" dirty="0" smtClean="0">
                <a:solidFill>
                  <a:srgbClr val="E5812E"/>
                </a:solidFill>
                <a:latin typeface="Wingdings" pitchFamily="2" charset="2"/>
                <a:sym typeface="Wingdings" pitchFamily="2" charset="2"/>
              </a:rPr>
              <a:t></a:t>
            </a:r>
            <a:endParaRPr lang="en-US" sz="6000" dirty="0">
              <a:solidFill>
                <a:srgbClr val="E5812E"/>
              </a:solidFill>
              <a:latin typeface="Wingdings" pitchFamily="2" charset="2"/>
              <a:sym typeface="Wingdings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8852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Operation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7" name="Rectangle 2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119560" y="1865784"/>
            <a:ext cx="806489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numCol="1" anchor="ctr"/>
          <a:lstStyle/>
          <a:p>
            <a:pPr marL="571500" indent="-571500">
              <a:lnSpc>
                <a:spcPct val="200000"/>
              </a:lnSpc>
              <a:buFont typeface="Arial" pitchFamily="34" charset="0"/>
              <a:buChar char="•"/>
            </a:pPr>
            <a:r>
              <a:rPr lang="id-ID" sz="3200" dirty="0" smtClean="0">
                <a:solidFill>
                  <a:schemeClr val="bg1"/>
                </a:solidFill>
              </a:rPr>
              <a:t>Initialization</a:t>
            </a:r>
          </a:p>
          <a:p>
            <a:pPr marL="571500" indent="-571500">
              <a:lnSpc>
                <a:spcPct val="200000"/>
              </a:lnSpc>
              <a:buFont typeface="Arial" pitchFamily="34" charset="0"/>
              <a:buChar char="•"/>
            </a:pPr>
            <a:r>
              <a:rPr lang="id-ID" sz="3200" dirty="0" smtClean="0">
                <a:solidFill>
                  <a:schemeClr val="bg1"/>
                </a:solidFill>
              </a:rPr>
              <a:t>Empty Operation</a:t>
            </a:r>
          </a:p>
          <a:p>
            <a:pPr marL="571500" indent="-571500">
              <a:lnSpc>
                <a:spcPct val="200000"/>
              </a:lnSpc>
              <a:buFont typeface="Arial" pitchFamily="34" charset="0"/>
              <a:buChar char="•"/>
            </a:pPr>
            <a:r>
              <a:rPr lang="id-ID" sz="3200" dirty="0" smtClean="0">
                <a:solidFill>
                  <a:schemeClr val="bg1"/>
                </a:solidFill>
              </a:rPr>
              <a:t>Full </a:t>
            </a:r>
            <a:r>
              <a:rPr lang="id-ID" sz="3200" dirty="0" smtClean="0">
                <a:solidFill>
                  <a:schemeClr val="bg1"/>
                </a:solidFill>
              </a:rPr>
              <a:t>Operation (array)/One Node Operation (Linked List)</a:t>
            </a:r>
            <a:endParaRPr lang="id-ID" sz="3200" dirty="0" smtClean="0">
              <a:solidFill>
                <a:schemeClr val="bg1"/>
              </a:solidFill>
            </a:endParaRPr>
          </a:p>
          <a:p>
            <a:pPr marL="571500" indent="-571500">
              <a:lnSpc>
                <a:spcPct val="200000"/>
              </a:lnSpc>
              <a:buFont typeface="Arial" pitchFamily="34" charset="0"/>
              <a:buChar char="•"/>
            </a:pPr>
            <a:r>
              <a:rPr lang="id-ID" sz="3200" dirty="0" smtClean="0">
                <a:solidFill>
                  <a:schemeClr val="bg1"/>
                </a:solidFill>
              </a:rPr>
              <a:t>Push</a:t>
            </a:r>
          </a:p>
          <a:p>
            <a:pPr marL="571500" indent="-571500">
              <a:lnSpc>
                <a:spcPct val="200000"/>
              </a:lnSpc>
              <a:buFont typeface="Arial" pitchFamily="34" charset="0"/>
              <a:buChar char="•"/>
            </a:pPr>
            <a:r>
              <a:rPr lang="id-ID" sz="3200" dirty="0" smtClean="0">
                <a:solidFill>
                  <a:schemeClr val="bg1"/>
                </a:solidFill>
              </a:rPr>
              <a:t>Pop</a:t>
            </a:r>
            <a:endParaRPr lang="id-ID" sz="3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4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BZcTVN96qNpd1SrIVVWSp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KHhRpH0VNCMLOfGqfxDax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ACmmyFWYENjkT7awPsGgm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ZiSyrfcxsCvRdfBBHqW0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7jyLEINVO6VDIswidOF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XjxQyEH4JcD4VUQ1IXS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3RwqsucM0E2ADmfdO99dJ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cKZ2LIKGDXsdbnLLZFp2n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onOfgFzg8e7rYJhKMZn4F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SB2hFQ2axxn8JTSeWvOF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uLlczD0s56vrvcdYZIeY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4P0nSx3Rg0w77gWsgpa4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f0V2jxiz85ZJ5JcrNgEH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DhoF1Yv5rr3UHvccKspd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Un5W1xsPNC8NcIZdv5may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j8hGtcanWyYCdjWQnMss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MFLxzMlAmMZHlBsFxy7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sD6StoNa4AIdkS0YY8gR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2hqrG3QnQvyMj2EE6oxpi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4czrg4EHEdq8m0z5WXCC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MTiudxXkRFWPjSnAhoa6Y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3lYDq8pxWrDqF8LQ6Kjm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cwHHImGerxsSwe8eUwcr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SMJDBEwjsn0VQ1QtFGnu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oFsHrvx4lExCROhWIMJjv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YEGfHHRyB8HmdewiEepIc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ay9TDCcd7VDc81e0VaHmb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kUnkXXOpIOuvvTyxSVS8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ICwlsnhMu3iIVIDIg6y9c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O8Fj1zgDIOp9V3ImftgPD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3vjNFWYj92CmOnF8mIvR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H7TmqL6KgOszWb1uDAlkM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dNaZ8NXW40qniVZv46Nb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jdcTeOvN3zOn523IVZnoF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OwBG26PTS7omecoITMf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bjrwTzRa9b2iUAX6UYr9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NeImX8Agcoe5U7ZXtdC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NsEBggYuIOYYPJnYG8Hi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Z88ihIWi23eRZM4KGRCMu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g74nCZN4UavSsvsYZgyq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JXJATVrQGProR1dT5WuX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l6jyhISle3Omo7E26SD4u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N7tKP4oWw4KIrjZD312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r4DrL5bBVOKGCCgkDJXl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vD5f2QCk4zFFfUQWMaC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BHu1LLeT7854u8OFP8Liu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6XX1qNNaaYezUVBeh5nqX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zBLM1gX1QPwVBx3Jlr6WX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PVeT4BRGV3IGnmgDLxd9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3Yk3axJWk1ssLPy8blaaU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cVaHtHGzIOZpSfz1qjWYI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dVAq4ClSYWvAMpTt32gLi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smXjz9VQdVKvHe62C3dQ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Gy4Ec2wd81YFpMs3j21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hsa8WfUIXoztesL3bX7I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QgHEm0pcxsNorFQp1YBj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77KSAR01TIkkrbstAevwp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4MMUD9Ywpn39zUuqxbwy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47eEXynmNGmalG6NWnRUc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o2Sz6OXkTnHZEygGBBaB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GYeenCBOEESa9PC4ZhyQ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EGrfGGgj1jgH3ElIbmwf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OPuIDCCjCLldbAxVnU7o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T8zpEymtOe4PQWw24DZp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9haZoWhTQmS4UqUFaSlqi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VuR4NMNroRnXYBA4cYKfh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Z7KHZQS3KlqjYEHlQMy2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RSlWXSFfagouKk6NWzl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xFDWnR7YGf6CqTPDUUb5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2z9W1KYBs4gDkcI0A0xgu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iSkqg92Ea1WgC3MqQmZ4M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mMyCVUkaxPM1hhCAtOzOU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H3AFd9aagpegvxSEe8jZ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uALvNgSbuX774u1gGa0mz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1L5HPAruUKBz0TImUi5U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JJMUdaZH0JpYxhUEN6ekh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8osnCYr9Z7w7MJJIy3B3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tV1mXO54uswSnCkcBZlU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4rdaYDletRNV1ZsBBtlT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FgQm6eRZ37iJotOcZaKQ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JXlCRAZw00A2MWjBx7mu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hBYMpua9c24wT0tmgZx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9mHRTnDCtwN3k41SOA1P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0HppA3L5ugxl7fhUw6wxJ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JfHQVjeYohnqlLy9VmjjO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D8501Qw11qY0RTDIaWge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5Aulyn99FpAcxqduI6T9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jmYAv8SwYcCuLhpKgdeM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BVj7QVqo4ybe3LE3g1T9U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OepRrLcZ0EC3IqEtEds7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fIvKH0blD7A75HZuEc4x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Z2dpMnGGM69Ma9V0uZOj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HEC1CBSKZHBBU2APZMkw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7jyLEINVO6VDIswidOF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XjxQyEH4JcD4VUQ1IXS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3RwqsucM0E2ADmfdO99dJ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6jZnlTOXffpBy2eUHD5D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FVSCLw5fcYF4EcqSCCyR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0ExCrb5H4tbTr1p69uiI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6rsNcp30IrEapaf5QnbU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djvDbiJHOBDmQ4NBuKIV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ZtTRXwsIkMk6VnpGy2cFV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0ExCrb5H4tbTr1p69uiI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6rsNcp30IrEapaf5QnbU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djvDbiJHOBDmQ4NBuKIV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p8OLJrFdrJ54IQ3GcDklK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MFLxzMlAmMZHlBsFxy7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sD6StoNa4AIdkS0YY8gR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olJtrjo7r7jWVysVCC4qd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2hqrG3QnQvyMj2EE6oxpi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PyvTaI0aYJK0OSobVYr2y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n87pIkLWmy1lZwdovJHMh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nsPaXO6NXtPbYN1LDmZbr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I2lLH6Cb9V8XGBIv92VcM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2uCcxSSmCtK44l72do4B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SAavjPBeixdZQ9vzKiNj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ADtVSrn5Hgftwy11uirhP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QyX5WYdAskZ5uvnBi4st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09aTrHGUjpt79PWl6NG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tM04QuhAu5FxxTi4LR5x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720mCe0DXD8RzyNV2xwTx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ACmmyFWYENjkT7awPsGgm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SMlQDKK1nfU0Lw9UKddVC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QyX5WYdAskZ5uvnBi4st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09aTrHGUjpt79PWl6NGT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720mCe0DXD8RzyNV2xwTx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S5rnli7mPHgUA7w7TIYjp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QyX5WYdAskZ5uvnBi4s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09aTrHGUjpt79PWl6NG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720mCe0DXD8RzyNV2xwTx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Tahoma Bold"/>
        <a:ea typeface="ヒラギノ角ゴ ProN W6"/>
        <a:cs typeface="ヒラギノ角ゴ ProN W6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Quo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Quotation">
      <a:majorFont>
        <a:latin typeface="Tahoma Bold"/>
        <a:ea typeface="ヒラギノ角ゴ ProN W6"/>
        <a:cs typeface="ヒラギノ角ゴ ProN W6"/>
      </a:majorFont>
      <a:minorFont>
        <a:latin typeface="Tahoma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Quo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Pages>0</Pages>
  <Words>601</Words>
  <Characters>0</Characters>
  <Application>Microsoft Office PowerPoint</Application>
  <PresentationFormat>Custom</PresentationFormat>
  <Lines>0</Lines>
  <Paragraphs>173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Title &amp; Subtitle</vt:lpstr>
      <vt:lpstr>Quotation</vt:lpstr>
      <vt:lpstr>Bitmap Image</vt:lpstr>
      <vt:lpstr>STACK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7 - Circular Linked List</dc:title>
  <dc:creator>Adam MB</dc:creator>
  <cp:lastModifiedBy>Adam MB</cp:lastModifiedBy>
  <cp:revision>214</cp:revision>
  <dcterms:modified xsi:type="dcterms:W3CDTF">2012-06-06T14:00:16Z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1FGnq9ioUxZ_VHrDTq0nBdU1fvBVXVLi1XtrVGnfJi80</vt:lpwstr>
  </property>
  <property fmtid="{D5CDD505-2E9C-101B-9397-08002B2CF9AE}" pid="3" name="Google.Documents.RevisionId">
    <vt:lpwstr>03732902431199250526</vt:lpwstr>
  </property>
  <property fmtid="{D5CDD505-2E9C-101B-9397-08002B2CF9AE}" pid="4" name="Google.Documents.PreviousRevisionId">
    <vt:lpwstr>18154355852945179337</vt:lpwstr>
  </property>
  <property fmtid="{D5CDD505-2E9C-101B-9397-08002B2CF9AE}" pid="5" name="Google.Documents.PluginVersion">
    <vt:lpwstr>2.0.2662.553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false</vt:lpwstr>
  </property>
</Properties>
</file>