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80" r:id="rId4"/>
    <p:sldId id="326" r:id="rId5"/>
    <p:sldId id="281" r:id="rId6"/>
    <p:sldId id="333" r:id="rId7"/>
    <p:sldId id="285" r:id="rId8"/>
    <p:sldId id="287" r:id="rId9"/>
    <p:sldId id="290" r:id="rId10"/>
    <p:sldId id="327" r:id="rId11"/>
    <p:sldId id="328" r:id="rId12"/>
    <p:sldId id="329" r:id="rId13"/>
    <p:sldId id="330" r:id="rId14"/>
    <p:sldId id="331" r:id="rId15"/>
    <p:sldId id="332" r:id="rId16"/>
    <p:sldId id="273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 userDrawn="1"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E5680CB-4A93-420F-9F0C-0F694699200F}" type="datetimeFigureOut">
              <a:rPr lang="id-ID" smtClean="0"/>
              <a:pPr/>
              <a:t>12/06/2012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F5968D0-19BB-4366-9ACF-83B3A260593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80CB-4A93-420F-9F0C-0F694699200F}" type="datetimeFigureOut">
              <a:rPr lang="id-ID" smtClean="0"/>
              <a:pPr/>
              <a:t>12/06/2012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68D0-19BB-4366-9ACF-83B3A260593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80CB-4A93-420F-9F0C-0F694699200F}" type="datetimeFigureOut">
              <a:rPr lang="id-ID" smtClean="0"/>
              <a:pPr/>
              <a:t>12/06/2012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68D0-19BB-4366-9ACF-83B3A260593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80CB-4A93-420F-9F0C-0F694699200F}" type="datetimeFigureOut">
              <a:rPr lang="id-ID" smtClean="0"/>
              <a:pPr/>
              <a:t>12/06/2012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68D0-19BB-4366-9ACF-83B3A260593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80CB-4A93-420F-9F0C-0F694699200F}" type="datetimeFigureOut">
              <a:rPr lang="id-ID" smtClean="0"/>
              <a:pPr/>
              <a:t>12/06/2012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68D0-19BB-4366-9ACF-83B3A260593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80CB-4A93-420F-9F0C-0F694699200F}" type="datetimeFigureOut">
              <a:rPr lang="id-ID" smtClean="0"/>
              <a:pPr/>
              <a:t>12/06/2012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68D0-19BB-4366-9ACF-83B3A260593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80CB-4A93-420F-9F0C-0F694699200F}" type="datetimeFigureOut">
              <a:rPr lang="id-ID" smtClean="0"/>
              <a:pPr/>
              <a:t>12/06/2012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68D0-19BB-4366-9ACF-83B3A260593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80CB-4A93-420F-9F0C-0F694699200F}" type="datetimeFigureOut">
              <a:rPr lang="id-ID" smtClean="0"/>
              <a:pPr/>
              <a:t>12/06/2012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68D0-19BB-4366-9ACF-83B3A260593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80CB-4A93-420F-9F0C-0F694699200F}" type="datetimeFigureOut">
              <a:rPr lang="id-ID" smtClean="0"/>
              <a:pPr/>
              <a:t>12/06/2012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68D0-19BB-4366-9ACF-83B3A260593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80CB-4A93-420F-9F0C-0F694699200F}" type="datetimeFigureOut">
              <a:rPr lang="id-ID" smtClean="0"/>
              <a:pPr/>
              <a:t>12/06/2012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68D0-19BB-4366-9ACF-83B3A260593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80CB-4A93-420F-9F0C-0F694699200F}" type="datetimeFigureOut">
              <a:rPr lang="id-ID" smtClean="0"/>
              <a:pPr/>
              <a:t>12/06/2012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68D0-19BB-4366-9ACF-83B3A260593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E5680CB-4A93-420F-9F0C-0F694699200F}" type="datetimeFigureOut">
              <a:rPr lang="id-ID" smtClean="0"/>
              <a:pPr/>
              <a:t>12/06/2012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F5968D0-19BB-4366-9ACF-83B3A260593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3" y="188640"/>
            <a:ext cx="7596337" cy="119675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PEMELIHARAAN 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PERANGKAT LUNAK</a:t>
            </a:r>
            <a:endParaRPr lang="id-ID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96" y="5136004"/>
            <a:ext cx="5896804" cy="1533356"/>
          </a:xfrm>
        </p:spPr>
        <p:txBody>
          <a:bodyPr>
            <a:normAutofit/>
          </a:bodyPr>
          <a:lstStyle/>
          <a:p>
            <a:endParaRPr lang="id-ID" dirty="0" smtClean="0">
              <a:solidFill>
                <a:schemeClr val="tx1"/>
              </a:solidFill>
            </a:endParaRPr>
          </a:p>
          <a:p>
            <a:r>
              <a:rPr lang="id-ID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</a:t>
            </a:r>
            <a:r>
              <a:rPr lang="id-ID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Teknik Informatika </a:t>
            </a:r>
          </a:p>
          <a:p>
            <a:r>
              <a:rPr lang="id-ID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d-ID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UNIKOM</a:t>
            </a:r>
            <a:endParaRPr lang="id-ID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0" name="Picture 6" descr="D:\Gambar\logo\logo_unikom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305" y="5373216"/>
            <a:ext cx="1112912" cy="111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Gambar\buat slide\Abb_Projektmanagement_Engineering_17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9144000" cy="32657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8477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81000"/>
            <a:ext cx="7024744" cy="8382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Strategi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Evolusi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1676400"/>
            <a:ext cx="3452308" cy="4156229"/>
          </a:xfrm>
        </p:spPr>
        <p:txBody>
          <a:bodyPr>
            <a:normAutofit/>
          </a:bodyPr>
          <a:lstStyle/>
          <a:p>
            <a:pPr marL="822960" lvl="1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en-US" b="1" dirty="0" smtClean="0"/>
              <a:t>Restructuring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200" i="1" dirty="0" smtClean="0"/>
              <a:t>	Restructuring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merupakan</a:t>
            </a:r>
            <a:r>
              <a:rPr lang="en-US" sz="2200" dirty="0" smtClean="0"/>
              <a:t> </a:t>
            </a:r>
            <a:r>
              <a:rPr lang="en-US" sz="2200" dirty="0" err="1" smtClean="0"/>
              <a:t>proses</a:t>
            </a:r>
            <a:r>
              <a:rPr lang="en-US" sz="2200" dirty="0" smtClean="0"/>
              <a:t> </a:t>
            </a:r>
            <a:r>
              <a:rPr lang="en-US" sz="2200" dirty="0" err="1" smtClean="0"/>
              <a:t>perubahan</a:t>
            </a:r>
            <a:r>
              <a:rPr lang="en-US" sz="2200" dirty="0" smtClean="0"/>
              <a:t> </a:t>
            </a:r>
            <a:r>
              <a:rPr lang="en-US" sz="2200" dirty="0" err="1" smtClean="0"/>
              <a:t>perangkat</a:t>
            </a:r>
            <a:r>
              <a:rPr lang="en-US" sz="2200" dirty="0" smtClean="0"/>
              <a:t> </a:t>
            </a:r>
            <a:r>
              <a:rPr lang="en-US" sz="2200" dirty="0" err="1" smtClean="0"/>
              <a:t>lunak</a:t>
            </a:r>
            <a:r>
              <a:rPr lang="en-US" sz="2200" dirty="0" smtClean="0"/>
              <a:t> yang </a:t>
            </a:r>
            <a:r>
              <a:rPr lang="en-US" sz="2200" dirty="0" err="1" smtClean="0"/>
              <a:t>terjadi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level </a:t>
            </a:r>
            <a:r>
              <a:rPr lang="en-US" sz="2200" dirty="0" err="1" smtClean="0"/>
              <a:t>phisik</a:t>
            </a:r>
            <a:r>
              <a:rPr lang="en-US" sz="2200" dirty="0" smtClean="0"/>
              <a:t>(</a:t>
            </a:r>
            <a:r>
              <a:rPr lang="en-US" sz="2200" i="1" dirty="0" smtClean="0"/>
              <a:t>Code</a:t>
            </a:r>
            <a:r>
              <a:rPr lang="en-US" sz="2200" dirty="0" smtClean="0"/>
              <a:t>).   </a:t>
            </a:r>
            <a:endParaRPr lang="en-US" sz="22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200" b="1" dirty="0" smtClean="0"/>
          </a:p>
          <a:p>
            <a:pPr algn="just"/>
            <a:endParaRPr lang="en-US" sz="2200" dirty="0"/>
          </a:p>
        </p:txBody>
      </p:sp>
      <p:pic>
        <p:nvPicPr>
          <p:cNvPr id="4" name="Picture 3" descr="restruc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2057400"/>
            <a:ext cx="2982191" cy="3124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143000"/>
          </a:xfrm>
        </p:spPr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Strategi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Evolusi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1905000"/>
            <a:ext cx="3376108" cy="3927629"/>
          </a:xfrm>
        </p:spPr>
        <p:txBody>
          <a:bodyPr>
            <a:normAutofit fontScale="92500" lnSpcReduction="10000"/>
          </a:bodyPr>
          <a:lstStyle/>
          <a:p>
            <a:pPr marL="822960" lvl="1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US" sz="2400" b="1" dirty="0" err="1" smtClean="0"/>
              <a:t>Redocumenting</a:t>
            </a:r>
            <a:endParaRPr lang="en-US" sz="2400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Redocumenting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revisi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dokumentasi</a:t>
            </a:r>
            <a:r>
              <a:rPr lang="en-US" dirty="0" smtClean="0"/>
              <a:t> system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level </a:t>
            </a:r>
            <a:r>
              <a:rPr lang="en-US" dirty="0" err="1" smtClean="0"/>
              <a:t>abstraksi</a:t>
            </a:r>
            <a:r>
              <a:rPr lang="en-US" dirty="0" smtClean="0"/>
              <a:t>. </a:t>
            </a:r>
            <a:endParaRPr lang="en-US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en-US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dirty="0"/>
          </a:p>
        </p:txBody>
      </p:sp>
      <p:pic>
        <p:nvPicPr>
          <p:cNvPr id="4" name="Picture 3" descr="Redocument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8809" y="2209800"/>
            <a:ext cx="2982191" cy="3124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024744" cy="762000"/>
          </a:xfrm>
        </p:spPr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Strategi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Evolusi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1676400"/>
            <a:ext cx="3604708" cy="4156229"/>
          </a:xfrm>
        </p:spPr>
        <p:txBody>
          <a:bodyPr>
            <a:normAutofit fontScale="85000" lnSpcReduction="20000"/>
          </a:bodyPr>
          <a:lstStyle/>
          <a:p>
            <a:pPr marL="822960" lvl="1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sz="2400" b="1" dirty="0" smtClean="0"/>
              <a:t>Reverse Engineering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i="1" dirty="0" smtClean="0"/>
              <a:t>	Reverse </a:t>
            </a:r>
            <a:r>
              <a:rPr lang="en-US" i="1" dirty="0" smtClean="0"/>
              <a:t>Engineering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mengindentifikasi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bermula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level </a:t>
            </a:r>
            <a:r>
              <a:rPr lang="en-US" dirty="0" err="1" smtClean="0"/>
              <a:t>abstraksi</a:t>
            </a:r>
            <a:r>
              <a:rPr lang="en-US" dirty="0" smtClean="0"/>
              <a:t> yang paling </a:t>
            </a:r>
            <a:r>
              <a:rPr lang="en-US" dirty="0" err="1" smtClean="0"/>
              <a:t>rendah</a:t>
            </a:r>
            <a:r>
              <a:rPr lang="en-US" dirty="0" smtClean="0"/>
              <a:t> (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i="1" dirty="0" smtClean="0"/>
              <a:t>object code</a:t>
            </a:r>
            <a:r>
              <a:rPr lang="en-US" dirty="0" smtClean="0"/>
              <a:t>),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formal.    </a:t>
            </a:r>
            <a:endParaRPr lang="en-US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en-US" b="1" dirty="0" smtClean="0"/>
          </a:p>
          <a:p>
            <a:endParaRPr lang="en-US" dirty="0"/>
          </a:p>
        </p:txBody>
      </p:sp>
      <p:pic>
        <p:nvPicPr>
          <p:cNvPr id="4" name="Picture 3" descr="reverse engineer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1936" y="2057400"/>
            <a:ext cx="3127664" cy="3276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838200"/>
          </a:xfrm>
        </p:spPr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Strategi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Evolusi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1524000"/>
            <a:ext cx="3680908" cy="4308629"/>
          </a:xfrm>
        </p:spPr>
        <p:txBody>
          <a:bodyPr>
            <a:normAutofit fontScale="77500" lnSpcReduction="20000"/>
          </a:bodyPr>
          <a:lstStyle/>
          <a:p>
            <a:pPr marL="822960" lvl="1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en-US" sz="2400" b="1" dirty="0" smtClean="0"/>
              <a:t>Reengineering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i="1" dirty="0" smtClean="0"/>
              <a:t>	Reengineering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mengindentifikasi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bermula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level </a:t>
            </a:r>
            <a:r>
              <a:rPr lang="en-US" dirty="0" err="1" smtClean="0"/>
              <a:t>abstraksi</a:t>
            </a:r>
            <a:r>
              <a:rPr lang="en-US" dirty="0" smtClean="0"/>
              <a:t> yang paling </a:t>
            </a:r>
            <a:r>
              <a:rPr lang="en-US" dirty="0" err="1" smtClean="0"/>
              <a:t>rendah</a:t>
            </a:r>
            <a:r>
              <a:rPr lang="en-US" dirty="0" smtClean="0"/>
              <a:t> (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i="1" dirty="0" smtClean="0"/>
              <a:t>object code</a:t>
            </a:r>
            <a:r>
              <a:rPr lang="en-US" dirty="0" smtClean="0"/>
              <a:t>),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formal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i="1" dirty="0" smtClean="0"/>
              <a:t>source code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   </a:t>
            </a:r>
            <a:r>
              <a:rPr lang="en-US" dirty="0" smtClean="0"/>
              <a:t> </a:t>
            </a:r>
            <a:endParaRPr lang="en-US" b="1" dirty="0" smtClean="0"/>
          </a:p>
          <a:p>
            <a:endParaRPr lang="en-US" dirty="0"/>
          </a:p>
        </p:txBody>
      </p:sp>
      <p:pic>
        <p:nvPicPr>
          <p:cNvPr id="4" name="Picture 3" descr="reengineer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905000"/>
            <a:ext cx="3200400" cy="3352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914400"/>
          </a:xfrm>
        </p:spPr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Strategi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Evolusi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3833307" cy="4156229"/>
          </a:xfrm>
        </p:spPr>
        <p:txBody>
          <a:bodyPr>
            <a:normAutofit fontScale="92500"/>
          </a:bodyPr>
          <a:lstStyle/>
          <a:p>
            <a:pPr marL="822960" lvl="1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6"/>
            </a:pPr>
            <a:r>
              <a:rPr lang="en-US" sz="2400" b="1" i="1" dirty="0" smtClean="0"/>
              <a:t>Roundtrip Engineering</a:t>
            </a:r>
            <a:endParaRPr lang="en-US" sz="2400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i="1" dirty="0" smtClean="0"/>
              <a:t>	Roundtrip </a:t>
            </a:r>
            <a:r>
              <a:rPr lang="en-US" i="1" dirty="0" smtClean="0"/>
              <a:t>Engineering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sinkronisasi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i="1" dirty="0" smtClean="0"/>
              <a:t>requirements, designs, </a:t>
            </a:r>
            <a:r>
              <a:rPr lang="en-US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smtClean="0"/>
              <a:t>code. </a:t>
            </a:r>
            <a:endParaRPr lang="en-US" dirty="0"/>
          </a:p>
        </p:txBody>
      </p:sp>
      <p:pic>
        <p:nvPicPr>
          <p:cNvPr id="4" name="Picture 3" descr="roundtri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873" y="2057400"/>
            <a:ext cx="3054927" cy="3200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838200"/>
          </a:xfrm>
        </p:spPr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Strategi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Evolusi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1752600"/>
            <a:ext cx="3833308" cy="4080029"/>
          </a:xfrm>
        </p:spPr>
        <p:txBody>
          <a:bodyPr>
            <a:normAutofit fontScale="92500"/>
          </a:bodyPr>
          <a:lstStyle/>
          <a:p>
            <a:pPr marL="822960" lvl="1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7"/>
            </a:pPr>
            <a:r>
              <a:rPr lang="en-US" sz="2400" b="1" dirty="0" smtClean="0"/>
              <a:t>Retirement</a:t>
            </a:r>
            <a:endParaRPr lang="en-US" sz="2400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i="1" dirty="0" smtClean="0"/>
              <a:t>	Retirement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(</a:t>
            </a:r>
            <a:r>
              <a:rPr lang="en-US" dirty="0" err="1" smtClean="0"/>
              <a:t>dipensiunkan</a:t>
            </a:r>
            <a:r>
              <a:rPr lang="en-US" dirty="0" smtClean="0"/>
              <a:t>). </a:t>
            </a:r>
            <a:endParaRPr lang="en-US" b="1" dirty="0" smtClean="0"/>
          </a:p>
          <a:p>
            <a:endParaRPr lang="en-US" dirty="0"/>
          </a:p>
        </p:txBody>
      </p:sp>
      <p:pic>
        <p:nvPicPr>
          <p:cNvPr id="4" name="Picture 3" descr="retirem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981200"/>
            <a:ext cx="2971800" cy="33786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80928"/>
            <a:ext cx="7024744" cy="792088"/>
          </a:xfrm>
        </p:spPr>
        <p:txBody>
          <a:bodyPr/>
          <a:lstStyle/>
          <a:p>
            <a:pPr algn="ctr"/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SELESAI...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7345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840" y="620688"/>
            <a:ext cx="5328592" cy="792088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Pemeliharaan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P/L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824" y="1981200"/>
            <a:ext cx="5544616" cy="4184104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id-ID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Kenapa butuh tahap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pemeliharaan</a:t>
            </a:r>
            <a:r>
              <a:rPr lang="id-ID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?</a:t>
            </a:r>
            <a:endParaRPr lang="id-ID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Jenis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Evolusi</a:t>
            </a:r>
            <a:endParaRPr lang="id-ID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>
              <a:lnSpc>
                <a:spcPct val="200000"/>
              </a:lnSpc>
              <a:buClrTx/>
              <a:buFont typeface="+mj-lt"/>
              <a:buAutoNum type="arabicPeriod"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Aktivitas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Pemeliharaan</a:t>
            </a:r>
            <a:endParaRPr lang="id-ID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>
              <a:lnSpc>
                <a:spcPct val="200000"/>
              </a:lnSpc>
              <a:buClrTx/>
              <a:buFont typeface="+mj-lt"/>
              <a:buAutoNum type="arabicPeriod"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Strategi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Evolusi</a:t>
            </a:r>
            <a:endParaRPr lang="id-ID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>
              <a:lnSpc>
                <a:spcPct val="200000"/>
              </a:lnSpc>
              <a:buClrTx/>
              <a:buNone/>
            </a:pPr>
            <a:endParaRPr lang="id-ID" sz="2100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2304256" cy="61751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12831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776864" cy="720080"/>
          </a:xfrm>
        </p:spPr>
        <p:txBody>
          <a:bodyPr>
            <a:normAutofit/>
          </a:bodyPr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Kenapa Butuh Tahap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Pemeliharaan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84369" y="5373216"/>
            <a:ext cx="144016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TextBox 8"/>
          <p:cNvSpPr txBox="1"/>
          <p:nvPr/>
        </p:nvSpPr>
        <p:spPr>
          <a:xfrm>
            <a:off x="914400" y="1905000"/>
            <a:ext cx="7086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 </a:t>
            </a:r>
            <a:r>
              <a:rPr lang="en-US" sz="2000" dirty="0" err="1" smtClean="0"/>
              <a:t>baru</a:t>
            </a:r>
            <a:r>
              <a:rPr lang="en-US" sz="2000" dirty="0" smtClean="0"/>
              <a:t>.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smtClean="0"/>
              <a:t>  </a:t>
            </a:r>
          </a:p>
          <a:p>
            <a:pPr lvl="0" algn="just">
              <a:lnSpc>
                <a:spcPct val="150000"/>
              </a:lnSpc>
            </a:pPr>
            <a:r>
              <a:rPr lang="en-US" sz="2000" dirty="0" smtClean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berkembangnya</a:t>
            </a:r>
            <a:r>
              <a:rPr lang="en-US" sz="2000" dirty="0" smtClean="0"/>
              <a:t> </a:t>
            </a:r>
            <a:r>
              <a:rPr lang="en-US" sz="2000" dirty="0" err="1" smtClean="0"/>
              <a:t>perangkat</a:t>
            </a:r>
            <a:r>
              <a:rPr lang="en-US" sz="2000" dirty="0" smtClean="0"/>
              <a:t> </a:t>
            </a:r>
            <a:r>
              <a:rPr lang="en-US" sz="2000" dirty="0" err="1" smtClean="0"/>
              <a:t>lunak</a:t>
            </a:r>
            <a:r>
              <a:rPr lang="en-US" sz="2000" dirty="0" smtClean="0"/>
              <a:t> </a:t>
            </a:r>
            <a:r>
              <a:rPr lang="en-US" sz="2000" dirty="0" err="1" smtClean="0"/>
              <a:t>berbasis</a:t>
            </a:r>
            <a:r>
              <a:rPr lang="en-US" sz="2000" dirty="0" smtClean="0"/>
              <a:t> Web.</a:t>
            </a:r>
            <a:endParaRPr lang="en-US" sz="2000" b="1" dirty="0" smtClean="0"/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mengurangi</a:t>
            </a:r>
            <a:r>
              <a:rPr lang="en-US" sz="2000" dirty="0" smtClean="0"/>
              <a:t> </a:t>
            </a:r>
            <a:r>
              <a:rPr lang="en-US" sz="2000" dirty="0" err="1" smtClean="0"/>
              <a:t>kompleksitas</a:t>
            </a:r>
            <a:r>
              <a:rPr lang="en-US" sz="2000" dirty="0" smtClean="0"/>
              <a:t>, </a:t>
            </a:r>
            <a:r>
              <a:rPr lang="en-US" sz="2000" dirty="0" err="1" smtClean="0"/>
              <a:t>biaya</a:t>
            </a:r>
            <a:r>
              <a:rPr lang="en-US" sz="2000" dirty="0" smtClean="0"/>
              <a:t> , </a:t>
            </a:r>
            <a:r>
              <a:rPr lang="en-US" sz="2000" dirty="0" err="1" smtClean="0"/>
              <a:t>waktu</a:t>
            </a:r>
            <a:r>
              <a:rPr lang="en-US" sz="2000" dirty="0" smtClean="0"/>
              <a:t>  </a:t>
            </a:r>
            <a:endParaRPr lang="en-US" sz="2000" dirty="0" smtClean="0"/>
          </a:p>
          <a:p>
            <a:pPr lvl="0" algn="just">
              <a:lnSpc>
                <a:spcPct val="150000"/>
              </a:lnSpc>
            </a:pPr>
            <a:r>
              <a:rPr lang="en-US" sz="2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pemasaran</a:t>
            </a:r>
            <a:r>
              <a:rPr lang="en-US" sz="2000" dirty="0" smtClean="0"/>
              <a:t>.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pemanfaatan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 </a:t>
            </a:r>
            <a:endParaRPr lang="en-US" sz="2000" dirty="0" smtClean="0"/>
          </a:p>
          <a:p>
            <a:pPr lvl="0" algn="just">
              <a:lnSpc>
                <a:spcPct val="150000"/>
              </a:lnSpc>
            </a:pPr>
            <a:r>
              <a:rPr lang="en-US" sz="2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</a:t>
            </a:r>
            <a:r>
              <a:rPr lang="en-US" sz="2000" dirty="0" err="1" smtClean="0"/>
              <a:t>perkembangan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bahsa</a:t>
            </a:r>
            <a:r>
              <a:rPr lang="en-US" sz="2000" dirty="0" smtClean="0"/>
              <a:t> </a:t>
            </a:r>
            <a:r>
              <a:rPr lang="en-US" sz="2000" dirty="0" err="1" smtClean="0"/>
              <a:t>pemrograman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lvl="0" algn="just">
              <a:lnSpc>
                <a:spcPct val="150000"/>
              </a:lnSpc>
            </a:pPr>
            <a:r>
              <a:rPr lang="en-US" sz="2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. </a:t>
            </a:r>
            <a:endParaRPr lang="en-US" sz="2000" b="1" dirty="0" smtClean="0"/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err="1" smtClean="0"/>
              <a:t>Mengurangi</a:t>
            </a:r>
            <a:r>
              <a:rPr lang="en-US" sz="2000" dirty="0" smtClean="0"/>
              <a:t> </a:t>
            </a:r>
            <a:r>
              <a:rPr lang="en-US" sz="2000" dirty="0" err="1" smtClean="0"/>
              <a:t>cacat</a:t>
            </a:r>
            <a:r>
              <a:rPr lang="en-US" sz="2000" dirty="0" smtClean="0"/>
              <a:t>.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lvl="0" algn="just">
              <a:lnSpc>
                <a:spcPct val="150000"/>
              </a:lnSpc>
            </a:pPr>
            <a:r>
              <a:rPr lang="en-US" sz="2000" dirty="0" smtClean="0"/>
              <a:t> 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standarisasi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pengkodean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lvl="0" algn="just">
              <a:lnSpc>
                <a:spcPct val="150000"/>
              </a:lnSpc>
            </a:pPr>
            <a:r>
              <a:rPr lang="en-US" sz="2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.</a:t>
            </a:r>
            <a:endParaRPr lang="en-US" sz="2000" b="1" dirty="0" smtClean="0"/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031042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Kenapa Butuh Tahap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Pemeliharaan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000" dirty="0" smtClean="0">
                <a:solidFill>
                  <a:srgbClr val="FF0000"/>
                </a:solidFill>
              </a:rPr>
              <a:t>EVOLUSI</a:t>
            </a:r>
          </a:p>
          <a:p>
            <a:pPr algn="ctr">
              <a:buNone/>
            </a:pPr>
            <a:endParaRPr lang="en-US" sz="5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5000" dirty="0" smtClean="0">
                <a:solidFill>
                  <a:srgbClr val="FF0000"/>
                </a:solidFill>
              </a:rPr>
              <a:t>EVOLUSI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0" y="3200400"/>
            <a:ext cx="29145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EVOLUSI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560840" cy="72008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Jenis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Evolusi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7848872" cy="4464496"/>
          </a:xfrm>
        </p:spPr>
        <p:txBody>
          <a:bodyPr>
            <a:noAutofit/>
          </a:bodyPr>
          <a:lstStyle/>
          <a:p>
            <a:pPr lvl="0"/>
            <a:r>
              <a:rPr lang="en-US" sz="2000" b="1" dirty="0" smtClean="0"/>
              <a:t>Pembangunan </a:t>
            </a:r>
            <a:r>
              <a:rPr lang="en-US" sz="2000" b="1" dirty="0" err="1" smtClean="0"/>
              <a:t>Perangkat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Lunak</a:t>
            </a:r>
            <a:endParaRPr lang="en-US" sz="2000" b="1" dirty="0" smtClean="0"/>
          </a:p>
          <a:p>
            <a:pPr algn="just">
              <a:buNone/>
            </a:pPr>
            <a:r>
              <a:rPr lang="en-US" sz="2000" dirty="0" smtClean="0"/>
              <a:t>	Yang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pembangunan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perangkat</a:t>
            </a:r>
            <a:r>
              <a:rPr lang="en-US" sz="2000" dirty="0" smtClean="0"/>
              <a:t> </a:t>
            </a:r>
            <a:r>
              <a:rPr lang="en-US" sz="2000" dirty="0" err="1" smtClean="0"/>
              <a:t>lunak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 </a:t>
            </a:r>
            <a:r>
              <a:rPr lang="en-US" sz="2000" dirty="0" err="1" smtClean="0"/>
              <a:t>meliputi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daur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perangkat</a:t>
            </a:r>
            <a:r>
              <a:rPr lang="en-US" sz="2000" dirty="0" smtClean="0"/>
              <a:t> </a:t>
            </a:r>
            <a:r>
              <a:rPr lang="en-US" sz="2000" dirty="0" err="1" smtClean="0"/>
              <a:t>lunak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: </a:t>
            </a:r>
            <a:r>
              <a:rPr lang="en-US" sz="2000" dirty="0" err="1" smtClean="0"/>
              <a:t>permintaan</a:t>
            </a:r>
            <a:r>
              <a:rPr lang="en-US" sz="2000" dirty="0" smtClean="0"/>
              <a:t> (</a:t>
            </a:r>
            <a:r>
              <a:rPr lang="en-US" sz="2000" i="1" dirty="0" smtClean="0"/>
              <a:t>requirement</a:t>
            </a:r>
            <a:r>
              <a:rPr lang="en-US" sz="2000" dirty="0" smtClean="0"/>
              <a:t>), </a:t>
            </a:r>
            <a:r>
              <a:rPr lang="en-US" sz="2000" dirty="0" err="1" smtClean="0"/>
              <a:t>spesifikasi</a:t>
            </a:r>
            <a:r>
              <a:rPr lang="en-US" sz="2000" dirty="0" smtClean="0"/>
              <a:t>,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(</a:t>
            </a:r>
            <a:r>
              <a:rPr lang="en-US" sz="2000" i="1" dirty="0" smtClean="0"/>
              <a:t>design</a:t>
            </a:r>
            <a:r>
              <a:rPr lang="en-US" sz="2000" dirty="0" smtClean="0"/>
              <a:t>), testing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sebagainya</a:t>
            </a:r>
            <a:r>
              <a:rPr lang="en-US" sz="2000" dirty="0" smtClean="0"/>
              <a:t>.   </a:t>
            </a:r>
            <a:endParaRPr lang="en-US" sz="2000" b="1" dirty="0" smtClean="0"/>
          </a:p>
          <a:p>
            <a:pPr lvl="0" algn="just"/>
            <a:r>
              <a:rPr lang="en-US" sz="2000" b="1" dirty="0" err="1" smtClean="0"/>
              <a:t>Perawatan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Perangkat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Lunak</a:t>
            </a:r>
            <a:endParaRPr lang="en-US" sz="2000" b="1" dirty="0" smtClean="0"/>
          </a:p>
          <a:p>
            <a:pPr algn="just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proses-proses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memperpanjang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perangkat</a:t>
            </a:r>
            <a:r>
              <a:rPr lang="en-US" sz="2000" dirty="0" smtClean="0"/>
              <a:t> </a:t>
            </a:r>
            <a:r>
              <a:rPr lang="en-US" sz="2000" dirty="0" err="1" smtClean="0"/>
              <a:t>lunak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tetap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dipergunakan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mestinya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.</a:t>
            </a:r>
            <a:endParaRPr lang="en-US" sz="2000" b="1" dirty="0" smtClean="0"/>
          </a:p>
          <a:p>
            <a:pPr lvl="0" algn="just"/>
            <a:r>
              <a:rPr lang="en-US" sz="2000" b="1" dirty="0" err="1" smtClean="0"/>
              <a:t>Migrasi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Perangkat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Lunak</a:t>
            </a:r>
            <a:endParaRPr lang="en-US" sz="2000" b="1" dirty="0" smtClean="0"/>
          </a:p>
          <a:p>
            <a:pPr algn="just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proses-proses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memindahkan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yang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dikarenakan</a:t>
            </a:r>
            <a:r>
              <a:rPr lang="en-US" sz="2000" dirty="0" smtClean="0"/>
              <a:t> </a:t>
            </a:r>
            <a:r>
              <a:rPr lang="en-US" sz="2000" dirty="0" err="1" smtClean="0"/>
              <a:t>perkembangan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perangkat</a:t>
            </a:r>
            <a:r>
              <a:rPr lang="en-US" sz="2000" dirty="0" smtClean="0"/>
              <a:t> </a:t>
            </a:r>
            <a:r>
              <a:rPr lang="en-US" sz="2000" dirty="0" err="1" smtClean="0"/>
              <a:t>lunak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963228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“Laws “ </a:t>
            </a:r>
            <a:r>
              <a:rPr lang="en-US" b="1" dirty="0" err="1" smtClean="0"/>
              <a:t>Evolusi</a:t>
            </a:r>
            <a:r>
              <a:rPr lang="en-US" b="1" dirty="0" smtClean="0"/>
              <a:t> (Lehman)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6777317" cy="3851429"/>
          </a:xfrm>
        </p:spPr>
        <p:txBody>
          <a:bodyPr>
            <a:normAutofit lnSpcReduction="10000"/>
          </a:bodyPr>
          <a:lstStyle/>
          <a:p>
            <a:pPr marL="525780" lvl="1" indent="-4572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terus</a:t>
            </a:r>
            <a:r>
              <a:rPr lang="en-US" sz="2400" dirty="0" smtClean="0"/>
              <a:t> </a:t>
            </a:r>
            <a:r>
              <a:rPr lang="en-US" sz="2400" dirty="0" err="1" smtClean="0"/>
              <a:t>menerus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kontinyu</a:t>
            </a:r>
            <a:r>
              <a:rPr lang="en-US" sz="2400" dirty="0" smtClean="0"/>
              <a:t>.</a:t>
            </a:r>
          </a:p>
          <a:p>
            <a:pPr marL="525780" lvl="1" indent="-457200">
              <a:lnSpc>
                <a:spcPct val="150000"/>
              </a:lnSpc>
              <a:spcBef>
                <a:spcPts val="0"/>
              </a:spcBef>
              <a:buFont typeface="Wingdings 2" pitchFamily="18" charset="2"/>
              <a:buAutoNum type="arabicPeriod"/>
            </a:pPr>
            <a:r>
              <a:rPr lang="en-US" sz="2400" dirty="0" err="1" smtClean="0"/>
              <a:t>Meningkatnya</a:t>
            </a:r>
            <a:r>
              <a:rPr lang="en-US" sz="2400" dirty="0" smtClean="0"/>
              <a:t> </a:t>
            </a:r>
            <a:r>
              <a:rPr lang="en-US" sz="2400" dirty="0" err="1" smtClean="0"/>
              <a:t>kompleksitas</a:t>
            </a:r>
            <a:r>
              <a:rPr lang="en-US" sz="2400" dirty="0" smtClean="0"/>
              <a:t>.</a:t>
            </a:r>
          </a:p>
          <a:p>
            <a:pPr marL="525780" lvl="1" indent="-4572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2400" dirty="0" err="1" smtClean="0"/>
              <a:t>Aturan</a:t>
            </a:r>
            <a:r>
              <a:rPr lang="en-US" sz="2400" dirty="0" smtClean="0"/>
              <a:t> yang fundamental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evolusi</a:t>
            </a:r>
            <a:r>
              <a:rPr lang="en-US" sz="2400" dirty="0" smtClean="0"/>
              <a:t>.</a:t>
            </a:r>
          </a:p>
          <a:p>
            <a:pPr marL="525780" lvl="1" indent="-4572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2400" dirty="0" err="1" smtClean="0"/>
              <a:t>Tetap</a:t>
            </a:r>
            <a:r>
              <a:rPr lang="en-US" sz="2400" dirty="0" smtClean="0"/>
              <a:t> </a:t>
            </a:r>
            <a:r>
              <a:rPr lang="en-US" sz="2400" dirty="0" err="1" smtClean="0"/>
              <a:t>dijaga</a:t>
            </a:r>
            <a:r>
              <a:rPr lang="en-US" sz="2400" dirty="0" smtClean="0"/>
              <a:t> </a:t>
            </a:r>
            <a:r>
              <a:rPr lang="en-US" sz="2400" dirty="0" err="1" smtClean="0"/>
              <a:t>stabilitas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organisasinya</a:t>
            </a:r>
            <a:r>
              <a:rPr lang="en-US" sz="2400" dirty="0" smtClean="0"/>
              <a:t>.</a:t>
            </a:r>
          </a:p>
          <a:p>
            <a:pPr marL="525780" lvl="1" indent="-4572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2400" dirty="0" err="1" smtClean="0"/>
              <a:t>Tetap</a:t>
            </a:r>
            <a:r>
              <a:rPr lang="en-US" sz="2400" dirty="0" smtClean="0"/>
              <a:t> </a:t>
            </a:r>
            <a:r>
              <a:rPr lang="en-US" sz="2400" i="1" dirty="0" smtClean="0"/>
              <a:t>familiarity.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560840" cy="72008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Aktivitas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Pemeliharaan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7848872" cy="4464496"/>
          </a:xfrm>
        </p:spPr>
        <p:txBody>
          <a:bodyPr>
            <a:normAutofit/>
          </a:bodyPr>
          <a:lstStyle/>
          <a:p>
            <a:pPr marL="822960" lvl="1" indent="-45720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/>
              <a:t>1. </a:t>
            </a:r>
            <a:r>
              <a:rPr lang="en-US" sz="2000" b="1" dirty="0" err="1" smtClean="0"/>
              <a:t>Perawatan</a:t>
            </a:r>
            <a:r>
              <a:rPr lang="en-US" sz="2000" b="1" dirty="0" smtClean="0"/>
              <a:t> </a:t>
            </a:r>
            <a:r>
              <a:rPr lang="en-US" sz="2000" b="1" dirty="0" smtClean="0"/>
              <a:t>yang </a:t>
            </a:r>
            <a:r>
              <a:rPr lang="en-US" sz="2000" b="1" dirty="0" err="1" smtClean="0"/>
              <a:t>dilakukan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penyesuaian</a:t>
            </a:r>
            <a:r>
              <a:rPr lang="en-US" sz="2000" b="1" dirty="0" smtClean="0"/>
              <a:t> (</a:t>
            </a:r>
            <a:r>
              <a:rPr lang="en-US" sz="2000" b="1" i="1" dirty="0" smtClean="0"/>
              <a:t>Adaptive Maintenance</a:t>
            </a:r>
            <a:r>
              <a:rPr lang="en-US" sz="2000" b="1" dirty="0" smtClean="0"/>
              <a:t>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Melakukan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pengawasan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yang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berubah</a:t>
            </a:r>
            <a:r>
              <a:rPr lang="en-US" sz="1800" dirty="0" smtClean="0"/>
              <a:t>,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melakukan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pertemuan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membahas</a:t>
            </a:r>
            <a:r>
              <a:rPr lang="en-US" sz="1800" dirty="0" smtClean="0"/>
              <a:t> </a:t>
            </a:r>
            <a:r>
              <a:rPr lang="en-US" sz="1800" dirty="0" err="1" smtClean="0"/>
              <a:t>mengenai</a:t>
            </a:r>
            <a:r>
              <a:rPr lang="en-US" sz="1800" dirty="0" smtClean="0"/>
              <a:t> </a:t>
            </a:r>
            <a:r>
              <a:rPr lang="en-US" sz="1800" dirty="0" err="1" smtClean="0"/>
              <a:t>permintaan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kebutuhan</a:t>
            </a:r>
            <a:r>
              <a:rPr lang="en-US" sz="1800" dirty="0" smtClean="0"/>
              <a:t> </a:t>
            </a:r>
            <a:r>
              <a:rPr lang="en-US" sz="1800" dirty="0" err="1" smtClean="0"/>
              <a:t>baru</a:t>
            </a:r>
            <a:r>
              <a:rPr lang="en-US" sz="1800" dirty="0" smtClean="0"/>
              <a:t>.</a:t>
            </a:r>
            <a:endParaRPr lang="en-US" sz="1800" b="1" dirty="0" smtClean="0"/>
          </a:p>
          <a:p>
            <a:pPr marL="822960" lvl="1" indent="-45720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/>
              <a:t>2. </a:t>
            </a:r>
            <a:r>
              <a:rPr lang="en-US" sz="2000" b="1" dirty="0" err="1" smtClean="0"/>
              <a:t>Perawatan</a:t>
            </a:r>
            <a:r>
              <a:rPr lang="en-US" sz="2000" b="1" dirty="0" smtClean="0"/>
              <a:t> </a:t>
            </a:r>
            <a:r>
              <a:rPr lang="en-US" sz="2000" b="1" dirty="0" smtClean="0"/>
              <a:t>yang </a:t>
            </a:r>
            <a:r>
              <a:rPr lang="en-US" sz="2000" b="1" dirty="0" err="1" smtClean="0"/>
              <a:t>dilakukan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perbaikan</a:t>
            </a:r>
            <a:r>
              <a:rPr lang="en-US" sz="2000" b="1" dirty="0" smtClean="0"/>
              <a:t> (</a:t>
            </a:r>
            <a:r>
              <a:rPr lang="en-US" sz="2000" b="1" i="1" dirty="0" smtClean="0"/>
              <a:t>Corrective Maintenance</a:t>
            </a:r>
            <a:r>
              <a:rPr lang="en-US" sz="2000" b="1" dirty="0" smtClean="0"/>
              <a:t>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Melakukan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pengawasan</a:t>
            </a:r>
            <a:r>
              <a:rPr lang="en-US" sz="1800" dirty="0" smtClean="0"/>
              <a:t> </a:t>
            </a:r>
            <a:r>
              <a:rPr lang="en-US" sz="1800" dirty="0" err="1" smtClean="0"/>
              <a:t>setiap</a:t>
            </a:r>
            <a:r>
              <a:rPr lang="en-US" sz="1800" dirty="0" smtClean="0"/>
              <a:t> </a:t>
            </a:r>
            <a:r>
              <a:rPr lang="en-US" sz="1800" dirty="0" err="1" smtClean="0"/>
              <a:t>saat</a:t>
            </a:r>
            <a:r>
              <a:rPr lang="en-US" sz="1800" dirty="0" smtClean="0"/>
              <a:t> </a:t>
            </a:r>
            <a:r>
              <a:rPr lang="en-US" sz="1800" dirty="0" err="1" smtClean="0"/>
              <a:t>sehingga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berjalan</a:t>
            </a:r>
            <a:r>
              <a:rPr lang="en-US" sz="1800" dirty="0" smtClean="0"/>
              <a:t>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fungsinya</a:t>
            </a:r>
            <a:r>
              <a:rPr lang="en-US" sz="1800" dirty="0" smtClean="0"/>
              <a:t>,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cara</a:t>
            </a:r>
            <a:r>
              <a:rPr lang="en-US" sz="1800" dirty="0" smtClean="0"/>
              <a:t> </a:t>
            </a:r>
            <a:r>
              <a:rPr lang="en-US" sz="1800" dirty="0" err="1" smtClean="0"/>
              <a:t>membuat</a:t>
            </a:r>
            <a:r>
              <a:rPr lang="en-US" sz="1800" dirty="0" smtClean="0"/>
              <a:t> </a:t>
            </a:r>
            <a:r>
              <a:rPr lang="en-US" sz="1800" dirty="0" err="1" smtClean="0"/>
              <a:t>laporan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kesalahan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timbul</a:t>
            </a:r>
            <a:r>
              <a:rPr lang="en-US" sz="1800" dirty="0" smtClean="0"/>
              <a:t>. </a:t>
            </a:r>
            <a:endParaRPr lang="en-US" sz="1800" b="1" dirty="0" smtClean="0"/>
          </a:p>
          <a:p>
            <a:pPr marL="582930" indent="-514350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eriod"/>
            </a:pPr>
            <a:endParaRPr lang="id-ID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7348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560840" cy="72008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Aktivitas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Pemeliharaan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7848872" cy="4464496"/>
          </a:xfrm>
        </p:spPr>
        <p:txBody>
          <a:bodyPr>
            <a:normAutofit/>
          </a:bodyPr>
          <a:lstStyle/>
          <a:p>
            <a:pPr lvl="1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/>
              <a:t>3. </a:t>
            </a:r>
            <a:r>
              <a:rPr lang="en-US" sz="2000" b="1" dirty="0" err="1" smtClean="0"/>
              <a:t>Perawatan</a:t>
            </a:r>
            <a:r>
              <a:rPr lang="en-US" sz="2000" b="1" dirty="0" smtClean="0"/>
              <a:t> </a:t>
            </a:r>
            <a:r>
              <a:rPr lang="en-US" sz="2000" b="1" dirty="0" smtClean="0"/>
              <a:t>yang </a:t>
            </a:r>
            <a:r>
              <a:rPr lang="en-US" sz="2000" b="1" dirty="0" err="1" smtClean="0"/>
              <a:t>dilakukan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penyempurnaan</a:t>
            </a:r>
            <a:r>
              <a:rPr lang="en-US" sz="2000" b="1" dirty="0" smtClean="0"/>
              <a:t> (</a:t>
            </a:r>
            <a:r>
              <a:rPr lang="en-US" sz="2000" b="1" i="1" dirty="0" smtClean="0"/>
              <a:t>Perfective Maintenance</a:t>
            </a:r>
            <a:r>
              <a:rPr lang="en-US" sz="2000" b="1" dirty="0" smtClean="0"/>
              <a:t>)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Memperbaiki</a:t>
            </a:r>
            <a:r>
              <a:rPr lang="en-US" sz="1800" dirty="0" smtClean="0"/>
              <a:t> </a:t>
            </a:r>
            <a:r>
              <a:rPr lang="en-US" sz="1800" dirty="0" err="1" smtClean="0"/>
              <a:t>beberapa</a:t>
            </a:r>
            <a:r>
              <a:rPr lang="en-US" sz="1800" dirty="0" smtClean="0"/>
              <a:t> </a:t>
            </a:r>
            <a:r>
              <a:rPr lang="en-US" sz="1800" dirty="0" err="1" smtClean="0"/>
              <a:t>aspek</a:t>
            </a:r>
            <a:r>
              <a:rPr lang="en-US" sz="1800" dirty="0" smtClean="0"/>
              <a:t> agar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meningkatkan</a:t>
            </a:r>
            <a:r>
              <a:rPr lang="en-US" sz="1800" dirty="0" smtClean="0"/>
              <a:t> </a:t>
            </a:r>
            <a:r>
              <a:rPr lang="en-US" sz="1800" dirty="0" err="1" smtClean="0"/>
              <a:t>kebutuhan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diperlukan</a:t>
            </a:r>
            <a:r>
              <a:rPr lang="en-US" sz="1800" dirty="0" smtClean="0"/>
              <a:t> </a:t>
            </a:r>
            <a:r>
              <a:rPr lang="en-US" sz="1800" dirty="0" err="1" smtClean="0"/>
              <a:t>dimasa</a:t>
            </a:r>
            <a:r>
              <a:rPr lang="en-US" sz="1800" dirty="0" smtClean="0"/>
              <a:t> yang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datang</a:t>
            </a:r>
            <a:r>
              <a:rPr lang="en-US" sz="1800" dirty="0" smtClean="0"/>
              <a:t>,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melakukan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serangkaian</a:t>
            </a:r>
            <a:r>
              <a:rPr lang="en-US" sz="1800" dirty="0" smtClean="0"/>
              <a:t> </a:t>
            </a:r>
            <a:r>
              <a:rPr lang="en-US" sz="1800" dirty="0" err="1" smtClean="0"/>
              <a:t>tes</a:t>
            </a:r>
            <a:r>
              <a:rPr lang="en-US" sz="1800" dirty="0" smtClean="0"/>
              <a:t>.  </a:t>
            </a:r>
            <a:endParaRPr lang="en-US" sz="1800" b="1" dirty="0" smtClean="0"/>
          </a:p>
          <a:p>
            <a:pPr lvl="1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/>
              <a:t>4. </a:t>
            </a:r>
            <a:r>
              <a:rPr lang="en-US" sz="2000" b="1" dirty="0" err="1" smtClean="0"/>
              <a:t>Perawatan</a:t>
            </a:r>
            <a:r>
              <a:rPr lang="en-US" sz="2000" b="1" dirty="0" smtClean="0"/>
              <a:t> </a:t>
            </a:r>
            <a:r>
              <a:rPr lang="en-US" sz="2000" b="1" dirty="0" smtClean="0"/>
              <a:t>yang </a:t>
            </a:r>
            <a:r>
              <a:rPr lang="en-US" sz="2000" b="1" dirty="0" err="1" smtClean="0"/>
              <a:t>dilakukan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pencegahan</a:t>
            </a:r>
            <a:r>
              <a:rPr lang="en-US" sz="2000" b="1" dirty="0" smtClean="0"/>
              <a:t> (</a:t>
            </a:r>
            <a:r>
              <a:rPr lang="en-US" sz="2000" b="1" i="1" dirty="0" smtClean="0"/>
              <a:t>Preventative Maintenance</a:t>
            </a:r>
            <a:r>
              <a:rPr lang="en-US" sz="2000" b="1" dirty="0" smtClean="0"/>
              <a:t>)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Melakukan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perubahan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menghindarkan</a:t>
            </a:r>
            <a:r>
              <a:rPr lang="en-US" sz="1800" dirty="0" smtClean="0"/>
              <a:t> </a:t>
            </a:r>
            <a:r>
              <a:rPr lang="en-US" sz="1800" dirty="0" err="1" smtClean="0"/>
              <a:t>kegagalan</a:t>
            </a:r>
            <a:r>
              <a:rPr lang="en-US" sz="1800" dirty="0" smtClean="0"/>
              <a:t> </a:t>
            </a:r>
            <a:r>
              <a:rPr lang="en-US" sz="1800" dirty="0" err="1" smtClean="0"/>
              <a:t>dimasa</a:t>
            </a:r>
            <a:r>
              <a:rPr lang="en-US" sz="1800" dirty="0" smtClean="0"/>
              <a:t> yang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datang</a:t>
            </a:r>
            <a:r>
              <a:rPr lang="en-US" sz="1800" dirty="0" smtClean="0"/>
              <a:t>,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meningkatkan</a:t>
            </a:r>
            <a:r>
              <a:rPr lang="en-US" sz="1800" dirty="0" smtClean="0"/>
              <a:t> </a:t>
            </a:r>
            <a:r>
              <a:rPr lang="en-US" sz="1800" dirty="0" err="1" smtClean="0"/>
              <a:t>penanganan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kesalahan</a:t>
            </a:r>
            <a:r>
              <a:rPr lang="en-US" sz="1800" dirty="0" smtClean="0"/>
              <a:t>. </a:t>
            </a:r>
            <a:endParaRPr lang="en-US" sz="1800" b="1" dirty="0" smtClean="0"/>
          </a:p>
          <a:p>
            <a:pPr marL="582930" indent="-514350" algn="just">
              <a:lnSpc>
                <a:spcPct val="150000"/>
              </a:lnSpc>
              <a:buClrTx/>
              <a:buNone/>
            </a:pPr>
            <a:endParaRPr lang="id-ID" sz="28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0375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560840" cy="72008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Strategi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Evolusi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11560" y="1676400"/>
            <a:ext cx="4036640" cy="4128864"/>
          </a:xfrm>
        </p:spPr>
        <p:txBody>
          <a:bodyPr>
            <a:normAutofit fontScale="62500" lnSpcReduction="20000"/>
          </a:bodyPr>
          <a:lstStyle/>
          <a:p>
            <a:pPr marL="822960" lvl="1" indent="-457200">
              <a:lnSpc>
                <a:spcPct val="170000"/>
              </a:lnSpc>
              <a:buFont typeface="+mj-lt"/>
              <a:buAutoNum type="arabicPeriod"/>
            </a:pPr>
            <a:r>
              <a:rPr lang="en-US" sz="2900" b="1" dirty="0" smtClean="0"/>
              <a:t>Forward Engineering</a:t>
            </a:r>
          </a:p>
          <a:p>
            <a:pPr marL="822960" lvl="1" indent="-4572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2900" i="1" dirty="0" smtClean="0"/>
              <a:t>	Forward </a:t>
            </a:r>
            <a:r>
              <a:rPr lang="en-US" sz="2900" i="1" dirty="0" smtClean="0"/>
              <a:t>Engineering</a:t>
            </a:r>
            <a:r>
              <a:rPr lang="en-US" sz="2900" dirty="0" smtClean="0"/>
              <a:t> </a:t>
            </a:r>
            <a:r>
              <a:rPr lang="en-US" sz="2900" dirty="0" err="1" smtClean="0"/>
              <a:t>adalah</a:t>
            </a:r>
            <a:r>
              <a:rPr lang="en-US" sz="2900" dirty="0" smtClean="0"/>
              <a:t> </a:t>
            </a:r>
            <a:r>
              <a:rPr lang="en-US" sz="2900" dirty="0" err="1" smtClean="0"/>
              <a:t>sebuah</a:t>
            </a:r>
            <a:r>
              <a:rPr lang="en-US" sz="2900" dirty="0" smtClean="0"/>
              <a:t> </a:t>
            </a:r>
            <a:r>
              <a:rPr lang="en-US" sz="2900" dirty="0" err="1" smtClean="0"/>
              <a:t>proses</a:t>
            </a:r>
            <a:r>
              <a:rPr lang="en-US" sz="2900" dirty="0" smtClean="0"/>
              <a:t> </a:t>
            </a:r>
            <a:r>
              <a:rPr lang="en-US" sz="2900" dirty="0" err="1" smtClean="0"/>
              <a:t>pengubahan</a:t>
            </a:r>
            <a:r>
              <a:rPr lang="en-US" sz="2900" dirty="0" smtClean="0"/>
              <a:t> </a:t>
            </a:r>
            <a:r>
              <a:rPr lang="en-US" sz="2900" dirty="0" err="1" smtClean="0"/>
              <a:t>dari</a:t>
            </a:r>
            <a:r>
              <a:rPr lang="en-US" sz="2900" dirty="0" smtClean="0"/>
              <a:t> </a:t>
            </a:r>
            <a:r>
              <a:rPr lang="en-US" sz="2900" dirty="0" err="1" smtClean="0"/>
              <a:t>abstraksi</a:t>
            </a:r>
            <a:r>
              <a:rPr lang="en-US" sz="2900" dirty="0" smtClean="0"/>
              <a:t> level yang </a:t>
            </a:r>
            <a:r>
              <a:rPr lang="en-US" sz="2900" dirty="0" smtClean="0"/>
              <a:t>paling </a:t>
            </a:r>
            <a:r>
              <a:rPr lang="en-US" sz="2900" dirty="0" err="1" smtClean="0"/>
              <a:t>tinggi</a:t>
            </a:r>
            <a:r>
              <a:rPr lang="en-US" sz="2900" dirty="0" smtClean="0"/>
              <a:t> (</a:t>
            </a:r>
            <a:r>
              <a:rPr lang="en-US" sz="2900" i="1" dirty="0" smtClean="0"/>
              <a:t>Requirement</a:t>
            </a:r>
            <a:r>
              <a:rPr lang="en-US" sz="2900" dirty="0" smtClean="0"/>
              <a:t>)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logik</a:t>
            </a:r>
            <a:r>
              <a:rPr lang="en-US" sz="2900" dirty="0" smtClean="0"/>
              <a:t> </a:t>
            </a:r>
            <a:r>
              <a:rPr lang="en-US" sz="2900" dirty="0" err="1" smtClean="0"/>
              <a:t>ke</a:t>
            </a:r>
            <a:r>
              <a:rPr lang="en-US" sz="2900" dirty="0" smtClean="0"/>
              <a:t> level design </a:t>
            </a:r>
            <a:r>
              <a:rPr lang="en-US" sz="2900" dirty="0" err="1" smtClean="0"/>
              <a:t>sampai</a:t>
            </a:r>
            <a:r>
              <a:rPr lang="en-US" sz="2900" dirty="0" smtClean="0"/>
              <a:t> </a:t>
            </a:r>
            <a:r>
              <a:rPr lang="en-US" sz="2900" dirty="0" err="1" smtClean="0"/>
              <a:t>ke</a:t>
            </a:r>
            <a:r>
              <a:rPr lang="en-US" sz="2900" dirty="0" smtClean="0"/>
              <a:t> level </a:t>
            </a:r>
            <a:r>
              <a:rPr lang="en-US" sz="2900" dirty="0" err="1" smtClean="0"/>
              <a:t>fisik</a:t>
            </a:r>
            <a:r>
              <a:rPr lang="en-US" sz="2900" dirty="0" smtClean="0"/>
              <a:t> (C</a:t>
            </a:r>
            <a:r>
              <a:rPr lang="en-US" sz="2900" i="1" dirty="0" smtClean="0"/>
              <a:t>ode</a:t>
            </a:r>
            <a:r>
              <a:rPr lang="en-US" sz="2900" dirty="0" smtClean="0"/>
              <a:t>)</a:t>
            </a:r>
            <a:r>
              <a:rPr lang="en-US" sz="2900" dirty="0" err="1" smtClean="0"/>
              <a:t>dari</a:t>
            </a:r>
            <a:r>
              <a:rPr lang="en-US" sz="2900" dirty="0" smtClean="0"/>
              <a:t> </a:t>
            </a:r>
            <a:r>
              <a:rPr lang="en-US" sz="2900" dirty="0" err="1" smtClean="0"/>
              <a:t>sistem</a:t>
            </a:r>
            <a:r>
              <a:rPr lang="en-US" sz="2900" dirty="0" smtClean="0"/>
              <a:t>.</a:t>
            </a:r>
            <a:endParaRPr lang="en-US" sz="2900" b="1" dirty="0" smtClean="0"/>
          </a:p>
          <a:p>
            <a:pPr>
              <a:buNone/>
            </a:pPr>
            <a:endParaRPr lang="en-US" b="1" dirty="0" smtClean="0"/>
          </a:p>
        </p:txBody>
      </p:sp>
      <p:pic>
        <p:nvPicPr>
          <p:cNvPr id="6" name="Picture 5" descr="forward engineer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371600"/>
            <a:ext cx="3490586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3191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biru</Template>
  <TotalTime>1570</TotalTime>
  <Words>178</Words>
  <Application>Microsoft Office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Austin</vt:lpstr>
      <vt:lpstr>PEMELIHARAAN  PERANGKAT LUNAK</vt:lpstr>
      <vt:lpstr>Pemeliharaan P/L</vt:lpstr>
      <vt:lpstr>Kenapa Butuh Tahap Pemeliharaan</vt:lpstr>
      <vt:lpstr>Kenapa Butuh Tahap Pemeliharaan</vt:lpstr>
      <vt:lpstr>Jenis Evolusi </vt:lpstr>
      <vt:lpstr>“Laws “ Evolusi (Lehman)</vt:lpstr>
      <vt:lpstr>Aktivitas Pemeliharaan</vt:lpstr>
      <vt:lpstr>Aktivitas Pemeliharaan</vt:lpstr>
      <vt:lpstr>Strategi Evolusi</vt:lpstr>
      <vt:lpstr>Strategi Evolusi</vt:lpstr>
      <vt:lpstr>Strategi Evolusi</vt:lpstr>
      <vt:lpstr>Strategi Evolusi</vt:lpstr>
      <vt:lpstr>Strategi Evolusi</vt:lpstr>
      <vt:lpstr>Strategi Evolusi</vt:lpstr>
      <vt:lpstr>Strategi Evolusi</vt:lpstr>
      <vt:lpstr>SELESAI...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Rekayasa Perangkat Lunak</dc:title>
  <dc:creator>Adam MB</dc:creator>
  <cp:lastModifiedBy>Valued Acer Customer</cp:lastModifiedBy>
  <cp:revision>189</cp:revision>
  <dcterms:created xsi:type="dcterms:W3CDTF">2011-02-15T06:18:21Z</dcterms:created>
  <dcterms:modified xsi:type="dcterms:W3CDTF">2012-06-12T01:47:24Z</dcterms:modified>
</cp:coreProperties>
</file>