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8" r:id="rId3"/>
    <p:sldId id="306" r:id="rId4"/>
    <p:sldId id="307" r:id="rId5"/>
    <p:sldId id="308" r:id="rId6"/>
    <p:sldId id="309" r:id="rId7"/>
    <p:sldId id="312" r:id="rId8"/>
    <p:sldId id="313" r:id="rId9"/>
    <p:sldId id="310" r:id="rId10"/>
    <p:sldId id="311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14" r:id="rId43"/>
    <p:sldId id="301" r:id="rId44"/>
    <p:sldId id="302" r:id="rId45"/>
    <p:sldId id="315" r:id="rId46"/>
    <p:sldId id="317" r:id="rId47"/>
    <p:sldId id="303" r:id="rId48"/>
    <p:sldId id="304" r:id="rId49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3C3DD-5C23-42F6-AE45-0924E0CB162E}" type="datetimeFigureOut">
              <a:rPr lang="en-US" smtClean="0"/>
              <a:t>4/25/2011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6FC88-F3BB-4783-8499-C5D20EE8436C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EE2D6-FDA7-402B-9069-BE3C21BC7FB2}" type="datetimeFigureOut">
              <a:rPr lang="en-US" smtClean="0"/>
              <a:pPr/>
              <a:t>4/25/2011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A8A20-5588-4D80-94CC-185EA392D102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SG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1A72A7-8BB6-48E4-B8A0-D8264E76C9A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3857628"/>
            <a:ext cx="9144000" cy="9286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2143116"/>
            <a:ext cx="9144000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16165"/>
            <a:ext cx="7772400" cy="1470025"/>
          </a:xfrm>
        </p:spPr>
        <p:txBody>
          <a:bodyPr/>
          <a:lstStyle>
            <a:lvl1pPr>
              <a:defRPr b="1" spc="3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29076"/>
            <a:ext cx="6400800" cy="614370"/>
          </a:xfrm>
        </p:spPr>
        <p:txBody>
          <a:bodyPr>
            <a:normAutofit/>
          </a:bodyPr>
          <a:lstStyle>
            <a:lvl1pPr marL="0" indent="0" algn="ctr">
              <a:buNone/>
              <a:defRPr sz="2400" b="1" spc="30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1342EADC-8AA9-44B1-961B-32AA1D444915}" type="datetime1">
              <a:rPr lang="en-US" smtClean="0"/>
              <a:pPr/>
              <a:t>4/25/2011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r>
              <a:rPr lang="en-SG" smtClean="0"/>
              <a:t>Jaringan Komputer 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  <p:pic>
        <p:nvPicPr>
          <p:cNvPr id="7" name="Picture 6" descr="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158" y="357166"/>
            <a:ext cx="1571636" cy="15716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6089-F245-4396-B2BF-1ADED767C246}" type="datetime1">
              <a:rPr lang="en-US" smtClean="0"/>
              <a:pPr/>
              <a:t>4/25/2011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Jaringan Komputer 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9E0C-D7D8-4BC7-A2B2-CCD72D2629E3}" type="datetime1">
              <a:rPr lang="en-US" smtClean="0"/>
              <a:pPr/>
              <a:t>4/25/2011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Jaringan Komputer 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2291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2291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A42D4D-28F6-48E3-A689-1E3519A81E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7115196" cy="114300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525963"/>
          </a:xfrm>
        </p:spPr>
        <p:txBody>
          <a:bodyPr/>
          <a:lstStyle>
            <a:lvl1pPr>
              <a:defRPr>
                <a:latin typeface="Franklin Gothic Book" pitchFamily="34" charset="0"/>
              </a:defRPr>
            </a:lvl1pPr>
            <a:lvl2pPr>
              <a:defRPr>
                <a:latin typeface="Franklin Gothic Book" pitchFamily="34" charset="0"/>
              </a:defRPr>
            </a:lvl2pPr>
            <a:lvl3pPr>
              <a:defRPr>
                <a:latin typeface="Franklin Gothic Book" pitchFamily="34" charset="0"/>
              </a:defRPr>
            </a:lvl3pPr>
            <a:lvl4pPr>
              <a:defRPr>
                <a:latin typeface="Franklin Gothic Book" pitchFamily="34" charset="0"/>
              </a:defRPr>
            </a:lvl4pPr>
            <a:lvl5pPr>
              <a:defRPr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pic>
        <p:nvPicPr>
          <p:cNvPr id="7" name="Picture 6" descr="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959BAA55-BABC-46C8-90B5-9C704A0AB885}" type="datetime1">
              <a:rPr lang="en-US" smtClean="0"/>
              <a:pPr/>
              <a:t>4/25/2011</a:t>
            </a:fld>
            <a:endParaRPr lang="en-SG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fld id="{33FE6DC0-3D3F-452A-B58D-D3787DC8F01A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600" b="0" spc="3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endParaRPr lang="en-S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0374-FB1A-46EC-B3DB-730C831A8D86}" type="datetime1">
              <a:rPr lang="en-US" smtClean="0"/>
              <a:pPr/>
              <a:t>4/25/2011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Jaringan Komputer 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9CFA-8216-4040-B315-D202D0C3E489}" type="datetime1">
              <a:rPr lang="en-US" smtClean="0"/>
              <a:pPr/>
              <a:t>4/25/2011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Jaringan Komputer 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F7A9-FC86-4CC3-A1C4-DEBC2C97BA71}" type="datetime1">
              <a:rPr lang="en-US" smtClean="0"/>
              <a:pPr/>
              <a:t>4/25/2011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Jaringan Komputer </a:t>
            </a:r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DAD2-32A0-4F5B-A2D1-BE2213C253E5}" type="datetime1">
              <a:rPr lang="en-US" smtClean="0"/>
              <a:pPr/>
              <a:t>4/25/2011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Jaringan Komputer 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D362-8631-4ED5-B7B5-F859665CF85B}" type="datetime1">
              <a:rPr lang="en-US" smtClean="0"/>
              <a:pPr/>
              <a:t>4/25/2011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Jaringan Komputer 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04E6-E0D5-4979-ADAB-504A1C3C87D6}" type="datetime1">
              <a:rPr lang="en-US" smtClean="0"/>
              <a:pPr/>
              <a:t>4/25/2011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Jaringan Komputer 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2AC0-A2D0-4302-BCE1-3A2821C02B55}" type="datetime1">
              <a:rPr lang="en-US" smtClean="0"/>
              <a:pPr/>
              <a:t>4/25/2011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Jaringan Komputer 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ED4FA-4EDC-422B-854F-1D33790847D9}" type="datetime1">
              <a:rPr lang="en-US" smtClean="0"/>
              <a:pPr/>
              <a:t>4/25/2011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SG" smtClean="0"/>
              <a:t>Jaringan Komputer 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id.wikipedia.org/wiki/Algoritma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late.googleusercontent.com/translate_c?hl=id&amp;sl=en&amp;u=http://en.wikipedia.org/wiki/Radia_Perlman&amp;prev=/search?q=spanning+tree+protocol&amp;hl=id&amp;rurl=translate.google.co.id&amp;usg=ALkJrhjQfENPkZUtKC_g24Xkv-62GxBRNg" TargetMode="External"/><Relationship Id="rId2" Type="http://schemas.openxmlformats.org/officeDocument/2006/relationships/hyperlink" Target="http://translate.googleusercontent.com/translate_c?hl=id&amp;sl=en&amp;u=http://en.wikipedia.org/wiki/Algorithm&amp;prev=/search?q=spanning+tree+protocol&amp;hl=id&amp;rurl=translate.google.co.id&amp;usg=ALkJrhgMs_dEsNujStgeBC0RFofpfmhFF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ranslate.googleusercontent.com/translate_c?hl=id&amp;sl=en&amp;u=http://en.wikipedia.org/wiki/Digital_Equipment_Corporation&amp;prev=/search?q=spanning+tree+protocol&amp;hl=id&amp;rurl=translate.google.co.id&amp;usg=ALkJrhjIgxUaPvgidpQCvSDKcoPzy-tZng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Bridging and Switching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S. </a:t>
            </a:r>
            <a:r>
              <a:rPr lang="en-US" dirty="0" err="1" smtClean="0"/>
              <a:t>Indriani</a:t>
            </a:r>
            <a:r>
              <a:rPr lang="en-US" dirty="0" smtClean="0"/>
              <a:t> </a:t>
            </a:r>
            <a:r>
              <a:rPr lang="en-US" dirty="0" err="1" smtClean="0"/>
              <a:t>Lestariningati</a:t>
            </a:r>
            <a:r>
              <a:rPr lang="en-US" dirty="0" smtClean="0"/>
              <a:t>, M.T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Jaringan Komputer 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C11F-6B72-4072-A580-4E291812D6A2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SG" dirty="0" err="1" smtClean="0"/>
              <a:t>Sebuah</a:t>
            </a:r>
            <a:r>
              <a:rPr lang="en-SG" dirty="0" smtClean="0"/>
              <a:t> bridge </a:t>
            </a:r>
            <a:r>
              <a:rPr lang="en-SG" dirty="0" err="1" smtClean="0"/>
              <a:t>tidak</a:t>
            </a:r>
            <a:r>
              <a:rPr lang="en-SG" dirty="0" smtClean="0"/>
              <a:t> </a:t>
            </a:r>
            <a:r>
              <a:rPr lang="en-SG" dirty="0" err="1" smtClean="0"/>
              <a:t>dapat</a:t>
            </a:r>
            <a:r>
              <a:rPr lang="en-SG" dirty="0" smtClean="0"/>
              <a:t>:</a:t>
            </a:r>
          </a:p>
          <a:p>
            <a:pPr lvl="1">
              <a:lnSpc>
                <a:spcPct val="120000"/>
              </a:lnSpc>
            </a:pPr>
            <a:r>
              <a:rPr lang="en-SG" dirty="0" err="1" smtClean="0"/>
              <a:t>menentukan</a:t>
            </a:r>
            <a:r>
              <a:rPr lang="en-SG" dirty="0" smtClean="0"/>
              <a:t> </a:t>
            </a:r>
            <a:r>
              <a:rPr lang="en-SG" dirty="0" err="1" smtClean="0"/>
              <a:t>jalur</a:t>
            </a:r>
            <a:r>
              <a:rPr lang="en-SG" dirty="0" smtClean="0"/>
              <a:t> </a:t>
            </a:r>
            <a:r>
              <a:rPr lang="en-SG" dirty="0" err="1" smtClean="0"/>
              <a:t>mana</a:t>
            </a:r>
            <a:r>
              <a:rPr lang="en-SG" dirty="0" smtClean="0"/>
              <a:t> yang paling </a:t>
            </a:r>
            <a:r>
              <a:rPr lang="en-SG" dirty="0" err="1" smtClean="0"/>
              <a:t>efisien</a:t>
            </a:r>
            <a:r>
              <a:rPr lang="en-SG" dirty="0" smtClean="0"/>
              <a:t> </a:t>
            </a:r>
            <a:r>
              <a:rPr lang="en-SG" dirty="0" err="1" smtClean="0"/>
              <a:t>untuk</a:t>
            </a:r>
            <a:r>
              <a:rPr lang="en-SG" dirty="0" smtClean="0"/>
              <a:t> </a:t>
            </a:r>
            <a:r>
              <a:rPr lang="en-SG" dirty="0" err="1" smtClean="0"/>
              <a:t>mentransmisikan</a:t>
            </a:r>
            <a:r>
              <a:rPr lang="en-SG" dirty="0" smtClean="0"/>
              <a:t> data</a:t>
            </a:r>
          </a:p>
          <a:p>
            <a:pPr lvl="1">
              <a:lnSpc>
                <a:spcPct val="120000"/>
              </a:lnSpc>
            </a:pPr>
            <a:r>
              <a:rPr lang="en-SG" dirty="0" err="1" smtClean="0"/>
              <a:t>menyediakan</a:t>
            </a:r>
            <a:r>
              <a:rPr lang="en-SG" dirty="0" smtClean="0"/>
              <a:t> </a:t>
            </a:r>
            <a:r>
              <a:rPr lang="en-SG" dirty="0" err="1" smtClean="0"/>
              <a:t>fungsi</a:t>
            </a:r>
            <a:r>
              <a:rPr lang="en-SG" dirty="0" smtClean="0"/>
              <a:t> traffic management (</a:t>
            </a:r>
            <a:r>
              <a:rPr lang="en-SG" dirty="0" err="1" smtClean="0"/>
              <a:t>melewatkan</a:t>
            </a:r>
            <a:r>
              <a:rPr lang="en-SG" dirty="0" smtClean="0"/>
              <a:t> </a:t>
            </a:r>
            <a:r>
              <a:rPr lang="en-SG" dirty="0" err="1" smtClean="0"/>
              <a:t>kemacetan</a:t>
            </a:r>
            <a:r>
              <a:rPr lang="en-SG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SG" dirty="0" err="1" smtClean="0"/>
              <a:t>Fungsi-fungsi</a:t>
            </a:r>
            <a:r>
              <a:rPr lang="en-SG" dirty="0" smtClean="0"/>
              <a:t> bridge </a:t>
            </a:r>
            <a:r>
              <a:rPr lang="en-SG" dirty="0" err="1" smtClean="0"/>
              <a:t>dapat</a:t>
            </a:r>
            <a:r>
              <a:rPr lang="en-SG" dirty="0" smtClean="0"/>
              <a:t> </a:t>
            </a:r>
            <a:r>
              <a:rPr lang="en-SG" dirty="0" err="1" smtClean="0"/>
              <a:t>dilakukan</a:t>
            </a:r>
            <a:r>
              <a:rPr lang="en-SG" dirty="0" smtClean="0"/>
              <a:t> </a:t>
            </a:r>
            <a:r>
              <a:rPr lang="en-SG" dirty="0" err="1" smtClean="0"/>
              <a:t>oleh</a:t>
            </a:r>
            <a:r>
              <a:rPr lang="en-SG" dirty="0" smtClean="0"/>
              <a:t> </a:t>
            </a:r>
            <a:r>
              <a:rPr lang="en-SG" dirty="0" err="1" smtClean="0"/>
              <a:t>sebuah</a:t>
            </a:r>
            <a:r>
              <a:rPr lang="en-SG" dirty="0" smtClean="0"/>
              <a:t> server </a:t>
            </a:r>
            <a:r>
              <a:rPr lang="en-SG" dirty="0" err="1" smtClean="0"/>
              <a:t>atau</a:t>
            </a:r>
            <a:r>
              <a:rPr lang="en-SG" dirty="0" smtClean="0"/>
              <a:t> device bridge </a:t>
            </a:r>
            <a:r>
              <a:rPr lang="en-SG" dirty="0" err="1" smtClean="0"/>
              <a:t>mandiri</a:t>
            </a:r>
            <a:r>
              <a:rPr lang="en-SG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SG" dirty="0" err="1" smtClean="0"/>
              <a:t>Aturan</a:t>
            </a:r>
            <a:r>
              <a:rPr lang="en-SG" dirty="0" smtClean="0"/>
              <a:t> </a:t>
            </a:r>
            <a:r>
              <a:rPr lang="en-SG" dirty="0" err="1" smtClean="0"/>
              <a:t>umumnya</a:t>
            </a:r>
            <a:r>
              <a:rPr lang="en-SG" dirty="0" smtClean="0"/>
              <a:t> </a:t>
            </a:r>
            <a:r>
              <a:rPr lang="en-SG" dirty="0" err="1" smtClean="0"/>
              <a:t>adalah</a:t>
            </a:r>
            <a:r>
              <a:rPr lang="en-SG" dirty="0" smtClean="0"/>
              <a:t> </a:t>
            </a:r>
            <a:r>
              <a:rPr lang="en-SG" dirty="0" err="1" smtClean="0"/>
              <a:t>tidak</a:t>
            </a:r>
            <a:r>
              <a:rPr lang="en-SG" dirty="0" smtClean="0"/>
              <a:t> </a:t>
            </a:r>
            <a:r>
              <a:rPr lang="en-SG" dirty="0" err="1" smtClean="0"/>
              <a:t>boleh</a:t>
            </a:r>
            <a:r>
              <a:rPr lang="en-SG" dirty="0" smtClean="0"/>
              <a:t> </a:t>
            </a:r>
            <a:r>
              <a:rPr lang="en-SG" dirty="0" err="1" smtClean="0"/>
              <a:t>ada</a:t>
            </a:r>
            <a:r>
              <a:rPr lang="en-SG" dirty="0" smtClean="0"/>
              <a:t> </a:t>
            </a:r>
            <a:r>
              <a:rPr lang="en-SG" dirty="0" err="1" smtClean="0"/>
              <a:t>lebih</a:t>
            </a:r>
            <a:r>
              <a:rPr lang="en-SG" dirty="0" smtClean="0"/>
              <a:t> </a:t>
            </a:r>
            <a:r>
              <a:rPr lang="en-SG" dirty="0" err="1" smtClean="0"/>
              <a:t>dari</a:t>
            </a:r>
            <a:r>
              <a:rPr lang="en-SG" dirty="0" smtClean="0"/>
              <a:t> </a:t>
            </a:r>
            <a:r>
              <a:rPr lang="en-SG" dirty="0" err="1" smtClean="0"/>
              <a:t>empat</a:t>
            </a:r>
            <a:r>
              <a:rPr lang="en-SG" dirty="0" smtClean="0"/>
              <a:t> bridge </a:t>
            </a:r>
            <a:r>
              <a:rPr lang="en-SG" dirty="0" err="1" smtClean="0"/>
              <a:t>pada</a:t>
            </a:r>
            <a:r>
              <a:rPr lang="en-SG" dirty="0" smtClean="0"/>
              <a:t> </a:t>
            </a:r>
            <a:r>
              <a:rPr lang="en-SG" dirty="0" err="1" smtClean="0"/>
              <a:t>satu</a:t>
            </a:r>
            <a:r>
              <a:rPr lang="en-SG" dirty="0" smtClean="0"/>
              <a:t> LAN.</a:t>
            </a:r>
          </a:p>
          <a:p>
            <a:pPr>
              <a:lnSpc>
                <a:spcPct val="120000"/>
              </a:lnSpc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10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43050"/>
            <a:ext cx="5305436" cy="460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E6DC0-3D3F-452A-B58D-D3787DC8F01A}" type="slidenum">
              <a:rPr kumimoji="0" lang="en-SG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SG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Algoritma pada Bridge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 in promiscuous mode</a:t>
            </a:r>
            <a:endParaRPr lang="id-ID" dirty="0"/>
          </a:p>
          <a:p>
            <a:pPr marL="857250" lvl="1" indent="-400050"/>
            <a:r>
              <a:rPr lang="id-ID" dirty="0"/>
              <a:t>It learns all of the traffics that come to its ports</a:t>
            </a:r>
            <a:endParaRPr lang="en-US" dirty="0"/>
          </a:p>
          <a:p>
            <a:r>
              <a:rPr lang="en-US" dirty="0" err="1"/>
              <a:t>Mengamati</a:t>
            </a:r>
            <a:r>
              <a:rPr lang="en-US" dirty="0"/>
              <a:t> </a:t>
            </a:r>
            <a:r>
              <a:rPr lang="en-US" i="1" dirty="0"/>
              <a:t>source address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frame yang </a:t>
            </a:r>
            <a:r>
              <a:rPr lang="en-US" dirty="0" err="1"/>
              <a:t>masuk</a:t>
            </a:r>
            <a:endParaRPr lang="en-US" dirty="0"/>
          </a:p>
          <a:p>
            <a:pPr marL="857250" lvl="1" indent="-400050"/>
            <a:r>
              <a:rPr lang="en-US" dirty="0"/>
              <a:t>Bridge </a:t>
            </a:r>
            <a:r>
              <a:rPr lang="en-US" dirty="0" err="1"/>
              <a:t>menggunakan</a:t>
            </a:r>
            <a:r>
              <a:rPr lang="en-US" dirty="0"/>
              <a:t> source address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12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Ilustrasi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Bridge</a:t>
            </a:r>
            <a:endParaRPr lang="en-SG" dirty="0"/>
          </a:p>
        </p:txBody>
      </p:sp>
      <p:pic>
        <p:nvPicPr>
          <p:cNvPr id="427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65365"/>
            <a:ext cx="6391292" cy="447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13</a:t>
            </a:fld>
            <a:endParaRPr lang="en-SG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Satellite Bridging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28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1690706"/>
            <a:ext cx="91821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14</a:t>
            </a:fld>
            <a:endParaRPr lang="en-SG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Beberapa </a:t>
            </a:r>
            <a:r>
              <a:rPr lang="en-US" sz="2400" dirty="0" err="1"/>
              <a:t>jenis</a:t>
            </a:r>
            <a:r>
              <a:rPr lang="en-US" sz="2400" dirty="0"/>
              <a:t> bridge: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Transparent (learning) bridge</a:t>
            </a:r>
          </a:p>
          <a:p>
            <a:pPr lvl="2">
              <a:lnSpc>
                <a:spcPct val="80000"/>
              </a:lnSpc>
            </a:pPr>
            <a:r>
              <a:rPr lang="en-US" sz="1800" dirty="0" err="1"/>
              <a:t>Biasa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Ethernet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Bridge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mengisi</a:t>
            </a:r>
            <a:r>
              <a:rPr lang="en-US" sz="1800" dirty="0"/>
              <a:t> </a:t>
            </a:r>
            <a:r>
              <a:rPr lang="en-US" sz="1800" dirty="0" err="1"/>
              <a:t>tabel</a:t>
            </a:r>
            <a:r>
              <a:rPr lang="en-US" sz="1800" dirty="0"/>
              <a:t> forwarding-</a:t>
            </a:r>
            <a:r>
              <a:rPr lang="en-US" sz="1800" dirty="0" err="1"/>
              <a:t>nya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pembelajaran</a:t>
            </a:r>
            <a:r>
              <a:rPr lang="en-US" sz="1800" dirty="0"/>
              <a:t> </a:t>
            </a:r>
            <a:r>
              <a:rPr lang="en-US" sz="1800" dirty="0" err="1"/>
              <a:t>sendiri</a:t>
            </a:r>
            <a:r>
              <a:rPr lang="en-US" sz="1800" dirty="0"/>
              <a:t> (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mengamati</a:t>
            </a:r>
            <a:r>
              <a:rPr lang="en-US" sz="1800" dirty="0"/>
              <a:t> alamat </a:t>
            </a:r>
            <a:r>
              <a:rPr lang="en-US" sz="1800" dirty="0" err="1"/>
              <a:t>sumber</a:t>
            </a:r>
            <a:r>
              <a:rPr lang="en-US" sz="1800" dirty="0"/>
              <a:t>)</a:t>
            </a:r>
          </a:p>
          <a:p>
            <a:pPr lvl="2">
              <a:lnSpc>
                <a:spcPct val="80000"/>
              </a:lnSpc>
            </a:pPr>
            <a:r>
              <a:rPr lang="en-US" sz="1800" dirty="0" err="1"/>
              <a:t>Rawan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masalah</a:t>
            </a:r>
            <a:r>
              <a:rPr lang="en-US" sz="1800" dirty="0"/>
              <a:t> loop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Source-routing bridge</a:t>
            </a:r>
          </a:p>
          <a:p>
            <a:pPr lvl="2">
              <a:lnSpc>
                <a:spcPct val="80000"/>
              </a:lnSpc>
            </a:pPr>
            <a:r>
              <a:rPr lang="en-US" sz="1800" dirty="0" err="1"/>
              <a:t>Biasa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Token Ring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Bridge </a:t>
            </a:r>
            <a:r>
              <a:rPr lang="en-US" sz="1800" dirty="0" err="1"/>
              <a:t>sumber</a:t>
            </a:r>
            <a:r>
              <a:rPr lang="en-US" sz="1800" dirty="0"/>
              <a:t> </a:t>
            </a:r>
            <a:r>
              <a:rPr lang="en-US" sz="1800" dirty="0" err="1"/>
              <a:t>paket</a:t>
            </a:r>
            <a:r>
              <a:rPr lang="en-US" sz="1800" dirty="0"/>
              <a:t> </a:t>
            </a:r>
            <a:r>
              <a:rPr lang="en-US" sz="1800" dirty="0" err="1"/>
              <a:t>menentukan</a:t>
            </a:r>
            <a:r>
              <a:rPr lang="en-US" sz="1800" dirty="0"/>
              <a:t> </a:t>
            </a:r>
            <a:r>
              <a:rPr lang="en-US" sz="1800" dirty="0" err="1"/>
              <a:t>sendiri</a:t>
            </a:r>
            <a:r>
              <a:rPr lang="en-US" sz="1800" dirty="0"/>
              <a:t> bridge dan LAN </a:t>
            </a:r>
            <a:r>
              <a:rPr lang="en-US" sz="1800" dirty="0" err="1"/>
              <a:t>mana</a:t>
            </a:r>
            <a:r>
              <a:rPr lang="en-US" sz="1800" dirty="0"/>
              <a:t> yang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ditempuh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paket</a:t>
            </a:r>
            <a:r>
              <a:rPr lang="en-US" sz="1800" dirty="0"/>
              <a:t> agar </a:t>
            </a:r>
            <a:r>
              <a:rPr lang="en-US" sz="1800" dirty="0" err="1"/>
              <a:t>sampai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 </a:t>
            </a:r>
          </a:p>
          <a:p>
            <a:pPr lvl="3">
              <a:lnSpc>
                <a:spcPct val="80000"/>
              </a:lnSpc>
            </a:pPr>
            <a:r>
              <a:rPr lang="en-US" sz="1600" dirty="0"/>
              <a:t>Bisa </a:t>
            </a:r>
            <a:r>
              <a:rPr lang="en-US" sz="1600" dirty="0" err="1"/>
              <a:t>digunakan</a:t>
            </a:r>
            <a:r>
              <a:rPr lang="en-US" sz="1600" dirty="0"/>
              <a:t> pula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mencegah</a:t>
            </a:r>
            <a:r>
              <a:rPr lang="en-US" sz="1600" dirty="0"/>
              <a:t> loop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jaringan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bridge</a:t>
            </a:r>
          </a:p>
          <a:p>
            <a:pPr lvl="3">
              <a:lnSpc>
                <a:spcPct val="80000"/>
              </a:lnSpc>
            </a:pPr>
            <a:r>
              <a:rPr lang="id-ID" sz="1600" dirty="0"/>
              <a:t>C</a:t>
            </a:r>
            <a:r>
              <a:rPr lang="en-US" sz="1600" dirty="0" err="1"/>
              <a:t>ara</a:t>
            </a:r>
            <a:r>
              <a:rPr lang="en-US" sz="1600" dirty="0"/>
              <a:t> lain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mencegah</a:t>
            </a:r>
            <a:r>
              <a:rPr lang="en-US" sz="1600" dirty="0"/>
              <a:t> loop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menerapkan</a:t>
            </a:r>
            <a:r>
              <a:rPr lang="en-US" sz="1600" dirty="0"/>
              <a:t> Spanning Three Algorithm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Translation Bridge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Menghubungkan dua </a:t>
            </a:r>
            <a:r>
              <a:rPr lang="en-US" sz="1800" dirty="0" err="1"/>
              <a:t>jaringan</a:t>
            </a:r>
            <a:r>
              <a:rPr lang="en-US" sz="1800" dirty="0"/>
              <a:t> yang berbeda </a:t>
            </a:r>
            <a:r>
              <a:rPr lang="en-US" sz="1800" dirty="0" err="1"/>
              <a:t>arsitektur</a:t>
            </a:r>
            <a:endParaRPr lang="en-US" sz="1800" dirty="0"/>
          </a:p>
          <a:p>
            <a:pPr lvl="3">
              <a:lnSpc>
                <a:spcPct val="80000"/>
              </a:lnSpc>
            </a:pPr>
            <a:r>
              <a:rPr lang="en-US" sz="1600" dirty="0" err="1"/>
              <a:t>Misalnya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Token Ring </a:t>
            </a:r>
            <a:r>
              <a:rPr lang="en-US" sz="1600" dirty="0" err="1"/>
              <a:t>dengan</a:t>
            </a:r>
            <a:r>
              <a:rPr lang="en-US" sz="1600" dirty="0"/>
              <a:t> Ethernet</a:t>
            </a:r>
          </a:p>
        </p:txBody>
      </p:sp>
      <p:sp>
        <p:nvSpPr>
          <p:cNvPr id="474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15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itle 27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Spanning Tree Algorithm </a:t>
            </a:r>
            <a:br>
              <a:rPr lang="en-US" dirty="0" smtClean="0"/>
            </a:br>
            <a:r>
              <a:rPr lang="en-US" dirty="0" err="1" smtClean="0"/>
              <a:t>pada</a:t>
            </a:r>
            <a:r>
              <a:rPr lang="en-US" dirty="0" smtClean="0"/>
              <a:t> Bridge</a:t>
            </a:r>
            <a:endParaRPr lang="en-SG" dirty="0"/>
          </a:p>
        </p:txBody>
      </p:sp>
      <p:sp>
        <p:nvSpPr>
          <p:cNvPr id="278" name="Content Placeholder 277"/>
          <p:cNvSpPr>
            <a:spLocks noGrp="1"/>
          </p:cNvSpPr>
          <p:nvPr>
            <p:ph idx="1"/>
          </p:nvPr>
        </p:nvSpPr>
        <p:spPr>
          <a:xfrm>
            <a:off x="357158" y="1600200"/>
            <a:ext cx="5429288" cy="4525963"/>
          </a:xfrm>
        </p:spPr>
        <p:txBody>
          <a:bodyPr>
            <a:normAutofit fontScale="92500"/>
          </a:bodyPr>
          <a:lstStyle/>
          <a:p>
            <a:pPr>
              <a:buSzPct val="75000"/>
              <a:buFont typeface="Webdings" pitchFamily="18" charset="2"/>
              <a:buChar char="8"/>
            </a:pPr>
            <a:r>
              <a:rPr lang="en-US" sz="2800" dirty="0" err="1" smtClean="0"/>
              <a:t>Jaringan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bridge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boleh</a:t>
            </a:r>
            <a:r>
              <a:rPr lang="en-US" sz="2800" dirty="0" smtClean="0"/>
              <a:t> </a:t>
            </a:r>
            <a:r>
              <a:rPr lang="en-US" sz="2800" dirty="0" err="1" smtClean="0"/>
              <a:t>membentuk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cycle</a:t>
            </a:r>
            <a:r>
              <a:rPr lang="id-ID" sz="2800" dirty="0" smtClean="0"/>
              <a:t> (loop tertutup)</a:t>
            </a:r>
            <a:endParaRPr lang="en-US" sz="2800" dirty="0" smtClean="0"/>
          </a:p>
          <a:p>
            <a:pPr>
              <a:buSzPct val="75000"/>
              <a:buFont typeface="Webdings" pitchFamily="18" charset="2"/>
              <a:buChar char="8"/>
            </a:pPr>
            <a:r>
              <a:rPr lang="id-ID" sz="2800" dirty="0" smtClean="0"/>
              <a:t>Untuk mencegah adanya cycle, p</a:t>
            </a:r>
            <a:r>
              <a:rPr lang="en-US" sz="2800" dirty="0" err="1" smtClean="0"/>
              <a:t>ada</a:t>
            </a:r>
            <a:r>
              <a:rPr lang="en-US" sz="2800" dirty="0" smtClean="0"/>
              <a:t> bridge </a:t>
            </a:r>
            <a:r>
              <a:rPr lang="en-US" sz="2800" dirty="0" err="1" smtClean="0"/>
              <a:t>diterapkan</a:t>
            </a:r>
            <a:r>
              <a:rPr lang="en-US" sz="2800" dirty="0" smtClean="0"/>
              <a:t> spanning tree algorithm</a:t>
            </a:r>
          </a:p>
          <a:p>
            <a:pPr lvl="1">
              <a:buFont typeface="Webdings" pitchFamily="18" charset="2"/>
              <a:buChar char="ò"/>
            </a:pPr>
            <a:r>
              <a:rPr lang="en-US" sz="2400" dirty="0" smtClean="0"/>
              <a:t>Memungkinkan </a:t>
            </a:r>
            <a:r>
              <a:rPr lang="en-US" sz="2400" dirty="0" err="1" smtClean="0"/>
              <a:t>suatu</a:t>
            </a:r>
            <a:r>
              <a:rPr lang="en-US" sz="2400" dirty="0" smtClean="0"/>
              <a:t> bridge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mengenali</a:t>
            </a:r>
            <a:r>
              <a:rPr lang="en-US" sz="2400" dirty="0" smtClean="0"/>
              <a:t> bridge yang lain</a:t>
            </a:r>
          </a:p>
          <a:p>
            <a:pPr lvl="1">
              <a:buFont typeface="Webdings" pitchFamily="18" charset="2"/>
              <a:buChar char="ò"/>
            </a:pPr>
            <a:r>
              <a:rPr lang="en-US" sz="2400" dirty="0" smtClean="0"/>
              <a:t>Dapat </a:t>
            </a:r>
            <a:r>
              <a:rPr lang="en-US" sz="2400" dirty="0" err="1" smtClean="0"/>
              <a:t>memutuskan</a:t>
            </a:r>
            <a:r>
              <a:rPr lang="en-US" sz="2400" dirty="0" smtClean="0"/>
              <a:t> </a:t>
            </a:r>
            <a:r>
              <a:rPr lang="en-US" sz="2400" dirty="0" err="1" smtClean="0"/>
              <a:t>cyles</a:t>
            </a:r>
            <a:endParaRPr lang="en-US" sz="2400" dirty="0" smtClean="0"/>
          </a:p>
          <a:p>
            <a:pPr lvl="2">
              <a:buFontTx/>
              <a:buChar char="•"/>
            </a:pPr>
            <a:r>
              <a:rPr lang="id-ID" dirty="0" smtClean="0"/>
              <a:t>Walaupun s</a:t>
            </a:r>
            <a:r>
              <a:rPr lang="en-US" dirty="0" err="1" smtClean="0"/>
              <a:t>ecara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id-ID" dirty="0" smtClean="0"/>
              <a:t>topologinya bisa berbentuk loop tertutup</a:t>
            </a:r>
            <a:endParaRPr lang="en-US" dirty="0" smtClean="0"/>
          </a:p>
          <a:p>
            <a:pPr lvl="1">
              <a:buFont typeface="Webdings" pitchFamily="18" charset="2"/>
              <a:buChar char="ò"/>
            </a:pPr>
            <a:endParaRPr lang="en-US" sz="2400" dirty="0" smtClean="0"/>
          </a:p>
          <a:p>
            <a:pPr>
              <a:buSzPct val="75000"/>
              <a:buFont typeface="Webdings" pitchFamily="18" charset="2"/>
              <a:buChar char="8"/>
            </a:pPr>
            <a:endParaRPr lang="en-US" sz="2800" dirty="0" smtClean="0"/>
          </a:p>
          <a:p>
            <a:endParaRPr lang="en-SG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099300" y="2070100"/>
            <a:ext cx="887413" cy="203200"/>
            <a:chOff x="4018" y="2032"/>
            <a:chExt cx="559" cy="128"/>
          </a:xfrm>
        </p:grpSpPr>
        <p:sp>
          <p:nvSpPr>
            <p:cNvPr id="502791" name="Freeform 7"/>
            <p:cNvSpPr>
              <a:spLocks/>
            </p:cNvSpPr>
            <p:nvPr/>
          </p:nvSpPr>
          <p:spPr bwMode="auto">
            <a:xfrm>
              <a:off x="4018" y="2032"/>
              <a:ext cx="548" cy="36"/>
            </a:xfrm>
            <a:custGeom>
              <a:avLst/>
              <a:gdLst/>
              <a:ahLst/>
              <a:cxnLst>
                <a:cxn ang="0">
                  <a:pos x="1098" y="71"/>
                </a:cxn>
                <a:cxn ang="0">
                  <a:pos x="79" y="71"/>
                </a:cxn>
                <a:cxn ang="0">
                  <a:pos x="0" y="0"/>
                </a:cxn>
                <a:cxn ang="0">
                  <a:pos x="1019" y="0"/>
                </a:cxn>
                <a:cxn ang="0">
                  <a:pos x="1098" y="71"/>
                </a:cxn>
              </a:cxnLst>
              <a:rect l="0" t="0" r="r" b="b"/>
              <a:pathLst>
                <a:path w="1098" h="71">
                  <a:moveTo>
                    <a:pt x="1098" y="71"/>
                  </a:moveTo>
                  <a:lnTo>
                    <a:pt x="79" y="71"/>
                  </a:lnTo>
                  <a:lnTo>
                    <a:pt x="0" y="0"/>
                  </a:lnTo>
                  <a:lnTo>
                    <a:pt x="1019" y="0"/>
                  </a:lnTo>
                  <a:lnTo>
                    <a:pt x="1098" y="71"/>
                  </a:lnTo>
                  <a:close/>
                </a:path>
              </a:pathLst>
            </a:custGeom>
            <a:solidFill>
              <a:srgbClr val="E9E7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02792" name="Freeform 8"/>
            <p:cNvSpPr>
              <a:spLocks/>
            </p:cNvSpPr>
            <p:nvPr/>
          </p:nvSpPr>
          <p:spPr bwMode="auto">
            <a:xfrm>
              <a:off x="4019" y="2032"/>
              <a:ext cx="43" cy="128"/>
            </a:xfrm>
            <a:custGeom>
              <a:avLst/>
              <a:gdLst/>
              <a:ahLst/>
              <a:cxnLst>
                <a:cxn ang="0">
                  <a:pos x="87" y="67"/>
                </a:cxn>
                <a:cxn ang="0">
                  <a:pos x="87" y="256"/>
                </a:cxn>
                <a:cxn ang="0">
                  <a:pos x="0" y="189"/>
                </a:cxn>
                <a:cxn ang="0">
                  <a:pos x="0" y="0"/>
                </a:cxn>
                <a:cxn ang="0">
                  <a:pos x="87" y="67"/>
                </a:cxn>
              </a:cxnLst>
              <a:rect l="0" t="0" r="r" b="b"/>
              <a:pathLst>
                <a:path w="87" h="256">
                  <a:moveTo>
                    <a:pt x="87" y="67"/>
                  </a:moveTo>
                  <a:lnTo>
                    <a:pt x="87" y="256"/>
                  </a:lnTo>
                  <a:lnTo>
                    <a:pt x="0" y="189"/>
                  </a:lnTo>
                  <a:lnTo>
                    <a:pt x="0" y="0"/>
                  </a:lnTo>
                  <a:lnTo>
                    <a:pt x="87" y="67"/>
                  </a:lnTo>
                  <a:close/>
                </a:path>
              </a:pathLst>
            </a:custGeom>
            <a:solidFill>
              <a:srgbClr val="7167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02793" name="Rectangle 9"/>
            <p:cNvSpPr>
              <a:spLocks noChangeArrowheads="1"/>
            </p:cNvSpPr>
            <p:nvPr/>
          </p:nvSpPr>
          <p:spPr bwMode="auto">
            <a:xfrm>
              <a:off x="4049" y="2064"/>
              <a:ext cx="528" cy="96"/>
            </a:xfrm>
            <a:prstGeom prst="rect">
              <a:avLst/>
            </a:prstGeom>
            <a:solidFill>
              <a:srgbClr val="BCB7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443" y="2075"/>
              <a:ext cx="102" cy="75"/>
              <a:chOff x="4381" y="2372"/>
              <a:chExt cx="102" cy="75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4381" y="2372"/>
                <a:ext cx="28" cy="35"/>
                <a:chOff x="4381" y="2372"/>
                <a:chExt cx="28" cy="35"/>
              </a:xfrm>
            </p:grpSpPr>
            <p:grpSp>
              <p:nvGrpSpPr>
                <p:cNvPr id="5" name="Group 12"/>
                <p:cNvGrpSpPr>
                  <a:grpSpLocks/>
                </p:cNvGrpSpPr>
                <p:nvPr/>
              </p:nvGrpSpPr>
              <p:grpSpPr bwMode="auto">
                <a:xfrm>
                  <a:off x="4381" y="2372"/>
                  <a:ext cx="28" cy="35"/>
                  <a:chOff x="4381" y="2372"/>
                  <a:chExt cx="28" cy="35"/>
                </a:xfrm>
              </p:grpSpPr>
              <p:sp>
                <p:nvSpPr>
                  <p:cNvPr id="50279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383" y="2373"/>
                    <a:ext cx="23" cy="3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79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37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6" name="Group 15"/>
                <p:cNvGrpSpPr>
                  <a:grpSpLocks/>
                </p:cNvGrpSpPr>
                <p:nvPr/>
              </p:nvGrpSpPr>
              <p:grpSpPr bwMode="auto">
                <a:xfrm>
                  <a:off x="4384" y="2375"/>
                  <a:ext cx="22" cy="14"/>
                  <a:chOff x="4384" y="2375"/>
                  <a:chExt cx="22" cy="14"/>
                </a:xfrm>
              </p:grpSpPr>
              <p:sp>
                <p:nvSpPr>
                  <p:cNvPr id="50280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387" y="2377"/>
                    <a:ext cx="17" cy="1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0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4384" y="2375"/>
                    <a:ext cx="22" cy="14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802" name="Rectangle 18"/>
                <p:cNvSpPr>
                  <a:spLocks noChangeArrowheads="1"/>
                </p:cNvSpPr>
                <p:nvPr/>
              </p:nvSpPr>
              <p:spPr bwMode="auto">
                <a:xfrm>
                  <a:off x="4386" y="2376"/>
                  <a:ext cx="19" cy="18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4381" y="2412"/>
                <a:ext cx="28" cy="35"/>
                <a:chOff x="4381" y="2412"/>
                <a:chExt cx="28" cy="35"/>
              </a:xfrm>
            </p:grpSpPr>
            <p:grpSp>
              <p:nvGrpSpPr>
                <p:cNvPr id="8" name="Group 20"/>
                <p:cNvGrpSpPr>
                  <a:grpSpLocks/>
                </p:cNvGrpSpPr>
                <p:nvPr/>
              </p:nvGrpSpPr>
              <p:grpSpPr bwMode="auto">
                <a:xfrm>
                  <a:off x="4381" y="2412"/>
                  <a:ext cx="28" cy="35"/>
                  <a:chOff x="4381" y="2412"/>
                  <a:chExt cx="28" cy="35"/>
                </a:xfrm>
              </p:grpSpPr>
              <p:sp>
                <p:nvSpPr>
                  <p:cNvPr id="50280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4383" y="2413"/>
                    <a:ext cx="23" cy="3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06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41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4384" y="2415"/>
                  <a:ext cx="22" cy="15"/>
                  <a:chOff x="4384" y="2415"/>
                  <a:chExt cx="22" cy="15"/>
                </a:xfrm>
              </p:grpSpPr>
              <p:sp>
                <p:nvSpPr>
                  <p:cNvPr id="502808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4387" y="2416"/>
                    <a:ext cx="17" cy="1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09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384" y="2415"/>
                    <a:ext cx="22" cy="1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810" name="Rectangle 26"/>
                <p:cNvSpPr>
                  <a:spLocks noChangeArrowheads="1"/>
                </p:cNvSpPr>
                <p:nvPr/>
              </p:nvSpPr>
              <p:spPr bwMode="auto">
                <a:xfrm>
                  <a:off x="4386" y="2415"/>
                  <a:ext cx="19" cy="19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>
                <a:off x="4418" y="2372"/>
                <a:ext cx="28" cy="35"/>
                <a:chOff x="4418" y="2372"/>
                <a:chExt cx="28" cy="35"/>
              </a:xfrm>
            </p:grpSpPr>
            <p:grpSp>
              <p:nvGrpSpPr>
                <p:cNvPr id="11" name="Group 28"/>
                <p:cNvGrpSpPr>
                  <a:grpSpLocks/>
                </p:cNvGrpSpPr>
                <p:nvPr/>
              </p:nvGrpSpPr>
              <p:grpSpPr bwMode="auto">
                <a:xfrm>
                  <a:off x="4418" y="2372"/>
                  <a:ext cx="28" cy="35"/>
                  <a:chOff x="4418" y="2372"/>
                  <a:chExt cx="28" cy="35"/>
                </a:xfrm>
              </p:grpSpPr>
              <p:sp>
                <p:nvSpPr>
                  <p:cNvPr id="502813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420" y="2373"/>
                    <a:ext cx="24" cy="3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14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418" y="237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12" name="Group 31"/>
                <p:cNvGrpSpPr>
                  <a:grpSpLocks/>
                </p:cNvGrpSpPr>
                <p:nvPr/>
              </p:nvGrpSpPr>
              <p:grpSpPr bwMode="auto">
                <a:xfrm>
                  <a:off x="4422" y="2375"/>
                  <a:ext cx="21" cy="14"/>
                  <a:chOff x="4422" y="2375"/>
                  <a:chExt cx="21" cy="14"/>
                </a:xfrm>
              </p:grpSpPr>
              <p:sp>
                <p:nvSpPr>
                  <p:cNvPr id="502816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424" y="2377"/>
                    <a:ext cx="16" cy="1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17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422" y="2375"/>
                    <a:ext cx="21" cy="14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818" name="Rectangle 34"/>
                <p:cNvSpPr>
                  <a:spLocks noChangeArrowheads="1"/>
                </p:cNvSpPr>
                <p:nvPr/>
              </p:nvSpPr>
              <p:spPr bwMode="auto">
                <a:xfrm>
                  <a:off x="4423" y="2376"/>
                  <a:ext cx="19" cy="18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13" name="Group 35"/>
              <p:cNvGrpSpPr>
                <a:grpSpLocks/>
              </p:cNvGrpSpPr>
              <p:nvPr/>
            </p:nvGrpSpPr>
            <p:grpSpPr bwMode="auto">
              <a:xfrm>
                <a:off x="4418" y="2412"/>
                <a:ext cx="28" cy="35"/>
                <a:chOff x="4418" y="2412"/>
                <a:chExt cx="28" cy="35"/>
              </a:xfrm>
            </p:grpSpPr>
            <p:grpSp>
              <p:nvGrpSpPr>
                <p:cNvPr id="14" name="Group 36"/>
                <p:cNvGrpSpPr>
                  <a:grpSpLocks/>
                </p:cNvGrpSpPr>
                <p:nvPr/>
              </p:nvGrpSpPr>
              <p:grpSpPr bwMode="auto">
                <a:xfrm>
                  <a:off x="4418" y="2412"/>
                  <a:ext cx="28" cy="35"/>
                  <a:chOff x="4418" y="2412"/>
                  <a:chExt cx="28" cy="35"/>
                </a:xfrm>
              </p:grpSpPr>
              <p:sp>
                <p:nvSpPr>
                  <p:cNvPr id="502821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4420" y="2413"/>
                    <a:ext cx="24" cy="3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22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418" y="241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15" name="Group 39"/>
                <p:cNvGrpSpPr>
                  <a:grpSpLocks/>
                </p:cNvGrpSpPr>
                <p:nvPr/>
              </p:nvGrpSpPr>
              <p:grpSpPr bwMode="auto">
                <a:xfrm>
                  <a:off x="4422" y="2415"/>
                  <a:ext cx="21" cy="15"/>
                  <a:chOff x="4422" y="2415"/>
                  <a:chExt cx="21" cy="15"/>
                </a:xfrm>
              </p:grpSpPr>
              <p:sp>
                <p:nvSpPr>
                  <p:cNvPr id="502824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4424" y="2416"/>
                    <a:ext cx="16" cy="1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25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422" y="2415"/>
                    <a:ext cx="21" cy="1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826" name="Rectangle 42"/>
                <p:cNvSpPr>
                  <a:spLocks noChangeArrowheads="1"/>
                </p:cNvSpPr>
                <p:nvPr/>
              </p:nvSpPr>
              <p:spPr bwMode="auto">
                <a:xfrm>
                  <a:off x="4423" y="2415"/>
                  <a:ext cx="19" cy="19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4455" y="2372"/>
                <a:ext cx="28" cy="35"/>
                <a:chOff x="4455" y="2372"/>
                <a:chExt cx="28" cy="35"/>
              </a:xfrm>
            </p:grpSpPr>
            <p:grpSp>
              <p:nvGrpSpPr>
                <p:cNvPr id="17" name="Group 44"/>
                <p:cNvGrpSpPr>
                  <a:grpSpLocks/>
                </p:cNvGrpSpPr>
                <p:nvPr/>
              </p:nvGrpSpPr>
              <p:grpSpPr bwMode="auto">
                <a:xfrm>
                  <a:off x="4455" y="2372"/>
                  <a:ext cx="28" cy="35"/>
                  <a:chOff x="4455" y="2372"/>
                  <a:chExt cx="28" cy="35"/>
                </a:xfrm>
              </p:grpSpPr>
              <p:sp>
                <p:nvSpPr>
                  <p:cNvPr id="502829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4458" y="2373"/>
                    <a:ext cx="23" cy="3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30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4455" y="237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18" name="Group 47"/>
                <p:cNvGrpSpPr>
                  <a:grpSpLocks/>
                </p:cNvGrpSpPr>
                <p:nvPr/>
              </p:nvGrpSpPr>
              <p:grpSpPr bwMode="auto">
                <a:xfrm>
                  <a:off x="4459" y="2375"/>
                  <a:ext cx="21" cy="14"/>
                  <a:chOff x="4459" y="2375"/>
                  <a:chExt cx="21" cy="14"/>
                </a:xfrm>
              </p:grpSpPr>
              <p:sp>
                <p:nvSpPr>
                  <p:cNvPr id="502832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4461" y="2377"/>
                    <a:ext cx="17" cy="1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33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4459" y="2375"/>
                    <a:ext cx="21" cy="14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834" name="Rectangle 50"/>
                <p:cNvSpPr>
                  <a:spLocks noChangeArrowheads="1"/>
                </p:cNvSpPr>
                <p:nvPr/>
              </p:nvSpPr>
              <p:spPr bwMode="auto">
                <a:xfrm>
                  <a:off x="4460" y="2376"/>
                  <a:ext cx="19" cy="18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19" name="Group 51"/>
              <p:cNvGrpSpPr>
                <a:grpSpLocks/>
              </p:cNvGrpSpPr>
              <p:nvPr/>
            </p:nvGrpSpPr>
            <p:grpSpPr bwMode="auto">
              <a:xfrm>
                <a:off x="4455" y="2412"/>
                <a:ext cx="28" cy="35"/>
                <a:chOff x="4455" y="2412"/>
                <a:chExt cx="28" cy="35"/>
              </a:xfrm>
            </p:grpSpPr>
            <p:grpSp>
              <p:nvGrpSpPr>
                <p:cNvPr id="20" name="Group 52"/>
                <p:cNvGrpSpPr>
                  <a:grpSpLocks/>
                </p:cNvGrpSpPr>
                <p:nvPr/>
              </p:nvGrpSpPr>
              <p:grpSpPr bwMode="auto">
                <a:xfrm>
                  <a:off x="4455" y="2412"/>
                  <a:ext cx="28" cy="35"/>
                  <a:chOff x="4455" y="2412"/>
                  <a:chExt cx="28" cy="35"/>
                </a:xfrm>
              </p:grpSpPr>
              <p:sp>
                <p:nvSpPr>
                  <p:cNvPr id="502837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4458" y="2413"/>
                    <a:ext cx="23" cy="3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38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4455" y="241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21" name="Group 55"/>
                <p:cNvGrpSpPr>
                  <a:grpSpLocks/>
                </p:cNvGrpSpPr>
                <p:nvPr/>
              </p:nvGrpSpPr>
              <p:grpSpPr bwMode="auto">
                <a:xfrm>
                  <a:off x="4459" y="2415"/>
                  <a:ext cx="21" cy="15"/>
                  <a:chOff x="4459" y="2415"/>
                  <a:chExt cx="21" cy="15"/>
                </a:xfrm>
              </p:grpSpPr>
              <p:sp>
                <p:nvSpPr>
                  <p:cNvPr id="502840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4461" y="2416"/>
                    <a:ext cx="17" cy="1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41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4459" y="2415"/>
                    <a:ext cx="21" cy="1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842" name="Rectangle 58"/>
                <p:cNvSpPr>
                  <a:spLocks noChangeArrowheads="1"/>
                </p:cNvSpPr>
                <p:nvPr/>
              </p:nvSpPr>
              <p:spPr bwMode="auto">
                <a:xfrm>
                  <a:off x="4460" y="2415"/>
                  <a:ext cx="19" cy="19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</p:grpSp>
      </p:grpSp>
      <p:grpSp>
        <p:nvGrpSpPr>
          <p:cNvPr id="22" name="Group 59"/>
          <p:cNvGrpSpPr>
            <a:grpSpLocks/>
          </p:cNvGrpSpPr>
          <p:nvPr/>
        </p:nvGrpSpPr>
        <p:grpSpPr bwMode="auto">
          <a:xfrm>
            <a:off x="6477000" y="3479800"/>
            <a:ext cx="887413" cy="203200"/>
            <a:chOff x="4018" y="2032"/>
            <a:chExt cx="559" cy="128"/>
          </a:xfrm>
        </p:grpSpPr>
        <p:sp>
          <p:nvSpPr>
            <p:cNvPr id="502844" name="Freeform 60"/>
            <p:cNvSpPr>
              <a:spLocks/>
            </p:cNvSpPr>
            <p:nvPr/>
          </p:nvSpPr>
          <p:spPr bwMode="auto">
            <a:xfrm>
              <a:off x="4018" y="2032"/>
              <a:ext cx="548" cy="36"/>
            </a:xfrm>
            <a:custGeom>
              <a:avLst/>
              <a:gdLst/>
              <a:ahLst/>
              <a:cxnLst>
                <a:cxn ang="0">
                  <a:pos x="1098" y="71"/>
                </a:cxn>
                <a:cxn ang="0">
                  <a:pos x="79" y="71"/>
                </a:cxn>
                <a:cxn ang="0">
                  <a:pos x="0" y="0"/>
                </a:cxn>
                <a:cxn ang="0">
                  <a:pos x="1019" y="0"/>
                </a:cxn>
                <a:cxn ang="0">
                  <a:pos x="1098" y="71"/>
                </a:cxn>
              </a:cxnLst>
              <a:rect l="0" t="0" r="r" b="b"/>
              <a:pathLst>
                <a:path w="1098" h="71">
                  <a:moveTo>
                    <a:pt x="1098" y="71"/>
                  </a:moveTo>
                  <a:lnTo>
                    <a:pt x="79" y="71"/>
                  </a:lnTo>
                  <a:lnTo>
                    <a:pt x="0" y="0"/>
                  </a:lnTo>
                  <a:lnTo>
                    <a:pt x="1019" y="0"/>
                  </a:lnTo>
                  <a:lnTo>
                    <a:pt x="1098" y="71"/>
                  </a:lnTo>
                  <a:close/>
                </a:path>
              </a:pathLst>
            </a:custGeom>
            <a:solidFill>
              <a:srgbClr val="E9E7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02845" name="Freeform 61"/>
            <p:cNvSpPr>
              <a:spLocks/>
            </p:cNvSpPr>
            <p:nvPr/>
          </p:nvSpPr>
          <p:spPr bwMode="auto">
            <a:xfrm>
              <a:off x="4019" y="2032"/>
              <a:ext cx="43" cy="128"/>
            </a:xfrm>
            <a:custGeom>
              <a:avLst/>
              <a:gdLst/>
              <a:ahLst/>
              <a:cxnLst>
                <a:cxn ang="0">
                  <a:pos x="87" y="67"/>
                </a:cxn>
                <a:cxn ang="0">
                  <a:pos x="87" y="256"/>
                </a:cxn>
                <a:cxn ang="0">
                  <a:pos x="0" y="189"/>
                </a:cxn>
                <a:cxn ang="0">
                  <a:pos x="0" y="0"/>
                </a:cxn>
                <a:cxn ang="0">
                  <a:pos x="87" y="67"/>
                </a:cxn>
              </a:cxnLst>
              <a:rect l="0" t="0" r="r" b="b"/>
              <a:pathLst>
                <a:path w="87" h="256">
                  <a:moveTo>
                    <a:pt x="87" y="67"/>
                  </a:moveTo>
                  <a:lnTo>
                    <a:pt x="87" y="256"/>
                  </a:lnTo>
                  <a:lnTo>
                    <a:pt x="0" y="189"/>
                  </a:lnTo>
                  <a:lnTo>
                    <a:pt x="0" y="0"/>
                  </a:lnTo>
                  <a:lnTo>
                    <a:pt x="87" y="67"/>
                  </a:lnTo>
                  <a:close/>
                </a:path>
              </a:pathLst>
            </a:custGeom>
            <a:solidFill>
              <a:srgbClr val="7167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02846" name="Rectangle 62"/>
            <p:cNvSpPr>
              <a:spLocks noChangeArrowheads="1"/>
            </p:cNvSpPr>
            <p:nvPr/>
          </p:nvSpPr>
          <p:spPr bwMode="auto">
            <a:xfrm>
              <a:off x="4049" y="2064"/>
              <a:ext cx="528" cy="96"/>
            </a:xfrm>
            <a:prstGeom prst="rect">
              <a:avLst/>
            </a:prstGeom>
            <a:solidFill>
              <a:srgbClr val="BCB7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grpSp>
          <p:nvGrpSpPr>
            <p:cNvPr id="23" name="Group 63"/>
            <p:cNvGrpSpPr>
              <a:grpSpLocks/>
            </p:cNvGrpSpPr>
            <p:nvPr/>
          </p:nvGrpSpPr>
          <p:grpSpPr bwMode="auto">
            <a:xfrm>
              <a:off x="4443" y="2075"/>
              <a:ext cx="102" cy="75"/>
              <a:chOff x="4381" y="2372"/>
              <a:chExt cx="102" cy="75"/>
            </a:xfrm>
          </p:grpSpPr>
          <p:grpSp>
            <p:nvGrpSpPr>
              <p:cNvPr id="24" name="Group 64"/>
              <p:cNvGrpSpPr>
                <a:grpSpLocks/>
              </p:cNvGrpSpPr>
              <p:nvPr/>
            </p:nvGrpSpPr>
            <p:grpSpPr bwMode="auto">
              <a:xfrm>
                <a:off x="4381" y="2372"/>
                <a:ext cx="28" cy="35"/>
                <a:chOff x="4381" y="2372"/>
                <a:chExt cx="28" cy="35"/>
              </a:xfrm>
            </p:grpSpPr>
            <p:grpSp>
              <p:nvGrpSpPr>
                <p:cNvPr id="25" name="Group 65"/>
                <p:cNvGrpSpPr>
                  <a:grpSpLocks/>
                </p:cNvGrpSpPr>
                <p:nvPr/>
              </p:nvGrpSpPr>
              <p:grpSpPr bwMode="auto">
                <a:xfrm>
                  <a:off x="4381" y="2372"/>
                  <a:ext cx="28" cy="35"/>
                  <a:chOff x="4381" y="2372"/>
                  <a:chExt cx="28" cy="35"/>
                </a:xfrm>
              </p:grpSpPr>
              <p:sp>
                <p:nvSpPr>
                  <p:cNvPr id="502850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4383" y="2373"/>
                    <a:ext cx="23" cy="3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51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37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26" name="Group 68"/>
                <p:cNvGrpSpPr>
                  <a:grpSpLocks/>
                </p:cNvGrpSpPr>
                <p:nvPr/>
              </p:nvGrpSpPr>
              <p:grpSpPr bwMode="auto">
                <a:xfrm>
                  <a:off x="4384" y="2375"/>
                  <a:ext cx="22" cy="14"/>
                  <a:chOff x="4384" y="2375"/>
                  <a:chExt cx="22" cy="14"/>
                </a:xfrm>
              </p:grpSpPr>
              <p:sp>
                <p:nvSpPr>
                  <p:cNvPr id="502853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4387" y="2377"/>
                    <a:ext cx="17" cy="1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54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384" y="2375"/>
                    <a:ext cx="22" cy="14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855" name="Rectangle 71"/>
                <p:cNvSpPr>
                  <a:spLocks noChangeArrowheads="1"/>
                </p:cNvSpPr>
                <p:nvPr/>
              </p:nvSpPr>
              <p:spPr bwMode="auto">
                <a:xfrm>
                  <a:off x="4386" y="2376"/>
                  <a:ext cx="19" cy="18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27" name="Group 72"/>
              <p:cNvGrpSpPr>
                <a:grpSpLocks/>
              </p:cNvGrpSpPr>
              <p:nvPr/>
            </p:nvGrpSpPr>
            <p:grpSpPr bwMode="auto">
              <a:xfrm>
                <a:off x="4381" y="2412"/>
                <a:ext cx="28" cy="35"/>
                <a:chOff x="4381" y="2412"/>
                <a:chExt cx="28" cy="35"/>
              </a:xfrm>
            </p:grpSpPr>
            <p:grpSp>
              <p:nvGrpSpPr>
                <p:cNvPr id="28" name="Group 73"/>
                <p:cNvGrpSpPr>
                  <a:grpSpLocks/>
                </p:cNvGrpSpPr>
                <p:nvPr/>
              </p:nvGrpSpPr>
              <p:grpSpPr bwMode="auto">
                <a:xfrm>
                  <a:off x="4381" y="2412"/>
                  <a:ext cx="28" cy="35"/>
                  <a:chOff x="4381" y="2412"/>
                  <a:chExt cx="28" cy="35"/>
                </a:xfrm>
              </p:grpSpPr>
              <p:sp>
                <p:nvSpPr>
                  <p:cNvPr id="502858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4383" y="2413"/>
                    <a:ext cx="23" cy="3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59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41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29" name="Group 76"/>
                <p:cNvGrpSpPr>
                  <a:grpSpLocks/>
                </p:cNvGrpSpPr>
                <p:nvPr/>
              </p:nvGrpSpPr>
              <p:grpSpPr bwMode="auto">
                <a:xfrm>
                  <a:off x="4384" y="2415"/>
                  <a:ext cx="22" cy="15"/>
                  <a:chOff x="4384" y="2415"/>
                  <a:chExt cx="22" cy="15"/>
                </a:xfrm>
              </p:grpSpPr>
              <p:sp>
                <p:nvSpPr>
                  <p:cNvPr id="502861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4387" y="2416"/>
                    <a:ext cx="17" cy="1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62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4384" y="2415"/>
                    <a:ext cx="22" cy="1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863" name="Rectangle 79"/>
                <p:cNvSpPr>
                  <a:spLocks noChangeArrowheads="1"/>
                </p:cNvSpPr>
                <p:nvPr/>
              </p:nvSpPr>
              <p:spPr bwMode="auto">
                <a:xfrm>
                  <a:off x="4386" y="2415"/>
                  <a:ext cx="19" cy="19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30" name="Group 80"/>
              <p:cNvGrpSpPr>
                <a:grpSpLocks/>
              </p:cNvGrpSpPr>
              <p:nvPr/>
            </p:nvGrpSpPr>
            <p:grpSpPr bwMode="auto">
              <a:xfrm>
                <a:off x="4418" y="2372"/>
                <a:ext cx="28" cy="35"/>
                <a:chOff x="4418" y="2372"/>
                <a:chExt cx="28" cy="35"/>
              </a:xfrm>
            </p:grpSpPr>
            <p:grpSp>
              <p:nvGrpSpPr>
                <p:cNvPr id="31" name="Group 81"/>
                <p:cNvGrpSpPr>
                  <a:grpSpLocks/>
                </p:cNvGrpSpPr>
                <p:nvPr/>
              </p:nvGrpSpPr>
              <p:grpSpPr bwMode="auto">
                <a:xfrm>
                  <a:off x="4418" y="2372"/>
                  <a:ext cx="28" cy="35"/>
                  <a:chOff x="4418" y="2372"/>
                  <a:chExt cx="28" cy="35"/>
                </a:xfrm>
              </p:grpSpPr>
              <p:sp>
                <p:nvSpPr>
                  <p:cNvPr id="502866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4420" y="2373"/>
                    <a:ext cx="24" cy="3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67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4418" y="237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784" name="Group 84"/>
                <p:cNvGrpSpPr>
                  <a:grpSpLocks/>
                </p:cNvGrpSpPr>
                <p:nvPr/>
              </p:nvGrpSpPr>
              <p:grpSpPr bwMode="auto">
                <a:xfrm>
                  <a:off x="4422" y="2375"/>
                  <a:ext cx="21" cy="14"/>
                  <a:chOff x="4422" y="2375"/>
                  <a:chExt cx="21" cy="14"/>
                </a:xfrm>
              </p:grpSpPr>
              <p:sp>
                <p:nvSpPr>
                  <p:cNvPr id="502869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424" y="2377"/>
                    <a:ext cx="16" cy="1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70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4422" y="2375"/>
                    <a:ext cx="21" cy="14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871" name="Rectangle 87"/>
                <p:cNvSpPr>
                  <a:spLocks noChangeArrowheads="1"/>
                </p:cNvSpPr>
                <p:nvPr/>
              </p:nvSpPr>
              <p:spPr bwMode="auto">
                <a:xfrm>
                  <a:off x="4423" y="2376"/>
                  <a:ext cx="19" cy="18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785" name="Group 88"/>
              <p:cNvGrpSpPr>
                <a:grpSpLocks/>
              </p:cNvGrpSpPr>
              <p:nvPr/>
            </p:nvGrpSpPr>
            <p:grpSpPr bwMode="auto">
              <a:xfrm>
                <a:off x="4418" y="2412"/>
                <a:ext cx="28" cy="35"/>
                <a:chOff x="4418" y="2412"/>
                <a:chExt cx="28" cy="35"/>
              </a:xfrm>
            </p:grpSpPr>
            <p:grpSp>
              <p:nvGrpSpPr>
                <p:cNvPr id="502786" name="Group 89"/>
                <p:cNvGrpSpPr>
                  <a:grpSpLocks/>
                </p:cNvGrpSpPr>
                <p:nvPr/>
              </p:nvGrpSpPr>
              <p:grpSpPr bwMode="auto">
                <a:xfrm>
                  <a:off x="4418" y="2412"/>
                  <a:ext cx="28" cy="35"/>
                  <a:chOff x="4418" y="2412"/>
                  <a:chExt cx="28" cy="35"/>
                </a:xfrm>
              </p:grpSpPr>
              <p:sp>
                <p:nvSpPr>
                  <p:cNvPr id="502874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4420" y="2413"/>
                    <a:ext cx="24" cy="3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75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4418" y="241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787" name="Group 92"/>
                <p:cNvGrpSpPr>
                  <a:grpSpLocks/>
                </p:cNvGrpSpPr>
                <p:nvPr/>
              </p:nvGrpSpPr>
              <p:grpSpPr bwMode="auto">
                <a:xfrm>
                  <a:off x="4422" y="2415"/>
                  <a:ext cx="21" cy="15"/>
                  <a:chOff x="4422" y="2415"/>
                  <a:chExt cx="21" cy="15"/>
                </a:xfrm>
              </p:grpSpPr>
              <p:sp>
                <p:nvSpPr>
                  <p:cNvPr id="502877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4424" y="2416"/>
                    <a:ext cx="16" cy="1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78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4422" y="2415"/>
                    <a:ext cx="21" cy="1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879" name="Rectangle 95"/>
                <p:cNvSpPr>
                  <a:spLocks noChangeArrowheads="1"/>
                </p:cNvSpPr>
                <p:nvPr/>
              </p:nvSpPr>
              <p:spPr bwMode="auto">
                <a:xfrm>
                  <a:off x="4423" y="2415"/>
                  <a:ext cx="19" cy="19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790" name="Group 96"/>
              <p:cNvGrpSpPr>
                <a:grpSpLocks/>
              </p:cNvGrpSpPr>
              <p:nvPr/>
            </p:nvGrpSpPr>
            <p:grpSpPr bwMode="auto">
              <a:xfrm>
                <a:off x="4455" y="2372"/>
                <a:ext cx="28" cy="35"/>
                <a:chOff x="4455" y="2372"/>
                <a:chExt cx="28" cy="35"/>
              </a:xfrm>
            </p:grpSpPr>
            <p:grpSp>
              <p:nvGrpSpPr>
                <p:cNvPr id="502794" name="Group 97"/>
                <p:cNvGrpSpPr>
                  <a:grpSpLocks/>
                </p:cNvGrpSpPr>
                <p:nvPr/>
              </p:nvGrpSpPr>
              <p:grpSpPr bwMode="auto">
                <a:xfrm>
                  <a:off x="4455" y="2372"/>
                  <a:ext cx="28" cy="35"/>
                  <a:chOff x="4455" y="2372"/>
                  <a:chExt cx="28" cy="35"/>
                </a:xfrm>
              </p:grpSpPr>
              <p:sp>
                <p:nvSpPr>
                  <p:cNvPr id="502882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4458" y="2373"/>
                    <a:ext cx="23" cy="3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83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4455" y="237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795" name="Group 100"/>
                <p:cNvGrpSpPr>
                  <a:grpSpLocks/>
                </p:cNvGrpSpPr>
                <p:nvPr/>
              </p:nvGrpSpPr>
              <p:grpSpPr bwMode="auto">
                <a:xfrm>
                  <a:off x="4459" y="2375"/>
                  <a:ext cx="21" cy="14"/>
                  <a:chOff x="4459" y="2375"/>
                  <a:chExt cx="21" cy="14"/>
                </a:xfrm>
              </p:grpSpPr>
              <p:sp>
                <p:nvSpPr>
                  <p:cNvPr id="502885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4461" y="2377"/>
                    <a:ext cx="17" cy="1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86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4459" y="2375"/>
                    <a:ext cx="21" cy="14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887" name="Rectangle 103"/>
                <p:cNvSpPr>
                  <a:spLocks noChangeArrowheads="1"/>
                </p:cNvSpPr>
                <p:nvPr/>
              </p:nvSpPr>
              <p:spPr bwMode="auto">
                <a:xfrm>
                  <a:off x="4460" y="2376"/>
                  <a:ext cx="19" cy="18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796" name="Group 104"/>
              <p:cNvGrpSpPr>
                <a:grpSpLocks/>
              </p:cNvGrpSpPr>
              <p:nvPr/>
            </p:nvGrpSpPr>
            <p:grpSpPr bwMode="auto">
              <a:xfrm>
                <a:off x="4455" y="2412"/>
                <a:ext cx="28" cy="35"/>
                <a:chOff x="4455" y="2412"/>
                <a:chExt cx="28" cy="35"/>
              </a:xfrm>
            </p:grpSpPr>
            <p:grpSp>
              <p:nvGrpSpPr>
                <p:cNvPr id="502799" name="Group 105"/>
                <p:cNvGrpSpPr>
                  <a:grpSpLocks/>
                </p:cNvGrpSpPr>
                <p:nvPr/>
              </p:nvGrpSpPr>
              <p:grpSpPr bwMode="auto">
                <a:xfrm>
                  <a:off x="4455" y="2412"/>
                  <a:ext cx="28" cy="35"/>
                  <a:chOff x="4455" y="2412"/>
                  <a:chExt cx="28" cy="35"/>
                </a:xfrm>
              </p:grpSpPr>
              <p:sp>
                <p:nvSpPr>
                  <p:cNvPr id="502890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4458" y="2413"/>
                    <a:ext cx="23" cy="3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91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4455" y="241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803" name="Group 108"/>
                <p:cNvGrpSpPr>
                  <a:grpSpLocks/>
                </p:cNvGrpSpPr>
                <p:nvPr/>
              </p:nvGrpSpPr>
              <p:grpSpPr bwMode="auto">
                <a:xfrm>
                  <a:off x="4459" y="2415"/>
                  <a:ext cx="21" cy="15"/>
                  <a:chOff x="4459" y="2415"/>
                  <a:chExt cx="21" cy="15"/>
                </a:xfrm>
              </p:grpSpPr>
              <p:sp>
                <p:nvSpPr>
                  <p:cNvPr id="502893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4461" y="2416"/>
                    <a:ext cx="17" cy="1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94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4459" y="2415"/>
                    <a:ext cx="21" cy="1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895" name="Rectangle 111"/>
                <p:cNvSpPr>
                  <a:spLocks noChangeArrowheads="1"/>
                </p:cNvSpPr>
                <p:nvPr/>
              </p:nvSpPr>
              <p:spPr bwMode="auto">
                <a:xfrm>
                  <a:off x="4460" y="2415"/>
                  <a:ext cx="19" cy="19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</p:grpSp>
      </p:grpSp>
      <p:grpSp>
        <p:nvGrpSpPr>
          <p:cNvPr id="502804" name="Group 112"/>
          <p:cNvGrpSpPr>
            <a:grpSpLocks/>
          </p:cNvGrpSpPr>
          <p:nvPr/>
        </p:nvGrpSpPr>
        <p:grpSpPr bwMode="auto">
          <a:xfrm>
            <a:off x="7721600" y="4000500"/>
            <a:ext cx="887413" cy="203200"/>
            <a:chOff x="4018" y="2032"/>
            <a:chExt cx="559" cy="128"/>
          </a:xfrm>
        </p:grpSpPr>
        <p:sp>
          <p:nvSpPr>
            <p:cNvPr id="502897" name="Freeform 113"/>
            <p:cNvSpPr>
              <a:spLocks/>
            </p:cNvSpPr>
            <p:nvPr/>
          </p:nvSpPr>
          <p:spPr bwMode="auto">
            <a:xfrm>
              <a:off x="4018" y="2032"/>
              <a:ext cx="548" cy="36"/>
            </a:xfrm>
            <a:custGeom>
              <a:avLst/>
              <a:gdLst/>
              <a:ahLst/>
              <a:cxnLst>
                <a:cxn ang="0">
                  <a:pos x="1098" y="71"/>
                </a:cxn>
                <a:cxn ang="0">
                  <a:pos x="79" y="71"/>
                </a:cxn>
                <a:cxn ang="0">
                  <a:pos x="0" y="0"/>
                </a:cxn>
                <a:cxn ang="0">
                  <a:pos x="1019" y="0"/>
                </a:cxn>
                <a:cxn ang="0">
                  <a:pos x="1098" y="71"/>
                </a:cxn>
              </a:cxnLst>
              <a:rect l="0" t="0" r="r" b="b"/>
              <a:pathLst>
                <a:path w="1098" h="71">
                  <a:moveTo>
                    <a:pt x="1098" y="71"/>
                  </a:moveTo>
                  <a:lnTo>
                    <a:pt x="79" y="71"/>
                  </a:lnTo>
                  <a:lnTo>
                    <a:pt x="0" y="0"/>
                  </a:lnTo>
                  <a:lnTo>
                    <a:pt x="1019" y="0"/>
                  </a:lnTo>
                  <a:lnTo>
                    <a:pt x="1098" y="71"/>
                  </a:lnTo>
                  <a:close/>
                </a:path>
              </a:pathLst>
            </a:custGeom>
            <a:solidFill>
              <a:srgbClr val="E9E7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02898" name="Freeform 114"/>
            <p:cNvSpPr>
              <a:spLocks/>
            </p:cNvSpPr>
            <p:nvPr/>
          </p:nvSpPr>
          <p:spPr bwMode="auto">
            <a:xfrm>
              <a:off x="4019" y="2032"/>
              <a:ext cx="43" cy="128"/>
            </a:xfrm>
            <a:custGeom>
              <a:avLst/>
              <a:gdLst/>
              <a:ahLst/>
              <a:cxnLst>
                <a:cxn ang="0">
                  <a:pos x="87" y="67"/>
                </a:cxn>
                <a:cxn ang="0">
                  <a:pos x="87" y="256"/>
                </a:cxn>
                <a:cxn ang="0">
                  <a:pos x="0" y="189"/>
                </a:cxn>
                <a:cxn ang="0">
                  <a:pos x="0" y="0"/>
                </a:cxn>
                <a:cxn ang="0">
                  <a:pos x="87" y="67"/>
                </a:cxn>
              </a:cxnLst>
              <a:rect l="0" t="0" r="r" b="b"/>
              <a:pathLst>
                <a:path w="87" h="256">
                  <a:moveTo>
                    <a:pt x="87" y="67"/>
                  </a:moveTo>
                  <a:lnTo>
                    <a:pt x="87" y="256"/>
                  </a:lnTo>
                  <a:lnTo>
                    <a:pt x="0" y="189"/>
                  </a:lnTo>
                  <a:lnTo>
                    <a:pt x="0" y="0"/>
                  </a:lnTo>
                  <a:lnTo>
                    <a:pt x="87" y="67"/>
                  </a:lnTo>
                  <a:close/>
                </a:path>
              </a:pathLst>
            </a:custGeom>
            <a:solidFill>
              <a:srgbClr val="7167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02899" name="Rectangle 115"/>
            <p:cNvSpPr>
              <a:spLocks noChangeArrowheads="1"/>
            </p:cNvSpPr>
            <p:nvPr/>
          </p:nvSpPr>
          <p:spPr bwMode="auto">
            <a:xfrm>
              <a:off x="4049" y="2064"/>
              <a:ext cx="528" cy="96"/>
            </a:xfrm>
            <a:prstGeom prst="rect">
              <a:avLst/>
            </a:prstGeom>
            <a:solidFill>
              <a:srgbClr val="BCB7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grpSp>
          <p:nvGrpSpPr>
            <p:cNvPr id="502807" name="Group 116"/>
            <p:cNvGrpSpPr>
              <a:grpSpLocks/>
            </p:cNvGrpSpPr>
            <p:nvPr/>
          </p:nvGrpSpPr>
          <p:grpSpPr bwMode="auto">
            <a:xfrm>
              <a:off x="4443" y="2075"/>
              <a:ext cx="102" cy="75"/>
              <a:chOff x="4381" y="2372"/>
              <a:chExt cx="102" cy="75"/>
            </a:xfrm>
          </p:grpSpPr>
          <p:grpSp>
            <p:nvGrpSpPr>
              <p:cNvPr id="502811" name="Group 117"/>
              <p:cNvGrpSpPr>
                <a:grpSpLocks/>
              </p:cNvGrpSpPr>
              <p:nvPr/>
            </p:nvGrpSpPr>
            <p:grpSpPr bwMode="auto">
              <a:xfrm>
                <a:off x="4381" y="2372"/>
                <a:ext cx="28" cy="35"/>
                <a:chOff x="4381" y="2372"/>
                <a:chExt cx="28" cy="35"/>
              </a:xfrm>
            </p:grpSpPr>
            <p:grpSp>
              <p:nvGrpSpPr>
                <p:cNvPr id="502812" name="Group 118"/>
                <p:cNvGrpSpPr>
                  <a:grpSpLocks/>
                </p:cNvGrpSpPr>
                <p:nvPr/>
              </p:nvGrpSpPr>
              <p:grpSpPr bwMode="auto">
                <a:xfrm>
                  <a:off x="4381" y="2372"/>
                  <a:ext cx="28" cy="35"/>
                  <a:chOff x="4381" y="2372"/>
                  <a:chExt cx="28" cy="35"/>
                </a:xfrm>
              </p:grpSpPr>
              <p:sp>
                <p:nvSpPr>
                  <p:cNvPr id="502903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4383" y="2373"/>
                    <a:ext cx="23" cy="3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04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37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815" name="Group 121"/>
                <p:cNvGrpSpPr>
                  <a:grpSpLocks/>
                </p:cNvGrpSpPr>
                <p:nvPr/>
              </p:nvGrpSpPr>
              <p:grpSpPr bwMode="auto">
                <a:xfrm>
                  <a:off x="4384" y="2375"/>
                  <a:ext cx="22" cy="14"/>
                  <a:chOff x="4384" y="2375"/>
                  <a:chExt cx="22" cy="14"/>
                </a:xfrm>
              </p:grpSpPr>
              <p:sp>
                <p:nvSpPr>
                  <p:cNvPr id="502906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4387" y="2377"/>
                    <a:ext cx="17" cy="1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07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4384" y="2375"/>
                    <a:ext cx="22" cy="14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908" name="Rectangle 124"/>
                <p:cNvSpPr>
                  <a:spLocks noChangeArrowheads="1"/>
                </p:cNvSpPr>
                <p:nvPr/>
              </p:nvSpPr>
              <p:spPr bwMode="auto">
                <a:xfrm>
                  <a:off x="4386" y="2376"/>
                  <a:ext cx="19" cy="18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819" name="Group 125"/>
              <p:cNvGrpSpPr>
                <a:grpSpLocks/>
              </p:cNvGrpSpPr>
              <p:nvPr/>
            </p:nvGrpSpPr>
            <p:grpSpPr bwMode="auto">
              <a:xfrm>
                <a:off x="4381" y="2412"/>
                <a:ext cx="28" cy="35"/>
                <a:chOff x="4381" y="2412"/>
                <a:chExt cx="28" cy="35"/>
              </a:xfrm>
            </p:grpSpPr>
            <p:grpSp>
              <p:nvGrpSpPr>
                <p:cNvPr id="502820" name="Group 126"/>
                <p:cNvGrpSpPr>
                  <a:grpSpLocks/>
                </p:cNvGrpSpPr>
                <p:nvPr/>
              </p:nvGrpSpPr>
              <p:grpSpPr bwMode="auto">
                <a:xfrm>
                  <a:off x="4381" y="2412"/>
                  <a:ext cx="28" cy="35"/>
                  <a:chOff x="4381" y="2412"/>
                  <a:chExt cx="28" cy="35"/>
                </a:xfrm>
              </p:grpSpPr>
              <p:sp>
                <p:nvSpPr>
                  <p:cNvPr id="502911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4383" y="2413"/>
                    <a:ext cx="23" cy="3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12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41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823" name="Group 129"/>
                <p:cNvGrpSpPr>
                  <a:grpSpLocks/>
                </p:cNvGrpSpPr>
                <p:nvPr/>
              </p:nvGrpSpPr>
              <p:grpSpPr bwMode="auto">
                <a:xfrm>
                  <a:off x="4384" y="2415"/>
                  <a:ext cx="22" cy="15"/>
                  <a:chOff x="4384" y="2415"/>
                  <a:chExt cx="22" cy="15"/>
                </a:xfrm>
              </p:grpSpPr>
              <p:sp>
                <p:nvSpPr>
                  <p:cNvPr id="502914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4387" y="2416"/>
                    <a:ext cx="17" cy="1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15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4384" y="2415"/>
                    <a:ext cx="22" cy="1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916" name="Rectangle 132"/>
                <p:cNvSpPr>
                  <a:spLocks noChangeArrowheads="1"/>
                </p:cNvSpPr>
                <p:nvPr/>
              </p:nvSpPr>
              <p:spPr bwMode="auto">
                <a:xfrm>
                  <a:off x="4386" y="2415"/>
                  <a:ext cx="19" cy="19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827" name="Group 133"/>
              <p:cNvGrpSpPr>
                <a:grpSpLocks/>
              </p:cNvGrpSpPr>
              <p:nvPr/>
            </p:nvGrpSpPr>
            <p:grpSpPr bwMode="auto">
              <a:xfrm>
                <a:off x="4418" y="2372"/>
                <a:ext cx="28" cy="35"/>
                <a:chOff x="4418" y="2372"/>
                <a:chExt cx="28" cy="35"/>
              </a:xfrm>
            </p:grpSpPr>
            <p:grpSp>
              <p:nvGrpSpPr>
                <p:cNvPr id="502828" name="Group 134"/>
                <p:cNvGrpSpPr>
                  <a:grpSpLocks/>
                </p:cNvGrpSpPr>
                <p:nvPr/>
              </p:nvGrpSpPr>
              <p:grpSpPr bwMode="auto">
                <a:xfrm>
                  <a:off x="4418" y="2372"/>
                  <a:ext cx="28" cy="35"/>
                  <a:chOff x="4418" y="2372"/>
                  <a:chExt cx="28" cy="35"/>
                </a:xfrm>
              </p:grpSpPr>
              <p:sp>
                <p:nvSpPr>
                  <p:cNvPr id="502919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4420" y="2373"/>
                    <a:ext cx="24" cy="3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20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4418" y="237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831" name="Group 137"/>
                <p:cNvGrpSpPr>
                  <a:grpSpLocks/>
                </p:cNvGrpSpPr>
                <p:nvPr/>
              </p:nvGrpSpPr>
              <p:grpSpPr bwMode="auto">
                <a:xfrm>
                  <a:off x="4422" y="2375"/>
                  <a:ext cx="21" cy="14"/>
                  <a:chOff x="4422" y="2375"/>
                  <a:chExt cx="21" cy="14"/>
                </a:xfrm>
              </p:grpSpPr>
              <p:sp>
                <p:nvSpPr>
                  <p:cNvPr id="502922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4424" y="2377"/>
                    <a:ext cx="16" cy="1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23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4422" y="2375"/>
                    <a:ext cx="21" cy="14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924" name="Rectangle 140"/>
                <p:cNvSpPr>
                  <a:spLocks noChangeArrowheads="1"/>
                </p:cNvSpPr>
                <p:nvPr/>
              </p:nvSpPr>
              <p:spPr bwMode="auto">
                <a:xfrm>
                  <a:off x="4423" y="2376"/>
                  <a:ext cx="19" cy="18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835" name="Group 141"/>
              <p:cNvGrpSpPr>
                <a:grpSpLocks/>
              </p:cNvGrpSpPr>
              <p:nvPr/>
            </p:nvGrpSpPr>
            <p:grpSpPr bwMode="auto">
              <a:xfrm>
                <a:off x="4418" y="2412"/>
                <a:ext cx="28" cy="35"/>
                <a:chOff x="4418" y="2412"/>
                <a:chExt cx="28" cy="35"/>
              </a:xfrm>
            </p:grpSpPr>
            <p:grpSp>
              <p:nvGrpSpPr>
                <p:cNvPr id="502836" name="Group 142"/>
                <p:cNvGrpSpPr>
                  <a:grpSpLocks/>
                </p:cNvGrpSpPr>
                <p:nvPr/>
              </p:nvGrpSpPr>
              <p:grpSpPr bwMode="auto">
                <a:xfrm>
                  <a:off x="4418" y="2412"/>
                  <a:ext cx="28" cy="35"/>
                  <a:chOff x="4418" y="2412"/>
                  <a:chExt cx="28" cy="35"/>
                </a:xfrm>
              </p:grpSpPr>
              <p:sp>
                <p:nvSpPr>
                  <p:cNvPr id="502927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4420" y="2413"/>
                    <a:ext cx="24" cy="3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28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4418" y="241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839" name="Group 145"/>
                <p:cNvGrpSpPr>
                  <a:grpSpLocks/>
                </p:cNvGrpSpPr>
                <p:nvPr/>
              </p:nvGrpSpPr>
              <p:grpSpPr bwMode="auto">
                <a:xfrm>
                  <a:off x="4422" y="2415"/>
                  <a:ext cx="21" cy="15"/>
                  <a:chOff x="4422" y="2415"/>
                  <a:chExt cx="21" cy="15"/>
                </a:xfrm>
              </p:grpSpPr>
              <p:sp>
                <p:nvSpPr>
                  <p:cNvPr id="502930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4424" y="2416"/>
                    <a:ext cx="16" cy="1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31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4422" y="2415"/>
                    <a:ext cx="21" cy="1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932" name="Rectangle 148"/>
                <p:cNvSpPr>
                  <a:spLocks noChangeArrowheads="1"/>
                </p:cNvSpPr>
                <p:nvPr/>
              </p:nvSpPr>
              <p:spPr bwMode="auto">
                <a:xfrm>
                  <a:off x="4423" y="2415"/>
                  <a:ext cx="19" cy="19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843" name="Group 149"/>
              <p:cNvGrpSpPr>
                <a:grpSpLocks/>
              </p:cNvGrpSpPr>
              <p:nvPr/>
            </p:nvGrpSpPr>
            <p:grpSpPr bwMode="auto">
              <a:xfrm>
                <a:off x="4455" y="2372"/>
                <a:ext cx="28" cy="35"/>
                <a:chOff x="4455" y="2372"/>
                <a:chExt cx="28" cy="35"/>
              </a:xfrm>
            </p:grpSpPr>
            <p:grpSp>
              <p:nvGrpSpPr>
                <p:cNvPr id="502847" name="Group 150"/>
                <p:cNvGrpSpPr>
                  <a:grpSpLocks/>
                </p:cNvGrpSpPr>
                <p:nvPr/>
              </p:nvGrpSpPr>
              <p:grpSpPr bwMode="auto">
                <a:xfrm>
                  <a:off x="4455" y="2372"/>
                  <a:ext cx="28" cy="35"/>
                  <a:chOff x="4455" y="2372"/>
                  <a:chExt cx="28" cy="35"/>
                </a:xfrm>
              </p:grpSpPr>
              <p:sp>
                <p:nvSpPr>
                  <p:cNvPr id="502935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4458" y="2373"/>
                    <a:ext cx="23" cy="3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36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4455" y="237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848" name="Group 153"/>
                <p:cNvGrpSpPr>
                  <a:grpSpLocks/>
                </p:cNvGrpSpPr>
                <p:nvPr/>
              </p:nvGrpSpPr>
              <p:grpSpPr bwMode="auto">
                <a:xfrm>
                  <a:off x="4459" y="2375"/>
                  <a:ext cx="21" cy="14"/>
                  <a:chOff x="4459" y="2375"/>
                  <a:chExt cx="21" cy="14"/>
                </a:xfrm>
              </p:grpSpPr>
              <p:sp>
                <p:nvSpPr>
                  <p:cNvPr id="502938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4461" y="2377"/>
                    <a:ext cx="17" cy="1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39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4459" y="2375"/>
                    <a:ext cx="21" cy="14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940" name="Rectangle 156"/>
                <p:cNvSpPr>
                  <a:spLocks noChangeArrowheads="1"/>
                </p:cNvSpPr>
                <p:nvPr/>
              </p:nvSpPr>
              <p:spPr bwMode="auto">
                <a:xfrm>
                  <a:off x="4460" y="2376"/>
                  <a:ext cx="19" cy="18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849" name="Group 157"/>
              <p:cNvGrpSpPr>
                <a:grpSpLocks/>
              </p:cNvGrpSpPr>
              <p:nvPr/>
            </p:nvGrpSpPr>
            <p:grpSpPr bwMode="auto">
              <a:xfrm>
                <a:off x="4455" y="2412"/>
                <a:ext cx="28" cy="35"/>
                <a:chOff x="4455" y="2412"/>
                <a:chExt cx="28" cy="35"/>
              </a:xfrm>
            </p:grpSpPr>
            <p:grpSp>
              <p:nvGrpSpPr>
                <p:cNvPr id="502852" name="Group 158"/>
                <p:cNvGrpSpPr>
                  <a:grpSpLocks/>
                </p:cNvGrpSpPr>
                <p:nvPr/>
              </p:nvGrpSpPr>
              <p:grpSpPr bwMode="auto">
                <a:xfrm>
                  <a:off x="4455" y="2412"/>
                  <a:ext cx="28" cy="35"/>
                  <a:chOff x="4455" y="2412"/>
                  <a:chExt cx="28" cy="35"/>
                </a:xfrm>
              </p:grpSpPr>
              <p:sp>
                <p:nvSpPr>
                  <p:cNvPr id="502943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4458" y="2413"/>
                    <a:ext cx="23" cy="3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44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4455" y="241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856" name="Group 161"/>
                <p:cNvGrpSpPr>
                  <a:grpSpLocks/>
                </p:cNvGrpSpPr>
                <p:nvPr/>
              </p:nvGrpSpPr>
              <p:grpSpPr bwMode="auto">
                <a:xfrm>
                  <a:off x="4459" y="2415"/>
                  <a:ext cx="21" cy="15"/>
                  <a:chOff x="4459" y="2415"/>
                  <a:chExt cx="21" cy="15"/>
                </a:xfrm>
              </p:grpSpPr>
              <p:sp>
                <p:nvSpPr>
                  <p:cNvPr id="502946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4461" y="2416"/>
                    <a:ext cx="17" cy="1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47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4459" y="2415"/>
                    <a:ext cx="21" cy="1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948" name="Rectangle 164"/>
                <p:cNvSpPr>
                  <a:spLocks noChangeArrowheads="1"/>
                </p:cNvSpPr>
                <p:nvPr/>
              </p:nvSpPr>
              <p:spPr bwMode="auto">
                <a:xfrm>
                  <a:off x="4460" y="2415"/>
                  <a:ext cx="19" cy="19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</p:grpSp>
      </p:grpSp>
      <p:grpSp>
        <p:nvGrpSpPr>
          <p:cNvPr id="502857" name="Group 165"/>
          <p:cNvGrpSpPr>
            <a:grpSpLocks/>
          </p:cNvGrpSpPr>
          <p:nvPr/>
        </p:nvGrpSpPr>
        <p:grpSpPr bwMode="auto">
          <a:xfrm>
            <a:off x="7772400" y="2667000"/>
            <a:ext cx="887413" cy="203200"/>
            <a:chOff x="4018" y="2032"/>
            <a:chExt cx="559" cy="128"/>
          </a:xfrm>
        </p:grpSpPr>
        <p:sp>
          <p:nvSpPr>
            <p:cNvPr id="502950" name="Freeform 166"/>
            <p:cNvSpPr>
              <a:spLocks/>
            </p:cNvSpPr>
            <p:nvPr/>
          </p:nvSpPr>
          <p:spPr bwMode="auto">
            <a:xfrm>
              <a:off x="4018" y="2032"/>
              <a:ext cx="548" cy="36"/>
            </a:xfrm>
            <a:custGeom>
              <a:avLst/>
              <a:gdLst/>
              <a:ahLst/>
              <a:cxnLst>
                <a:cxn ang="0">
                  <a:pos x="1098" y="71"/>
                </a:cxn>
                <a:cxn ang="0">
                  <a:pos x="79" y="71"/>
                </a:cxn>
                <a:cxn ang="0">
                  <a:pos x="0" y="0"/>
                </a:cxn>
                <a:cxn ang="0">
                  <a:pos x="1019" y="0"/>
                </a:cxn>
                <a:cxn ang="0">
                  <a:pos x="1098" y="71"/>
                </a:cxn>
              </a:cxnLst>
              <a:rect l="0" t="0" r="r" b="b"/>
              <a:pathLst>
                <a:path w="1098" h="71">
                  <a:moveTo>
                    <a:pt x="1098" y="71"/>
                  </a:moveTo>
                  <a:lnTo>
                    <a:pt x="79" y="71"/>
                  </a:lnTo>
                  <a:lnTo>
                    <a:pt x="0" y="0"/>
                  </a:lnTo>
                  <a:lnTo>
                    <a:pt x="1019" y="0"/>
                  </a:lnTo>
                  <a:lnTo>
                    <a:pt x="1098" y="71"/>
                  </a:lnTo>
                  <a:close/>
                </a:path>
              </a:pathLst>
            </a:custGeom>
            <a:solidFill>
              <a:srgbClr val="E9E7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02951" name="Freeform 167"/>
            <p:cNvSpPr>
              <a:spLocks/>
            </p:cNvSpPr>
            <p:nvPr/>
          </p:nvSpPr>
          <p:spPr bwMode="auto">
            <a:xfrm>
              <a:off x="4019" y="2032"/>
              <a:ext cx="43" cy="128"/>
            </a:xfrm>
            <a:custGeom>
              <a:avLst/>
              <a:gdLst/>
              <a:ahLst/>
              <a:cxnLst>
                <a:cxn ang="0">
                  <a:pos x="87" y="67"/>
                </a:cxn>
                <a:cxn ang="0">
                  <a:pos x="87" y="256"/>
                </a:cxn>
                <a:cxn ang="0">
                  <a:pos x="0" y="189"/>
                </a:cxn>
                <a:cxn ang="0">
                  <a:pos x="0" y="0"/>
                </a:cxn>
                <a:cxn ang="0">
                  <a:pos x="87" y="67"/>
                </a:cxn>
              </a:cxnLst>
              <a:rect l="0" t="0" r="r" b="b"/>
              <a:pathLst>
                <a:path w="87" h="256">
                  <a:moveTo>
                    <a:pt x="87" y="67"/>
                  </a:moveTo>
                  <a:lnTo>
                    <a:pt x="87" y="256"/>
                  </a:lnTo>
                  <a:lnTo>
                    <a:pt x="0" y="189"/>
                  </a:lnTo>
                  <a:lnTo>
                    <a:pt x="0" y="0"/>
                  </a:lnTo>
                  <a:lnTo>
                    <a:pt x="87" y="67"/>
                  </a:lnTo>
                  <a:close/>
                </a:path>
              </a:pathLst>
            </a:custGeom>
            <a:solidFill>
              <a:srgbClr val="7167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02952" name="Rectangle 168"/>
            <p:cNvSpPr>
              <a:spLocks noChangeArrowheads="1"/>
            </p:cNvSpPr>
            <p:nvPr/>
          </p:nvSpPr>
          <p:spPr bwMode="auto">
            <a:xfrm>
              <a:off x="4049" y="2064"/>
              <a:ext cx="528" cy="96"/>
            </a:xfrm>
            <a:prstGeom prst="rect">
              <a:avLst/>
            </a:prstGeom>
            <a:solidFill>
              <a:srgbClr val="BCB7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grpSp>
          <p:nvGrpSpPr>
            <p:cNvPr id="502860" name="Group 169"/>
            <p:cNvGrpSpPr>
              <a:grpSpLocks/>
            </p:cNvGrpSpPr>
            <p:nvPr/>
          </p:nvGrpSpPr>
          <p:grpSpPr bwMode="auto">
            <a:xfrm>
              <a:off x="4443" y="2075"/>
              <a:ext cx="102" cy="75"/>
              <a:chOff x="4381" y="2372"/>
              <a:chExt cx="102" cy="75"/>
            </a:xfrm>
          </p:grpSpPr>
          <p:grpSp>
            <p:nvGrpSpPr>
              <p:cNvPr id="502864" name="Group 170"/>
              <p:cNvGrpSpPr>
                <a:grpSpLocks/>
              </p:cNvGrpSpPr>
              <p:nvPr/>
            </p:nvGrpSpPr>
            <p:grpSpPr bwMode="auto">
              <a:xfrm>
                <a:off x="4381" y="2372"/>
                <a:ext cx="28" cy="35"/>
                <a:chOff x="4381" y="2372"/>
                <a:chExt cx="28" cy="35"/>
              </a:xfrm>
            </p:grpSpPr>
            <p:grpSp>
              <p:nvGrpSpPr>
                <p:cNvPr id="502865" name="Group 171"/>
                <p:cNvGrpSpPr>
                  <a:grpSpLocks/>
                </p:cNvGrpSpPr>
                <p:nvPr/>
              </p:nvGrpSpPr>
              <p:grpSpPr bwMode="auto">
                <a:xfrm>
                  <a:off x="4381" y="2372"/>
                  <a:ext cx="28" cy="35"/>
                  <a:chOff x="4381" y="2372"/>
                  <a:chExt cx="28" cy="35"/>
                </a:xfrm>
              </p:grpSpPr>
              <p:sp>
                <p:nvSpPr>
                  <p:cNvPr id="502956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4383" y="2373"/>
                    <a:ext cx="23" cy="3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57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37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868" name="Group 174"/>
                <p:cNvGrpSpPr>
                  <a:grpSpLocks/>
                </p:cNvGrpSpPr>
                <p:nvPr/>
              </p:nvGrpSpPr>
              <p:grpSpPr bwMode="auto">
                <a:xfrm>
                  <a:off x="4384" y="2375"/>
                  <a:ext cx="22" cy="14"/>
                  <a:chOff x="4384" y="2375"/>
                  <a:chExt cx="22" cy="14"/>
                </a:xfrm>
              </p:grpSpPr>
              <p:sp>
                <p:nvSpPr>
                  <p:cNvPr id="502959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4387" y="2377"/>
                    <a:ext cx="17" cy="1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60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4384" y="2375"/>
                    <a:ext cx="22" cy="14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961" name="Rectangle 177"/>
                <p:cNvSpPr>
                  <a:spLocks noChangeArrowheads="1"/>
                </p:cNvSpPr>
                <p:nvPr/>
              </p:nvSpPr>
              <p:spPr bwMode="auto">
                <a:xfrm>
                  <a:off x="4386" y="2376"/>
                  <a:ext cx="19" cy="18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872" name="Group 178"/>
              <p:cNvGrpSpPr>
                <a:grpSpLocks/>
              </p:cNvGrpSpPr>
              <p:nvPr/>
            </p:nvGrpSpPr>
            <p:grpSpPr bwMode="auto">
              <a:xfrm>
                <a:off x="4381" y="2412"/>
                <a:ext cx="28" cy="35"/>
                <a:chOff x="4381" y="2412"/>
                <a:chExt cx="28" cy="35"/>
              </a:xfrm>
            </p:grpSpPr>
            <p:grpSp>
              <p:nvGrpSpPr>
                <p:cNvPr id="502873" name="Group 179"/>
                <p:cNvGrpSpPr>
                  <a:grpSpLocks/>
                </p:cNvGrpSpPr>
                <p:nvPr/>
              </p:nvGrpSpPr>
              <p:grpSpPr bwMode="auto">
                <a:xfrm>
                  <a:off x="4381" y="2412"/>
                  <a:ext cx="28" cy="35"/>
                  <a:chOff x="4381" y="2412"/>
                  <a:chExt cx="28" cy="35"/>
                </a:xfrm>
              </p:grpSpPr>
              <p:sp>
                <p:nvSpPr>
                  <p:cNvPr id="502964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4383" y="2413"/>
                    <a:ext cx="23" cy="3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65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41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876" name="Group 182"/>
                <p:cNvGrpSpPr>
                  <a:grpSpLocks/>
                </p:cNvGrpSpPr>
                <p:nvPr/>
              </p:nvGrpSpPr>
              <p:grpSpPr bwMode="auto">
                <a:xfrm>
                  <a:off x="4384" y="2415"/>
                  <a:ext cx="22" cy="15"/>
                  <a:chOff x="4384" y="2415"/>
                  <a:chExt cx="22" cy="15"/>
                </a:xfrm>
              </p:grpSpPr>
              <p:sp>
                <p:nvSpPr>
                  <p:cNvPr id="502967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4387" y="2416"/>
                    <a:ext cx="17" cy="1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68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4384" y="2415"/>
                    <a:ext cx="22" cy="1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969" name="Rectangle 185"/>
                <p:cNvSpPr>
                  <a:spLocks noChangeArrowheads="1"/>
                </p:cNvSpPr>
                <p:nvPr/>
              </p:nvSpPr>
              <p:spPr bwMode="auto">
                <a:xfrm>
                  <a:off x="4386" y="2415"/>
                  <a:ext cx="19" cy="19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880" name="Group 186"/>
              <p:cNvGrpSpPr>
                <a:grpSpLocks/>
              </p:cNvGrpSpPr>
              <p:nvPr/>
            </p:nvGrpSpPr>
            <p:grpSpPr bwMode="auto">
              <a:xfrm>
                <a:off x="4418" y="2372"/>
                <a:ext cx="28" cy="35"/>
                <a:chOff x="4418" y="2372"/>
                <a:chExt cx="28" cy="35"/>
              </a:xfrm>
            </p:grpSpPr>
            <p:grpSp>
              <p:nvGrpSpPr>
                <p:cNvPr id="502881" name="Group 187"/>
                <p:cNvGrpSpPr>
                  <a:grpSpLocks/>
                </p:cNvGrpSpPr>
                <p:nvPr/>
              </p:nvGrpSpPr>
              <p:grpSpPr bwMode="auto">
                <a:xfrm>
                  <a:off x="4418" y="2372"/>
                  <a:ext cx="28" cy="35"/>
                  <a:chOff x="4418" y="2372"/>
                  <a:chExt cx="28" cy="35"/>
                </a:xfrm>
              </p:grpSpPr>
              <p:sp>
                <p:nvSpPr>
                  <p:cNvPr id="502972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4420" y="2373"/>
                    <a:ext cx="24" cy="3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73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4418" y="237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884" name="Group 190"/>
                <p:cNvGrpSpPr>
                  <a:grpSpLocks/>
                </p:cNvGrpSpPr>
                <p:nvPr/>
              </p:nvGrpSpPr>
              <p:grpSpPr bwMode="auto">
                <a:xfrm>
                  <a:off x="4422" y="2375"/>
                  <a:ext cx="21" cy="14"/>
                  <a:chOff x="4422" y="2375"/>
                  <a:chExt cx="21" cy="14"/>
                </a:xfrm>
              </p:grpSpPr>
              <p:sp>
                <p:nvSpPr>
                  <p:cNvPr id="502975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4424" y="2377"/>
                    <a:ext cx="16" cy="1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76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4422" y="2375"/>
                    <a:ext cx="21" cy="14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977" name="Rectangle 193"/>
                <p:cNvSpPr>
                  <a:spLocks noChangeArrowheads="1"/>
                </p:cNvSpPr>
                <p:nvPr/>
              </p:nvSpPr>
              <p:spPr bwMode="auto">
                <a:xfrm>
                  <a:off x="4423" y="2376"/>
                  <a:ext cx="19" cy="18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888" name="Group 194"/>
              <p:cNvGrpSpPr>
                <a:grpSpLocks/>
              </p:cNvGrpSpPr>
              <p:nvPr/>
            </p:nvGrpSpPr>
            <p:grpSpPr bwMode="auto">
              <a:xfrm>
                <a:off x="4418" y="2412"/>
                <a:ext cx="28" cy="35"/>
                <a:chOff x="4418" y="2412"/>
                <a:chExt cx="28" cy="35"/>
              </a:xfrm>
            </p:grpSpPr>
            <p:grpSp>
              <p:nvGrpSpPr>
                <p:cNvPr id="502889" name="Group 195"/>
                <p:cNvGrpSpPr>
                  <a:grpSpLocks/>
                </p:cNvGrpSpPr>
                <p:nvPr/>
              </p:nvGrpSpPr>
              <p:grpSpPr bwMode="auto">
                <a:xfrm>
                  <a:off x="4418" y="2412"/>
                  <a:ext cx="28" cy="35"/>
                  <a:chOff x="4418" y="2412"/>
                  <a:chExt cx="28" cy="35"/>
                </a:xfrm>
              </p:grpSpPr>
              <p:sp>
                <p:nvSpPr>
                  <p:cNvPr id="502980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4420" y="2413"/>
                    <a:ext cx="24" cy="3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81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4418" y="241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892" name="Group 198"/>
                <p:cNvGrpSpPr>
                  <a:grpSpLocks/>
                </p:cNvGrpSpPr>
                <p:nvPr/>
              </p:nvGrpSpPr>
              <p:grpSpPr bwMode="auto">
                <a:xfrm>
                  <a:off x="4422" y="2415"/>
                  <a:ext cx="21" cy="15"/>
                  <a:chOff x="4422" y="2415"/>
                  <a:chExt cx="21" cy="15"/>
                </a:xfrm>
              </p:grpSpPr>
              <p:sp>
                <p:nvSpPr>
                  <p:cNvPr id="502983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4424" y="2416"/>
                    <a:ext cx="16" cy="1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84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4422" y="2415"/>
                    <a:ext cx="21" cy="1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985" name="Rectangle 201"/>
                <p:cNvSpPr>
                  <a:spLocks noChangeArrowheads="1"/>
                </p:cNvSpPr>
                <p:nvPr/>
              </p:nvSpPr>
              <p:spPr bwMode="auto">
                <a:xfrm>
                  <a:off x="4423" y="2415"/>
                  <a:ext cx="19" cy="19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896" name="Group 202"/>
              <p:cNvGrpSpPr>
                <a:grpSpLocks/>
              </p:cNvGrpSpPr>
              <p:nvPr/>
            </p:nvGrpSpPr>
            <p:grpSpPr bwMode="auto">
              <a:xfrm>
                <a:off x="4455" y="2372"/>
                <a:ext cx="28" cy="35"/>
                <a:chOff x="4455" y="2372"/>
                <a:chExt cx="28" cy="35"/>
              </a:xfrm>
            </p:grpSpPr>
            <p:grpSp>
              <p:nvGrpSpPr>
                <p:cNvPr id="502900" name="Group 203"/>
                <p:cNvGrpSpPr>
                  <a:grpSpLocks/>
                </p:cNvGrpSpPr>
                <p:nvPr/>
              </p:nvGrpSpPr>
              <p:grpSpPr bwMode="auto">
                <a:xfrm>
                  <a:off x="4455" y="2372"/>
                  <a:ext cx="28" cy="35"/>
                  <a:chOff x="4455" y="2372"/>
                  <a:chExt cx="28" cy="35"/>
                </a:xfrm>
              </p:grpSpPr>
              <p:sp>
                <p:nvSpPr>
                  <p:cNvPr id="502988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4458" y="2373"/>
                    <a:ext cx="23" cy="3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89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4455" y="237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901" name="Group 206"/>
                <p:cNvGrpSpPr>
                  <a:grpSpLocks/>
                </p:cNvGrpSpPr>
                <p:nvPr/>
              </p:nvGrpSpPr>
              <p:grpSpPr bwMode="auto">
                <a:xfrm>
                  <a:off x="4459" y="2375"/>
                  <a:ext cx="21" cy="14"/>
                  <a:chOff x="4459" y="2375"/>
                  <a:chExt cx="21" cy="14"/>
                </a:xfrm>
              </p:grpSpPr>
              <p:sp>
                <p:nvSpPr>
                  <p:cNvPr id="502991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4461" y="2377"/>
                    <a:ext cx="17" cy="1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92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4459" y="2375"/>
                    <a:ext cx="21" cy="14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993" name="Rectangle 209"/>
                <p:cNvSpPr>
                  <a:spLocks noChangeArrowheads="1"/>
                </p:cNvSpPr>
                <p:nvPr/>
              </p:nvSpPr>
              <p:spPr bwMode="auto">
                <a:xfrm>
                  <a:off x="4460" y="2376"/>
                  <a:ext cx="19" cy="18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902" name="Group 210"/>
              <p:cNvGrpSpPr>
                <a:grpSpLocks/>
              </p:cNvGrpSpPr>
              <p:nvPr/>
            </p:nvGrpSpPr>
            <p:grpSpPr bwMode="auto">
              <a:xfrm>
                <a:off x="4455" y="2412"/>
                <a:ext cx="28" cy="35"/>
                <a:chOff x="4455" y="2412"/>
                <a:chExt cx="28" cy="35"/>
              </a:xfrm>
            </p:grpSpPr>
            <p:grpSp>
              <p:nvGrpSpPr>
                <p:cNvPr id="502905" name="Group 211"/>
                <p:cNvGrpSpPr>
                  <a:grpSpLocks/>
                </p:cNvGrpSpPr>
                <p:nvPr/>
              </p:nvGrpSpPr>
              <p:grpSpPr bwMode="auto">
                <a:xfrm>
                  <a:off x="4455" y="2412"/>
                  <a:ext cx="28" cy="35"/>
                  <a:chOff x="4455" y="2412"/>
                  <a:chExt cx="28" cy="35"/>
                </a:xfrm>
              </p:grpSpPr>
              <p:sp>
                <p:nvSpPr>
                  <p:cNvPr id="502996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4458" y="2413"/>
                    <a:ext cx="23" cy="3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9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4455" y="241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909" name="Group 214"/>
                <p:cNvGrpSpPr>
                  <a:grpSpLocks/>
                </p:cNvGrpSpPr>
                <p:nvPr/>
              </p:nvGrpSpPr>
              <p:grpSpPr bwMode="auto">
                <a:xfrm>
                  <a:off x="4459" y="2415"/>
                  <a:ext cx="21" cy="15"/>
                  <a:chOff x="4459" y="2415"/>
                  <a:chExt cx="21" cy="15"/>
                </a:xfrm>
              </p:grpSpPr>
              <p:sp>
                <p:nvSpPr>
                  <p:cNvPr id="502999" name="Rectangle 215"/>
                  <p:cNvSpPr>
                    <a:spLocks noChangeArrowheads="1"/>
                  </p:cNvSpPr>
                  <p:nvPr/>
                </p:nvSpPr>
                <p:spPr bwMode="auto">
                  <a:xfrm>
                    <a:off x="4461" y="2416"/>
                    <a:ext cx="17" cy="1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3000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4459" y="2415"/>
                    <a:ext cx="21" cy="1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3001" name="Rectangle 217"/>
                <p:cNvSpPr>
                  <a:spLocks noChangeArrowheads="1"/>
                </p:cNvSpPr>
                <p:nvPr/>
              </p:nvSpPr>
              <p:spPr bwMode="auto">
                <a:xfrm>
                  <a:off x="4460" y="2415"/>
                  <a:ext cx="19" cy="19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</p:grpSp>
      </p:grpSp>
      <p:grpSp>
        <p:nvGrpSpPr>
          <p:cNvPr id="502910" name="Group 218"/>
          <p:cNvGrpSpPr>
            <a:grpSpLocks/>
          </p:cNvGrpSpPr>
          <p:nvPr/>
        </p:nvGrpSpPr>
        <p:grpSpPr bwMode="auto">
          <a:xfrm>
            <a:off x="6223000" y="2654300"/>
            <a:ext cx="887413" cy="203200"/>
            <a:chOff x="4018" y="2032"/>
            <a:chExt cx="559" cy="128"/>
          </a:xfrm>
        </p:grpSpPr>
        <p:sp>
          <p:nvSpPr>
            <p:cNvPr id="503003" name="Freeform 219"/>
            <p:cNvSpPr>
              <a:spLocks/>
            </p:cNvSpPr>
            <p:nvPr/>
          </p:nvSpPr>
          <p:spPr bwMode="auto">
            <a:xfrm>
              <a:off x="4018" y="2032"/>
              <a:ext cx="548" cy="36"/>
            </a:xfrm>
            <a:custGeom>
              <a:avLst/>
              <a:gdLst/>
              <a:ahLst/>
              <a:cxnLst>
                <a:cxn ang="0">
                  <a:pos x="1098" y="71"/>
                </a:cxn>
                <a:cxn ang="0">
                  <a:pos x="79" y="71"/>
                </a:cxn>
                <a:cxn ang="0">
                  <a:pos x="0" y="0"/>
                </a:cxn>
                <a:cxn ang="0">
                  <a:pos x="1019" y="0"/>
                </a:cxn>
                <a:cxn ang="0">
                  <a:pos x="1098" y="71"/>
                </a:cxn>
              </a:cxnLst>
              <a:rect l="0" t="0" r="r" b="b"/>
              <a:pathLst>
                <a:path w="1098" h="71">
                  <a:moveTo>
                    <a:pt x="1098" y="71"/>
                  </a:moveTo>
                  <a:lnTo>
                    <a:pt x="79" y="71"/>
                  </a:lnTo>
                  <a:lnTo>
                    <a:pt x="0" y="0"/>
                  </a:lnTo>
                  <a:lnTo>
                    <a:pt x="1019" y="0"/>
                  </a:lnTo>
                  <a:lnTo>
                    <a:pt x="1098" y="71"/>
                  </a:lnTo>
                  <a:close/>
                </a:path>
              </a:pathLst>
            </a:custGeom>
            <a:solidFill>
              <a:srgbClr val="E9E7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03004" name="Freeform 220"/>
            <p:cNvSpPr>
              <a:spLocks/>
            </p:cNvSpPr>
            <p:nvPr/>
          </p:nvSpPr>
          <p:spPr bwMode="auto">
            <a:xfrm>
              <a:off x="4019" y="2032"/>
              <a:ext cx="43" cy="128"/>
            </a:xfrm>
            <a:custGeom>
              <a:avLst/>
              <a:gdLst/>
              <a:ahLst/>
              <a:cxnLst>
                <a:cxn ang="0">
                  <a:pos x="87" y="67"/>
                </a:cxn>
                <a:cxn ang="0">
                  <a:pos x="87" y="256"/>
                </a:cxn>
                <a:cxn ang="0">
                  <a:pos x="0" y="189"/>
                </a:cxn>
                <a:cxn ang="0">
                  <a:pos x="0" y="0"/>
                </a:cxn>
                <a:cxn ang="0">
                  <a:pos x="87" y="67"/>
                </a:cxn>
              </a:cxnLst>
              <a:rect l="0" t="0" r="r" b="b"/>
              <a:pathLst>
                <a:path w="87" h="256">
                  <a:moveTo>
                    <a:pt x="87" y="67"/>
                  </a:moveTo>
                  <a:lnTo>
                    <a:pt x="87" y="256"/>
                  </a:lnTo>
                  <a:lnTo>
                    <a:pt x="0" y="189"/>
                  </a:lnTo>
                  <a:lnTo>
                    <a:pt x="0" y="0"/>
                  </a:lnTo>
                  <a:lnTo>
                    <a:pt x="87" y="67"/>
                  </a:lnTo>
                  <a:close/>
                </a:path>
              </a:pathLst>
            </a:custGeom>
            <a:solidFill>
              <a:srgbClr val="7167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03005" name="Rectangle 221"/>
            <p:cNvSpPr>
              <a:spLocks noChangeArrowheads="1"/>
            </p:cNvSpPr>
            <p:nvPr/>
          </p:nvSpPr>
          <p:spPr bwMode="auto">
            <a:xfrm>
              <a:off x="4049" y="2064"/>
              <a:ext cx="528" cy="96"/>
            </a:xfrm>
            <a:prstGeom prst="rect">
              <a:avLst/>
            </a:prstGeom>
            <a:solidFill>
              <a:srgbClr val="BCB7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grpSp>
          <p:nvGrpSpPr>
            <p:cNvPr id="502913" name="Group 222"/>
            <p:cNvGrpSpPr>
              <a:grpSpLocks/>
            </p:cNvGrpSpPr>
            <p:nvPr/>
          </p:nvGrpSpPr>
          <p:grpSpPr bwMode="auto">
            <a:xfrm>
              <a:off x="4443" y="2075"/>
              <a:ext cx="102" cy="75"/>
              <a:chOff x="4381" y="2372"/>
              <a:chExt cx="102" cy="75"/>
            </a:xfrm>
          </p:grpSpPr>
          <p:grpSp>
            <p:nvGrpSpPr>
              <p:cNvPr id="502917" name="Group 223"/>
              <p:cNvGrpSpPr>
                <a:grpSpLocks/>
              </p:cNvGrpSpPr>
              <p:nvPr/>
            </p:nvGrpSpPr>
            <p:grpSpPr bwMode="auto">
              <a:xfrm>
                <a:off x="4381" y="2372"/>
                <a:ext cx="28" cy="35"/>
                <a:chOff x="4381" y="2372"/>
                <a:chExt cx="28" cy="35"/>
              </a:xfrm>
            </p:grpSpPr>
            <p:grpSp>
              <p:nvGrpSpPr>
                <p:cNvPr id="502918" name="Group 224"/>
                <p:cNvGrpSpPr>
                  <a:grpSpLocks/>
                </p:cNvGrpSpPr>
                <p:nvPr/>
              </p:nvGrpSpPr>
              <p:grpSpPr bwMode="auto">
                <a:xfrm>
                  <a:off x="4381" y="2372"/>
                  <a:ext cx="28" cy="35"/>
                  <a:chOff x="4381" y="2372"/>
                  <a:chExt cx="28" cy="35"/>
                </a:xfrm>
              </p:grpSpPr>
              <p:sp>
                <p:nvSpPr>
                  <p:cNvPr id="503009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4383" y="2373"/>
                    <a:ext cx="23" cy="3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3010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37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921" name="Group 227"/>
                <p:cNvGrpSpPr>
                  <a:grpSpLocks/>
                </p:cNvGrpSpPr>
                <p:nvPr/>
              </p:nvGrpSpPr>
              <p:grpSpPr bwMode="auto">
                <a:xfrm>
                  <a:off x="4384" y="2375"/>
                  <a:ext cx="22" cy="14"/>
                  <a:chOff x="4384" y="2375"/>
                  <a:chExt cx="22" cy="14"/>
                </a:xfrm>
              </p:grpSpPr>
              <p:sp>
                <p:nvSpPr>
                  <p:cNvPr id="503012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4387" y="2377"/>
                    <a:ext cx="17" cy="1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3013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4384" y="2375"/>
                    <a:ext cx="22" cy="14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3014" name="Rectangle 230"/>
                <p:cNvSpPr>
                  <a:spLocks noChangeArrowheads="1"/>
                </p:cNvSpPr>
                <p:nvPr/>
              </p:nvSpPr>
              <p:spPr bwMode="auto">
                <a:xfrm>
                  <a:off x="4386" y="2376"/>
                  <a:ext cx="19" cy="18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925" name="Group 231"/>
              <p:cNvGrpSpPr>
                <a:grpSpLocks/>
              </p:cNvGrpSpPr>
              <p:nvPr/>
            </p:nvGrpSpPr>
            <p:grpSpPr bwMode="auto">
              <a:xfrm>
                <a:off x="4381" y="2412"/>
                <a:ext cx="28" cy="35"/>
                <a:chOff x="4381" y="2412"/>
                <a:chExt cx="28" cy="35"/>
              </a:xfrm>
            </p:grpSpPr>
            <p:grpSp>
              <p:nvGrpSpPr>
                <p:cNvPr id="502926" name="Group 232"/>
                <p:cNvGrpSpPr>
                  <a:grpSpLocks/>
                </p:cNvGrpSpPr>
                <p:nvPr/>
              </p:nvGrpSpPr>
              <p:grpSpPr bwMode="auto">
                <a:xfrm>
                  <a:off x="4381" y="2412"/>
                  <a:ext cx="28" cy="35"/>
                  <a:chOff x="4381" y="2412"/>
                  <a:chExt cx="28" cy="35"/>
                </a:xfrm>
              </p:grpSpPr>
              <p:sp>
                <p:nvSpPr>
                  <p:cNvPr id="503017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4383" y="2413"/>
                    <a:ext cx="23" cy="3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3018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41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929" name="Group 235"/>
                <p:cNvGrpSpPr>
                  <a:grpSpLocks/>
                </p:cNvGrpSpPr>
                <p:nvPr/>
              </p:nvGrpSpPr>
              <p:grpSpPr bwMode="auto">
                <a:xfrm>
                  <a:off x="4384" y="2415"/>
                  <a:ext cx="22" cy="15"/>
                  <a:chOff x="4384" y="2415"/>
                  <a:chExt cx="22" cy="15"/>
                </a:xfrm>
              </p:grpSpPr>
              <p:sp>
                <p:nvSpPr>
                  <p:cNvPr id="503020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4387" y="2416"/>
                    <a:ext cx="17" cy="1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3021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4384" y="2415"/>
                    <a:ext cx="22" cy="1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3022" name="Rectangle 238"/>
                <p:cNvSpPr>
                  <a:spLocks noChangeArrowheads="1"/>
                </p:cNvSpPr>
                <p:nvPr/>
              </p:nvSpPr>
              <p:spPr bwMode="auto">
                <a:xfrm>
                  <a:off x="4386" y="2415"/>
                  <a:ext cx="19" cy="19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933" name="Group 239"/>
              <p:cNvGrpSpPr>
                <a:grpSpLocks/>
              </p:cNvGrpSpPr>
              <p:nvPr/>
            </p:nvGrpSpPr>
            <p:grpSpPr bwMode="auto">
              <a:xfrm>
                <a:off x="4418" y="2372"/>
                <a:ext cx="28" cy="35"/>
                <a:chOff x="4418" y="2372"/>
                <a:chExt cx="28" cy="35"/>
              </a:xfrm>
            </p:grpSpPr>
            <p:grpSp>
              <p:nvGrpSpPr>
                <p:cNvPr id="502934" name="Group 240"/>
                <p:cNvGrpSpPr>
                  <a:grpSpLocks/>
                </p:cNvGrpSpPr>
                <p:nvPr/>
              </p:nvGrpSpPr>
              <p:grpSpPr bwMode="auto">
                <a:xfrm>
                  <a:off x="4418" y="2372"/>
                  <a:ext cx="28" cy="35"/>
                  <a:chOff x="4418" y="2372"/>
                  <a:chExt cx="28" cy="35"/>
                </a:xfrm>
              </p:grpSpPr>
              <p:sp>
                <p:nvSpPr>
                  <p:cNvPr id="503025" name="Rectangle 241"/>
                  <p:cNvSpPr>
                    <a:spLocks noChangeArrowheads="1"/>
                  </p:cNvSpPr>
                  <p:nvPr/>
                </p:nvSpPr>
                <p:spPr bwMode="auto">
                  <a:xfrm>
                    <a:off x="4420" y="2373"/>
                    <a:ext cx="24" cy="3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3026" name="Rectangle 242"/>
                  <p:cNvSpPr>
                    <a:spLocks noChangeArrowheads="1"/>
                  </p:cNvSpPr>
                  <p:nvPr/>
                </p:nvSpPr>
                <p:spPr bwMode="auto">
                  <a:xfrm>
                    <a:off x="4418" y="237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937" name="Group 243"/>
                <p:cNvGrpSpPr>
                  <a:grpSpLocks/>
                </p:cNvGrpSpPr>
                <p:nvPr/>
              </p:nvGrpSpPr>
              <p:grpSpPr bwMode="auto">
                <a:xfrm>
                  <a:off x="4422" y="2375"/>
                  <a:ext cx="21" cy="14"/>
                  <a:chOff x="4422" y="2375"/>
                  <a:chExt cx="21" cy="14"/>
                </a:xfrm>
              </p:grpSpPr>
              <p:sp>
                <p:nvSpPr>
                  <p:cNvPr id="503028" name="Rectangle 244"/>
                  <p:cNvSpPr>
                    <a:spLocks noChangeArrowheads="1"/>
                  </p:cNvSpPr>
                  <p:nvPr/>
                </p:nvSpPr>
                <p:spPr bwMode="auto">
                  <a:xfrm>
                    <a:off x="4424" y="2377"/>
                    <a:ext cx="16" cy="1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3029" name="Rectangle 245"/>
                  <p:cNvSpPr>
                    <a:spLocks noChangeArrowheads="1"/>
                  </p:cNvSpPr>
                  <p:nvPr/>
                </p:nvSpPr>
                <p:spPr bwMode="auto">
                  <a:xfrm>
                    <a:off x="4422" y="2375"/>
                    <a:ext cx="21" cy="14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3030" name="Rectangle 246"/>
                <p:cNvSpPr>
                  <a:spLocks noChangeArrowheads="1"/>
                </p:cNvSpPr>
                <p:nvPr/>
              </p:nvSpPr>
              <p:spPr bwMode="auto">
                <a:xfrm>
                  <a:off x="4423" y="2376"/>
                  <a:ext cx="19" cy="18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941" name="Group 247"/>
              <p:cNvGrpSpPr>
                <a:grpSpLocks/>
              </p:cNvGrpSpPr>
              <p:nvPr/>
            </p:nvGrpSpPr>
            <p:grpSpPr bwMode="auto">
              <a:xfrm>
                <a:off x="4418" y="2412"/>
                <a:ext cx="28" cy="35"/>
                <a:chOff x="4418" y="2412"/>
                <a:chExt cx="28" cy="35"/>
              </a:xfrm>
            </p:grpSpPr>
            <p:grpSp>
              <p:nvGrpSpPr>
                <p:cNvPr id="502942" name="Group 248"/>
                <p:cNvGrpSpPr>
                  <a:grpSpLocks/>
                </p:cNvGrpSpPr>
                <p:nvPr/>
              </p:nvGrpSpPr>
              <p:grpSpPr bwMode="auto">
                <a:xfrm>
                  <a:off x="4418" y="2412"/>
                  <a:ext cx="28" cy="35"/>
                  <a:chOff x="4418" y="2412"/>
                  <a:chExt cx="28" cy="35"/>
                </a:xfrm>
              </p:grpSpPr>
              <p:sp>
                <p:nvSpPr>
                  <p:cNvPr id="503033" name="Rectangle 249"/>
                  <p:cNvSpPr>
                    <a:spLocks noChangeArrowheads="1"/>
                  </p:cNvSpPr>
                  <p:nvPr/>
                </p:nvSpPr>
                <p:spPr bwMode="auto">
                  <a:xfrm>
                    <a:off x="4420" y="2413"/>
                    <a:ext cx="24" cy="3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3034" name="Rectangle 250"/>
                  <p:cNvSpPr>
                    <a:spLocks noChangeArrowheads="1"/>
                  </p:cNvSpPr>
                  <p:nvPr/>
                </p:nvSpPr>
                <p:spPr bwMode="auto">
                  <a:xfrm>
                    <a:off x="4418" y="241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256" name="Group 251"/>
                <p:cNvGrpSpPr>
                  <a:grpSpLocks/>
                </p:cNvGrpSpPr>
                <p:nvPr/>
              </p:nvGrpSpPr>
              <p:grpSpPr bwMode="auto">
                <a:xfrm>
                  <a:off x="4422" y="2415"/>
                  <a:ext cx="21" cy="15"/>
                  <a:chOff x="4422" y="2415"/>
                  <a:chExt cx="21" cy="15"/>
                </a:xfrm>
              </p:grpSpPr>
              <p:sp>
                <p:nvSpPr>
                  <p:cNvPr id="503036" name="Rectangle 252"/>
                  <p:cNvSpPr>
                    <a:spLocks noChangeArrowheads="1"/>
                  </p:cNvSpPr>
                  <p:nvPr/>
                </p:nvSpPr>
                <p:spPr bwMode="auto">
                  <a:xfrm>
                    <a:off x="4424" y="2416"/>
                    <a:ext cx="16" cy="1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3037" name="Rectangle 253"/>
                  <p:cNvSpPr>
                    <a:spLocks noChangeArrowheads="1"/>
                  </p:cNvSpPr>
                  <p:nvPr/>
                </p:nvSpPr>
                <p:spPr bwMode="auto">
                  <a:xfrm>
                    <a:off x="4422" y="2415"/>
                    <a:ext cx="21" cy="1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3038" name="Rectangle 254"/>
                <p:cNvSpPr>
                  <a:spLocks noChangeArrowheads="1"/>
                </p:cNvSpPr>
                <p:nvPr/>
              </p:nvSpPr>
              <p:spPr bwMode="auto">
                <a:xfrm>
                  <a:off x="4423" y="2415"/>
                  <a:ext cx="19" cy="19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257" name="Group 255"/>
              <p:cNvGrpSpPr>
                <a:grpSpLocks/>
              </p:cNvGrpSpPr>
              <p:nvPr/>
            </p:nvGrpSpPr>
            <p:grpSpPr bwMode="auto">
              <a:xfrm>
                <a:off x="4455" y="2372"/>
                <a:ext cx="28" cy="35"/>
                <a:chOff x="4455" y="2372"/>
                <a:chExt cx="28" cy="35"/>
              </a:xfrm>
            </p:grpSpPr>
            <p:grpSp>
              <p:nvGrpSpPr>
                <p:cNvPr id="258" name="Group 256"/>
                <p:cNvGrpSpPr>
                  <a:grpSpLocks/>
                </p:cNvGrpSpPr>
                <p:nvPr/>
              </p:nvGrpSpPr>
              <p:grpSpPr bwMode="auto">
                <a:xfrm>
                  <a:off x="4455" y="2372"/>
                  <a:ext cx="28" cy="35"/>
                  <a:chOff x="4455" y="2372"/>
                  <a:chExt cx="28" cy="35"/>
                </a:xfrm>
              </p:grpSpPr>
              <p:sp>
                <p:nvSpPr>
                  <p:cNvPr id="503041" name="Rectangle 257"/>
                  <p:cNvSpPr>
                    <a:spLocks noChangeArrowheads="1"/>
                  </p:cNvSpPr>
                  <p:nvPr/>
                </p:nvSpPr>
                <p:spPr bwMode="auto">
                  <a:xfrm>
                    <a:off x="4458" y="2373"/>
                    <a:ext cx="23" cy="3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3042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4455" y="237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259" name="Group 259"/>
                <p:cNvGrpSpPr>
                  <a:grpSpLocks/>
                </p:cNvGrpSpPr>
                <p:nvPr/>
              </p:nvGrpSpPr>
              <p:grpSpPr bwMode="auto">
                <a:xfrm>
                  <a:off x="4459" y="2375"/>
                  <a:ext cx="21" cy="14"/>
                  <a:chOff x="4459" y="2375"/>
                  <a:chExt cx="21" cy="14"/>
                </a:xfrm>
              </p:grpSpPr>
              <p:sp>
                <p:nvSpPr>
                  <p:cNvPr id="503044" name="Rectangle 260"/>
                  <p:cNvSpPr>
                    <a:spLocks noChangeArrowheads="1"/>
                  </p:cNvSpPr>
                  <p:nvPr/>
                </p:nvSpPr>
                <p:spPr bwMode="auto">
                  <a:xfrm>
                    <a:off x="4461" y="2377"/>
                    <a:ext cx="17" cy="1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3045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4459" y="2375"/>
                    <a:ext cx="21" cy="14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3046" name="Rectangle 262"/>
                <p:cNvSpPr>
                  <a:spLocks noChangeArrowheads="1"/>
                </p:cNvSpPr>
                <p:nvPr/>
              </p:nvSpPr>
              <p:spPr bwMode="auto">
                <a:xfrm>
                  <a:off x="4460" y="2376"/>
                  <a:ext cx="19" cy="18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260" name="Group 263"/>
              <p:cNvGrpSpPr>
                <a:grpSpLocks/>
              </p:cNvGrpSpPr>
              <p:nvPr/>
            </p:nvGrpSpPr>
            <p:grpSpPr bwMode="auto">
              <a:xfrm>
                <a:off x="4455" y="2412"/>
                <a:ext cx="28" cy="35"/>
                <a:chOff x="4455" y="2412"/>
                <a:chExt cx="28" cy="35"/>
              </a:xfrm>
            </p:grpSpPr>
            <p:grpSp>
              <p:nvGrpSpPr>
                <p:cNvPr id="261" name="Group 264"/>
                <p:cNvGrpSpPr>
                  <a:grpSpLocks/>
                </p:cNvGrpSpPr>
                <p:nvPr/>
              </p:nvGrpSpPr>
              <p:grpSpPr bwMode="auto">
                <a:xfrm>
                  <a:off x="4455" y="2412"/>
                  <a:ext cx="28" cy="35"/>
                  <a:chOff x="4455" y="2412"/>
                  <a:chExt cx="28" cy="35"/>
                </a:xfrm>
              </p:grpSpPr>
              <p:sp>
                <p:nvSpPr>
                  <p:cNvPr id="503049" name="Rectangle 265"/>
                  <p:cNvSpPr>
                    <a:spLocks noChangeArrowheads="1"/>
                  </p:cNvSpPr>
                  <p:nvPr/>
                </p:nvSpPr>
                <p:spPr bwMode="auto">
                  <a:xfrm>
                    <a:off x="4458" y="2413"/>
                    <a:ext cx="23" cy="3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3050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4455" y="241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262" name="Group 267"/>
                <p:cNvGrpSpPr>
                  <a:grpSpLocks/>
                </p:cNvGrpSpPr>
                <p:nvPr/>
              </p:nvGrpSpPr>
              <p:grpSpPr bwMode="auto">
                <a:xfrm>
                  <a:off x="4459" y="2415"/>
                  <a:ext cx="21" cy="15"/>
                  <a:chOff x="4459" y="2415"/>
                  <a:chExt cx="21" cy="15"/>
                </a:xfrm>
              </p:grpSpPr>
              <p:sp>
                <p:nvSpPr>
                  <p:cNvPr id="503052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4461" y="2416"/>
                    <a:ext cx="17" cy="1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3053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4459" y="2415"/>
                    <a:ext cx="21" cy="1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3054" name="Rectangle 270"/>
                <p:cNvSpPr>
                  <a:spLocks noChangeArrowheads="1"/>
                </p:cNvSpPr>
                <p:nvPr/>
              </p:nvSpPr>
              <p:spPr bwMode="auto">
                <a:xfrm>
                  <a:off x="4460" y="2415"/>
                  <a:ext cx="19" cy="19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</p:grpSp>
      </p:grpSp>
      <p:sp>
        <p:nvSpPr>
          <p:cNvPr id="503055" name="Line 271"/>
          <p:cNvSpPr>
            <a:spLocks noChangeShapeType="1"/>
          </p:cNvSpPr>
          <p:nvPr/>
        </p:nvSpPr>
        <p:spPr bwMode="auto">
          <a:xfrm flipH="1">
            <a:off x="6772275" y="2260600"/>
            <a:ext cx="584200" cy="393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503056" name="Line 272"/>
          <p:cNvSpPr>
            <a:spLocks noChangeShapeType="1"/>
          </p:cNvSpPr>
          <p:nvPr/>
        </p:nvSpPr>
        <p:spPr bwMode="auto">
          <a:xfrm>
            <a:off x="6734175" y="2844800"/>
            <a:ext cx="177800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503057" name="Line 273"/>
          <p:cNvSpPr>
            <a:spLocks noChangeShapeType="1"/>
          </p:cNvSpPr>
          <p:nvPr/>
        </p:nvSpPr>
        <p:spPr bwMode="auto">
          <a:xfrm>
            <a:off x="7102475" y="3657600"/>
            <a:ext cx="800100" cy="35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503058" name="Line 274"/>
          <p:cNvSpPr>
            <a:spLocks noChangeShapeType="1"/>
          </p:cNvSpPr>
          <p:nvPr/>
        </p:nvSpPr>
        <p:spPr bwMode="auto">
          <a:xfrm flipV="1">
            <a:off x="7089775" y="2755900"/>
            <a:ext cx="723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503059" name="Line 275"/>
          <p:cNvSpPr>
            <a:spLocks noChangeShapeType="1"/>
          </p:cNvSpPr>
          <p:nvPr/>
        </p:nvSpPr>
        <p:spPr bwMode="auto">
          <a:xfrm flipV="1">
            <a:off x="8270875" y="2857500"/>
            <a:ext cx="0" cy="116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503060" name="Arc 276"/>
          <p:cNvSpPr>
            <a:spLocks/>
          </p:cNvSpPr>
          <p:nvPr/>
        </p:nvSpPr>
        <p:spPr bwMode="auto">
          <a:xfrm>
            <a:off x="7294563" y="2935288"/>
            <a:ext cx="900112" cy="9001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390 w 43200"/>
              <a:gd name="T3" fmla="*/ 17514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20228"/>
                  <a:pt x="130" y="18860"/>
                  <a:pt x="389" y="17513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20228"/>
                  <a:pt x="130" y="18860"/>
                  <a:pt x="389" y="17513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round/>
            <a:headEnd type="stealth" w="sm" len="med"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503061" name="Text Box 277"/>
          <p:cNvSpPr txBox="1">
            <a:spLocks noChangeArrowheads="1"/>
          </p:cNvSpPr>
          <p:nvPr/>
        </p:nvSpPr>
        <p:spPr bwMode="auto">
          <a:xfrm>
            <a:off x="7245350" y="4419600"/>
            <a:ext cx="75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Loop</a:t>
            </a:r>
          </a:p>
        </p:txBody>
      </p:sp>
      <p:sp>
        <p:nvSpPr>
          <p:cNvPr id="27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16</a:t>
            </a:fld>
            <a:endParaRPr lang="en-SG" dirty="0"/>
          </a:p>
        </p:txBody>
      </p:sp>
      <p:sp>
        <p:nvSpPr>
          <p:cNvPr id="28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281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problem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17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pic>
        <p:nvPicPr>
          <p:cNvPr id="4751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00174"/>
            <a:ext cx="4624390" cy="47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76162" name="Picture 2"/>
          <p:cNvPicPr>
            <a:picLocks noChangeAspect="1" noChangeArrowheads="1"/>
          </p:cNvPicPr>
          <p:nvPr/>
        </p:nvPicPr>
        <p:blipFill>
          <a:blip r:embed="rId2"/>
          <a:srcRect r="401"/>
          <a:stretch>
            <a:fillRect/>
          </a:stretch>
        </p:blipFill>
        <p:spPr bwMode="auto">
          <a:xfrm>
            <a:off x="2428860" y="1614476"/>
            <a:ext cx="5572140" cy="4354524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18</a:t>
            </a:fld>
            <a:endParaRPr lang="en-SG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</a:t>
            </a:r>
            <a:endParaRPr lang="en-S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75000"/>
            </a:pP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mengenali</a:t>
            </a:r>
            <a:r>
              <a:rPr lang="en-US" dirty="0" smtClean="0"/>
              <a:t> frame</a:t>
            </a:r>
            <a:r>
              <a:rPr lang="id-ID" dirty="0" smtClean="0"/>
              <a:t> (perangkat layer 2)</a:t>
            </a:r>
            <a:endParaRPr lang="en-US" dirty="0" smtClean="0"/>
          </a:p>
          <a:p>
            <a:pPr>
              <a:buSzPct val="75000"/>
            </a:pPr>
            <a:r>
              <a:rPr lang="en-US" dirty="0" err="1" smtClean="0"/>
              <a:t>Mengenali</a:t>
            </a:r>
            <a:r>
              <a:rPr lang="en-US" dirty="0" smtClean="0"/>
              <a:t> alamat</a:t>
            </a:r>
          </a:p>
          <a:p>
            <a:pPr>
              <a:buSzPct val="75000"/>
            </a:pP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mem</a:t>
            </a:r>
            <a:r>
              <a:rPr lang="en-US" dirty="0" smtClean="0"/>
              <a:t>-forward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endParaRPr lang="en-US" dirty="0" smtClean="0"/>
          </a:p>
          <a:p>
            <a:pPr>
              <a:buSzPct val="75000"/>
            </a:pPr>
            <a:r>
              <a:rPr lang="en-US" dirty="0" smtClean="0"/>
              <a:t>Memungkinkan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pasang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yang </a:t>
            </a:r>
            <a:r>
              <a:rPr lang="en-US" dirty="0" err="1" smtClean="0"/>
              <a:t>bersamaan</a:t>
            </a:r>
            <a:endParaRPr lang="en-US" dirty="0" smtClean="0"/>
          </a:p>
          <a:p>
            <a:pPr>
              <a:buSzPct val="75000"/>
            </a:pPr>
            <a:endParaRPr lang="en-US" dirty="0" smtClean="0"/>
          </a:p>
          <a:p>
            <a:endParaRPr lang="en-SG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19</a:t>
            </a:fld>
            <a:endParaRPr lang="en-SG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Satuan Acara Perkuliahan</a:t>
            </a:r>
            <a:endParaRPr lang="en-SG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1600201"/>
          <a:ext cx="8715436" cy="4472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8"/>
                <a:gridCol w="1358768"/>
                <a:gridCol w="3411558"/>
                <a:gridCol w="1055115"/>
                <a:gridCol w="815793"/>
                <a:gridCol w="647009"/>
                <a:gridCol w="638875"/>
              </a:tblGrid>
              <a:tr h="474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Franklin Gothic Book" pitchFamily="34" charset="0"/>
                        </a:rPr>
                        <a:t>Minggu Ke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760" marR="65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Franklin Gothic Book" pitchFamily="34" charset="0"/>
                        </a:rPr>
                        <a:t>Pokok Bahasan dan TIU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760" marR="65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Franklin Gothic Book" pitchFamily="34" charset="0"/>
                        </a:rPr>
                        <a:t>Sub Pokok Bahasan dan Sasaran Belajar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760" marR="65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Franklin Gothic Book" pitchFamily="34" charset="0"/>
                        </a:rPr>
                        <a:t>Cara Pengajaran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760" marR="65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Franklin Gothic Book" pitchFamily="34" charset="0"/>
                        </a:rPr>
                        <a:t>Media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760" marR="65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Franklin Gothic Book" pitchFamily="34" charset="0"/>
                        </a:rPr>
                        <a:t>Tugas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760" marR="65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Franklin Gothic Book" pitchFamily="34" charset="0"/>
                        </a:rPr>
                        <a:t>Referensi 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760" marR="65760" marT="0" marB="0"/>
                </a:tc>
              </a:tr>
              <a:tr h="3997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50">
                          <a:latin typeface="Franklin Gothic Book" pitchFamily="34" charset="0"/>
                        </a:rPr>
                        <a:t>VIII</a:t>
                      </a:r>
                      <a:endParaRPr lang="en-SG" sz="140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760" marR="65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050">
                          <a:latin typeface="Franklin Gothic Book" pitchFamily="34" charset="0"/>
                        </a:rPr>
                        <a:t>Bridging dan Switching</a:t>
                      </a:r>
                      <a:endParaRPr lang="en-SG" sz="1400">
                        <a:latin typeface="Franklin Gothic Book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050">
                          <a:latin typeface="Franklin Gothic Book" pitchFamily="34" charset="0"/>
                        </a:rPr>
                        <a:t>TIU :</a:t>
                      </a:r>
                      <a:endParaRPr lang="en-SG" sz="1400">
                        <a:latin typeface="Franklin Gothic Book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050">
                          <a:latin typeface="Franklin Gothic Book" pitchFamily="34" charset="0"/>
                        </a:rPr>
                        <a:t>Mahasiswa dapat memahami dan menjelaskan tentang Pengaturan traffic dengan menggunakan bridge dan switch pada suatu Local Area Network berdasarkan MAC Address dan makin memahami pentingnya belajar sistem bilangan</a:t>
                      </a:r>
                      <a:endParaRPr lang="en-SG" sz="140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760" marR="6576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0292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Mahasiswa dapat memahami dan menjelaskan filtering traffic berdasarkan MAC Address yang dilakukan bridges.</a:t>
                      </a:r>
                      <a:endParaRPr lang="en-SG" sz="1400" dirty="0">
                        <a:latin typeface="Franklin Gothic Book" pitchFamily="34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1440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Contoh jaringan yang di bridging</a:t>
                      </a:r>
                      <a:endParaRPr lang="en-SG" sz="1400" dirty="0">
                        <a:latin typeface="Franklin Gothic Book" pitchFamily="34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1440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Protocol independent</a:t>
                      </a:r>
                      <a:endParaRPr lang="en-SG" sz="1400" dirty="0">
                        <a:latin typeface="Franklin Gothic Book" pitchFamily="34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1440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Spanning tree Protocol</a:t>
                      </a:r>
                      <a:endParaRPr lang="en-SG" sz="1400" dirty="0">
                        <a:latin typeface="Franklin Gothic Book" pitchFamily="34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1440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Eliminasi bridging loops dengan spanning tree protocol</a:t>
                      </a:r>
                      <a:endParaRPr lang="en-SG" sz="1400" dirty="0">
                        <a:latin typeface="Franklin Gothic Book" pitchFamily="34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1440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Memonitor traffic pada network yang di bridging</a:t>
                      </a:r>
                      <a:endParaRPr lang="en-SG" sz="1400" dirty="0">
                        <a:latin typeface="Franklin Gothic Book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50292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Mahasiswa dapat memahami dan menjelaskan filtering traffic berdasarkan MAC Address yang dilakukan Switch.</a:t>
                      </a:r>
                      <a:endParaRPr lang="en-SG" sz="1400" dirty="0">
                        <a:latin typeface="Franklin Gothic Book" pitchFamily="34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1440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Full duplex operation</a:t>
                      </a:r>
                      <a:endParaRPr lang="en-SG" sz="1400" dirty="0">
                        <a:latin typeface="Franklin Gothic Book" pitchFamily="34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1440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Mode of operation</a:t>
                      </a:r>
                      <a:endParaRPr lang="en-SG" sz="1400" dirty="0">
                        <a:latin typeface="Franklin Gothic Book" pitchFamily="34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1440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Cut Trough</a:t>
                      </a:r>
                      <a:endParaRPr lang="en-SG" sz="1400" dirty="0">
                        <a:latin typeface="Franklin Gothic Book" pitchFamily="34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1440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Store and forward</a:t>
                      </a:r>
                      <a:endParaRPr lang="en-SG" sz="1400" dirty="0">
                        <a:latin typeface="Franklin Gothic Book" pitchFamily="34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1440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Fragment free</a:t>
                      </a:r>
                      <a:endParaRPr lang="en-SG" sz="1400" dirty="0">
                        <a:latin typeface="Franklin Gothic Book" pitchFamily="34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1440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VLAN Technology</a:t>
                      </a:r>
                      <a:endParaRPr lang="en-SG" sz="1400" dirty="0">
                        <a:latin typeface="Franklin Gothic Book" pitchFamily="34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1440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Trunking</a:t>
                      </a:r>
                      <a:endParaRPr lang="en-SG" sz="1400" dirty="0">
                        <a:latin typeface="Franklin Gothic Book" pitchFamily="34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1440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Monitoring traffic</a:t>
                      </a:r>
                      <a:endParaRPr lang="en-SG" sz="1400" dirty="0">
                        <a:latin typeface="Franklin Gothic Book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50292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Mahasiswa dapat mendesign suatu bentuk Local Area Network sederhana dengan menggunakan bridge dan switch 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760" marR="65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Kuliah Mimbar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760" marR="65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50">
                          <a:latin typeface="Franklin Gothic Book" pitchFamily="34" charset="0"/>
                        </a:rPr>
                        <a:t>Papan Tulis dan </a:t>
                      </a:r>
                      <a:r>
                        <a:rPr lang="id-ID" sz="900">
                          <a:latin typeface="Franklin Gothic Book" pitchFamily="34" charset="0"/>
                        </a:rPr>
                        <a:t>MULTIMEDIA PROJECTOR</a:t>
                      </a:r>
                      <a:endParaRPr lang="en-SG" sz="140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760" marR="65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50">
                          <a:latin typeface="Franklin Gothic Book" pitchFamily="34" charset="0"/>
                        </a:rPr>
                        <a:t>Latihan</a:t>
                      </a:r>
                      <a:endParaRPr lang="en-SG" sz="140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760" marR="65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1-6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760" marR="65760" marT="0" marB="0"/>
                </a:tc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2</a:t>
            </a:fld>
            <a:endParaRPr lang="en-SG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4000" dirty="0"/>
              <a:t>P</a:t>
            </a:r>
            <a:r>
              <a:rPr lang="en-US" sz="4000" dirty="0" err="1"/>
              <a:t>erbedaan</a:t>
            </a:r>
            <a:r>
              <a:rPr lang="en-US" sz="4000" dirty="0"/>
              <a:t> </a:t>
            </a:r>
            <a:r>
              <a:rPr lang="en-US" sz="4000" dirty="0" err="1"/>
              <a:t>antara</a:t>
            </a:r>
            <a:r>
              <a:rPr lang="en-US" sz="4000" dirty="0"/>
              <a:t> hub dan switch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31822" y="2214554"/>
            <a:ext cx="7512078" cy="2576522"/>
            <a:chOff x="1060450" y="2209800"/>
            <a:chExt cx="6997700" cy="1828800"/>
          </a:xfrm>
        </p:grpSpPr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1231900" y="2743200"/>
              <a:ext cx="2846388" cy="1295400"/>
              <a:chOff x="658" y="1488"/>
              <a:chExt cx="1793" cy="816"/>
            </a:xfrm>
          </p:grpSpPr>
          <p:sp>
            <p:nvSpPr>
              <p:cNvPr id="478212" name="Line 4"/>
              <p:cNvSpPr>
                <a:spLocks noChangeShapeType="1"/>
              </p:cNvSpPr>
              <p:nvPr/>
            </p:nvSpPr>
            <p:spPr bwMode="auto">
              <a:xfrm flipV="1">
                <a:off x="802" y="1593"/>
                <a:ext cx="624" cy="48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478213" name="Line 5"/>
              <p:cNvSpPr>
                <a:spLocks noChangeShapeType="1"/>
              </p:cNvSpPr>
              <p:nvPr/>
            </p:nvSpPr>
            <p:spPr bwMode="auto">
              <a:xfrm flipH="1" flipV="1">
                <a:off x="1714" y="1545"/>
                <a:ext cx="503" cy="511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478214" name="Line 6"/>
              <p:cNvSpPr>
                <a:spLocks noChangeShapeType="1"/>
              </p:cNvSpPr>
              <p:nvPr/>
            </p:nvSpPr>
            <p:spPr bwMode="auto">
              <a:xfrm flipV="1">
                <a:off x="1125" y="1549"/>
                <a:ext cx="443" cy="456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478215" name="Line 7"/>
              <p:cNvSpPr>
                <a:spLocks noChangeShapeType="1"/>
              </p:cNvSpPr>
              <p:nvPr/>
            </p:nvSpPr>
            <p:spPr bwMode="auto">
              <a:xfrm flipH="1" flipV="1">
                <a:off x="1666" y="1593"/>
                <a:ext cx="288" cy="432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478216" name="Line 8"/>
              <p:cNvSpPr>
                <a:spLocks noChangeShapeType="1"/>
              </p:cNvSpPr>
              <p:nvPr/>
            </p:nvSpPr>
            <p:spPr bwMode="auto">
              <a:xfrm flipV="1">
                <a:off x="1423" y="1549"/>
                <a:ext cx="145" cy="478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478217" name="Line 9"/>
              <p:cNvSpPr>
                <a:spLocks noChangeShapeType="1"/>
              </p:cNvSpPr>
              <p:nvPr/>
            </p:nvSpPr>
            <p:spPr bwMode="auto">
              <a:xfrm flipH="1" flipV="1">
                <a:off x="1570" y="1549"/>
                <a:ext cx="164" cy="485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pic>
            <p:nvPicPr>
              <p:cNvPr id="478218" name="Picture 10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63" y="2004"/>
                <a:ext cx="30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8219" name="Picture 11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77" y="2013"/>
                <a:ext cx="30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8220" name="Picture 12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70" y="2025"/>
                <a:ext cx="30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8221" name="Picture 13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58" y="2025"/>
                <a:ext cx="30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8222" name="Picture 14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58" y="1833"/>
                <a:ext cx="269" cy="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8223" name="Picture 15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248" y="1488"/>
                <a:ext cx="657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8224" name="Picture 16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146" y="2025"/>
                <a:ext cx="30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478225" name="Text Box 17"/>
            <p:cNvSpPr txBox="1">
              <a:spLocks noChangeArrowheads="1"/>
            </p:cNvSpPr>
            <p:nvPr/>
          </p:nvSpPr>
          <p:spPr bwMode="auto">
            <a:xfrm>
              <a:off x="1060450" y="2235200"/>
              <a:ext cx="31115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1600" b="1">
                  <a:solidFill>
                    <a:schemeClr val="accent2"/>
                  </a:solidFill>
                  <a:latin typeface="Arial" pitchFamily="34" charset="0"/>
                </a:rPr>
                <a:t>Hub:  shared media access</a:t>
              </a:r>
              <a:endParaRPr lang="th-TH" sz="2800">
                <a:latin typeface="Times New Roman" pitchFamily="18" charset="0"/>
              </a:endParaRPr>
            </a:p>
          </p:txBody>
        </p:sp>
        <p:sp>
          <p:nvSpPr>
            <p:cNvPr id="478226" name="Line 18"/>
            <p:cNvSpPr>
              <a:spLocks noChangeShapeType="1"/>
            </p:cNvSpPr>
            <p:nvPr/>
          </p:nvSpPr>
          <p:spPr bwMode="auto">
            <a:xfrm flipH="1" flipV="1">
              <a:off x="3213100" y="3048000"/>
              <a:ext cx="457200" cy="457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478227" name="Line 19"/>
            <p:cNvSpPr>
              <a:spLocks noChangeShapeType="1"/>
            </p:cNvSpPr>
            <p:nvPr/>
          </p:nvSpPr>
          <p:spPr bwMode="auto">
            <a:xfrm flipH="1" flipV="1">
              <a:off x="2806700" y="3048000"/>
              <a:ext cx="177800" cy="457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478228" name="Line 20"/>
            <p:cNvSpPr>
              <a:spLocks noChangeShapeType="1"/>
            </p:cNvSpPr>
            <p:nvPr/>
          </p:nvSpPr>
          <p:spPr bwMode="auto">
            <a:xfrm flipH="1">
              <a:off x="1676400" y="3048000"/>
              <a:ext cx="514350" cy="3746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478229" name="Line 21"/>
            <p:cNvSpPr>
              <a:spLocks noChangeShapeType="1"/>
            </p:cNvSpPr>
            <p:nvPr/>
          </p:nvSpPr>
          <p:spPr bwMode="auto">
            <a:xfrm flipH="1" flipV="1">
              <a:off x="2997200" y="3048000"/>
              <a:ext cx="342900" cy="457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478230" name="Line 22"/>
            <p:cNvSpPr>
              <a:spLocks noChangeShapeType="1"/>
            </p:cNvSpPr>
            <p:nvPr/>
          </p:nvSpPr>
          <p:spPr bwMode="auto">
            <a:xfrm flipV="1">
              <a:off x="2571750" y="3048000"/>
              <a:ext cx="101600" cy="457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478231" name="Line 23"/>
            <p:cNvSpPr>
              <a:spLocks noChangeShapeType="1"/>
            </p:cNvSpPr>
            <p:nvPr/>
          </p:nvSpPr>
          <p:spPr bwMode="auto">
            <a:xfrm flipV="1">
              <a:off x="2152650" y="3048000"/>
              <a:ext cx="393700" cy="457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5137150" y="2743200"/>
              <a:ext cx="2846388" cy="1295400"/>
              <a:chOff x="658" y="1488"/>
              <a:chExt cx="1793" cy="816"/>
            </a:xfrm>
          </p:grpSpPr>
          <p:sp>
            <p:nvSpPr>
              <p:cNvPr id="478233" name="Line 25"/>
              <p:cNvSpPr>
                <a:spLocks noChangeShapeType="1"/>
              </p:cNvSpPr>
              <p:nvPr/>
            </p:nvSpPr>
            <p:spPr bwMode="auto">
              <a:xfrm flipV="1">
                <a:off x="802" y="1593"/>
                <a:ext cx="624" cy="48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478234" name="Line 26"/>
              <p:cNvSpPr>
                <a:spLocks noChangeShapeType="1"/>
              </p:cNvSpPr>
              <p:nvPr/>
            </p:nvSpPr>
            <p:spPr bwMode="auto">
              <a:xfrm flipH="1" flipV="1">
                <a:off x="1714" y="1545"/>
                <a:ext cx="503" cy="511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478235" name="Line 27"/>
              <p:cNvSpPr>
                <a:spLocks noChangeShapeType="1"/>
              </p:cNvSpPr>
              <p:nvPr/>
            </p:nvSpPr>
            <p:spPr bwMode="auto">
              <a:xfrm flipV="1">
                <a:off x="1125" y="1549"/>
                <a:ext cx="443" cy="456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478236" name="Line 28"/>
              <p:cNvSpPr>
                <a:spLocks noChangeShapeType="1"/>
              </p:cNvSpPr>
              <p:nvPr/>
            </p:nvSpPr>
            <p:spPr bwMode="auto">
              <a:xfrm flipH="1" flipV="1">
                <a:off x="1666" y="1593"/>
                <a:ext cx="288" cy="432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478237" name="Line 29"/>
              <p:cNvSpPr>
                <a:spLocks noChangeShapeType="1"/>
              </p:cNvSpPr>
              <p:nvPr/>
            </p:nvSpPr>
            <p:spPr bwMode="auto">
              <a:xfrm flipV="1">
                <a:off x="1423" y="1549"/>
                <a:ext cx="145" cy="478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478238" name="Line 30"/>
              <p:cNvSpPr>
                <a:spLocks noChangeShapeType="1"/>
              </p:cNvSpPr>
              <p:nvPr/>
            </p:nvSpPr>
            <p:spPr bwMode="auto">
              <a:xfrm flipH="1" flipV="1">
                <a:off x="1570" y="1549"/>
                <a:ext cx="164" cy="485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pic>
            <p:nvPicPr>
              <p:cNvPr id="478239" name="Picture 31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63" y="2004"/>
                <a:ext cx="30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8240" name="Picture 32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77" y="2013"/>
                <a:ext cx="30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8241" name="Picture 33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70" y="2025"/>
                <a:ext cx="30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8242" name="Picture 34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58" y="2025"/>
                <a:ext cx="30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8243" name="Picture 35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58" y="1833"/>
                <a:ext cx="269" cy="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8244" name="Picture 36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248" y="1488"/>
                <a:ext cx="657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8245" name="Picture 37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146" y="2025"/>
                <a:ext cx="30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478246" name="Line 38"/>
            <p:cNvSpPr>
              <a:spLocks noChangeShapeType="1"/>
            </p:cNvSpPr>
            <p:nvPr/>
          </p:nvSpPr>
          <p:spPr bwMode="auto">
            <a:xfrm flipH="1" flipV="1">
              <a:off x="6711950" y="3048000"/>
              <a:ext cx="177800" cy="457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478247" name="Line 39"/>
            <p:cNvSpPr>
              <a:spLocks noChangeShapeType="1"/>
            </p:cNvSpPr>
            <p:nvPr/>
          </p:nvSpPr>
          <p:spPr bwMode="auto">
            <a:xfrm flipH="1">
              <a:off x="5581650" y="3048000"/>
              <a:ext cx="514350" cy="3746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478248" name="Text Box 40"/>
            <p:cNvSpPr txBox="1">
              <a:spLocks noChangeArrowheads="1"/>
            </p:cNvSpPr>
            <p:nvPr/>
          </p:nvSpPr>
          <p:spPr bwMode="auto">
            <a:xfrm>
              <a:off x="4946650" y="2209800"/>
              <a:ext cx="31115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1600" b="1">
                  <a:solidFill>
                    <a:schemeClr val="accent2"/>
                  </a:solidFill>
                  <a:latin typeface="Arial" pitchFamily="34" charset="0"/>
                </a:rPr>
                <a:t>Switch:  selective access  </a:t>
              </a:r>
              <a:endParaRPr lang="th-TH" sz="2800">
                <a:latin typeface="Times New Roman" pitchFamily="18" charset="0"/>
              </a:endParaRPr>
            </a:p>
          </p:txBody>
        </p:sp>
      </p:grpSp>
      <p:sp>
        <p:nvSpPr>
          <p:cNvPr id="4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20</a:t>
            </a:fld>
            <a:endParaRPr lang="en-SG" dirty="0"/>
          </a:p>
        </p:txBody>
      </p:sp>
      <p:sp>
        <p:nvSpPr>
          <p:cNvPr id="43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44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Beberapa </a:t>
            </a:r>
            <a:r>
              <a:rPr lang="en-US" dirty="0" err="1"/>
              <a:t>terminologi</a:t>
            </a:r>
            <a:endParaRPr lang="en-US" dirty="0"/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Layer-2 switch (two-layer switch) </a:t>
            </a:r>
            <a:r>
              <a:rPr lang="en-US" sz="2800" dirty="0" err="1"/>
              <a:t>adalah</a:t>
            </a:r>
            <a:r>
              <a:rPr lang="en-US" sz="2800" dirty="0"/>
              <a:t> bridge yang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interface (</a:t>
            </a:r>
            <a:r>
              <a:rPr lang="it-IT" sz="2800" dirty="0"/>
              <a:t>multiport bridge) dan dirancang agar memiliki kecepatan yang lebih baik daripada bridge</a:t>
            </a:r>
          </a:p>
          <a:p>
            <a:r>
              <a:rPr lang="it-IT" sz="2800" dirty="0"/>
              <a:t>Layer-3 switch </a:t>
            </a:r>
            <a:r>
              <a:rPr lang="en-US" sz="2800" dirty="0"/>
              <a:t>(three-layer switch) </a:t>
            </a:r>
            <a:r>
              <a:rPr lang="en-US" sz="2800" dirty="0" err="1"/>
              <a:t>adalah</a:t>
            </a:r>
            <a:r>
              <a:rPr lang="en-US" sz="2800" dirty="0"/>
              <a:t> router yang </a:t>
            </a:r>
            <a:r>
              <a:rPr lang="en-US" sz="2800" dirty="0" err="1"/>
              <a:t>rancangannya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ditingkatkan</a:t>
            </a:r>
            <a:r>
              <a:rPr lang="en-US" sz="2800" dirty="0"/>
              <a:t> agar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kinerja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daripada</a:t>
            </a:r>
            <a:r>
              <a:rPr lang="en-US" sz="2800" dirty="0"/>
              <a:t> router </a:t>
            </a:r>
            <a:r>
              <a:rPr lang="en-US" sz="2800" dirty="0" err="1"/>
              <a:t>biasa</a:t>
            </a:r>
            <a:endParaRPr lang="en-US" sz="2800" dirty="0"/>
          </a:p>
          <a:p>
            <a:pPr lvl="1"/>
            <a:r>
              <a:rPr lang="en-US" sz="2400" dirty="0"/>
              <a:t>Layer-3 switch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menerima</a:t>
            </a:r>
            <a:r>
              <a:rPr lang="en-US" sz="2400" dirty="0" smtClean="0"/>
              <a:t>, </a:t>
            </a:r>
            <a:r>
              <a:rPr lang="en-US" sz="2400" dirty="0" err="1" smtClean="0"/>
              <a:t>mengolah</a:t>
            </a:r>
            <a:r>
              <a:rPr lang="en-US" sz="2400" dirty="0" smtClean="0"/>
              <a:t> </a:t>
            </a:r>
            <a:r>
              <a:rPr lang="en-US" sz="2400" dirty="0"/>
              <a:t>dan </a:t>
            </a:r>
            <a:r>
              <a:rPr lang="en-US" sz="2400" dirty="0" err="1"/>
              <a:t>mendistribusikan</a:t>
            </a:r>
            <a:r>
              <a:rPr lang="en-US" sz="2400" dirty="0"/>
              <a:t> (dispatch) </a:t>
            </a:r>
            <a:r>
              <a:rPr lang="en-US" sz="2400" dirty="0" err="1"/>
              <a:t>paket</a:t>
            </a:r>
            <a:r>
              <a:rPr lang="en-US" sz="2400" dirty="0"/>
              <a:t> </a:t>
            </a:r>
            <a:r>
              <a:rPr lang="en-US" sz="2400" dirty="0" err="1"/>
              <a:t>jauh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router </a:t>
            </a:r>
            <a:r>
              <a:rPr lang="en-US" sz="2400" dirty="0" err="1"/>
              <a:t>biasa</a:t>
            </a:r>
            <a:endParaRPr lang="en-US" sz="24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21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Layer-2 switching?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69900" indent="-469900">
              <a:tabLst>
                <a:tab pos="58738" algn="l"/>
              </a:tabLst>
            </a:pPr>
            <a:r>
              <a:rPr lang="en-US" sz="2200" i="1" dirty="0"/>
              <a:t>Hardware based</a:t>
            </a:r>
          </a:p>
          <a:p>
            <a:pPr marL="908050" lvl="1" indent="-436563">
              <a:tabLst>
                <a:tab pos="58738" algn="l"/>
              </a:tabLst>
            </a:pPr>
            <a:r>
              <a:rPr lang="en-US" sz="2400" dirty="0" err="1"/>
              <a:t>Menggunakan</a:t>
            </a:r>
            <a:r>
              <a:rPr lang="en-US" sz="2400" dirty="0"/>
              <a:t> MAC address </a:t>
            </a:r>
            <a:r>
              <a:rPr lang="en-US" sz="2400" dirty="0" err="1"/>
              <a:t>untuk</a:t>
            </a:r>
            <a:r>
              <a:rPr lang="en-US" sz="2400" dirty="0"/>
              <a:t> melakukan </a:t>
            </a:r>
            <a:r>
              <a:rPr lang="en-US" sz="2400" dirty="0" err="1"/>
              <a:t>penapisan</a:t>
            </a:r>
            <a:r>
              <a:rPr lang="en-US" sz="2400" dirty="0"/>
              <a:t> (filtering)</a:t>
            </a:r>
            <a:endParaRPr lang="en-US" sz="1900" dirty="0"/>
          </a:p>
          <a:p>
            <a:pPr marL="469900" indent="-469900">
              <a:tabLst>
                <a:tab pos="58738" algn="l"/>
              </a:tabLst>
            </a:pPr>
            <a:r>
              <a:rPr lang="en-US" sz="2200" dirty="0"/>
              <a:t>Switching </a:t>
            </a:r>
            <a:r>
              <a:rPr lang="en-US" sz="2200" dirty="0" err="1"/>
              <a:t>berlangsung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cepat</a:t>
            </a:r>
            <a:r>
              <a:rPr lang="en-US" sz="2200" dirty="0"/>
              <a:t> </a:t>
            </a:r>
            <a:r>
              <a:rPr lang="en-US" sz="2200" dirty="0" err="1"/>
              <a:t>karena</a:t>
            </a:r>
            <a:r>
              <a:rPr lang="en-US" sz="2200" dirty="0"/>
              <a:t> switch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memeriksa</a:t>
            </a:r>
            <a:r>
              <a:rPr lang="en-US" sz="2200" dirty="0"/>
              <a:t> </a:t>
            </a:r>
            <a:r>
              <a:rPr lang="en-US" sz="2200" dirty="0" err="1"/>
              <a:t>informasi</a:t>
            </a:r>
            <a:r>
              <a:rPr lang="en-US" sz="2200" dirty="0"/>
              <a:t> header </a:t>
            </a:r>
            <a:r>
              <a:rPr lang="en-US" sz="2200" i="1" dirty="0"/>
              <a:t>network layer</a:t>
            </a:r>
            <a:endParaRPr lang="en-US" sz="2200" dirty="0"/>
          </a:p>
          <a:p>
            <a:pPr marL="908050" lvl="1" indent="-436563">
              <a:tabLst>
                <a:tab pos="58738" algn="l"/>
              </a:tabLst>
            </a:pP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i="1" dirty="0"/>
              <a:t>hardware address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memutuskan</a:t>
            </a:r>
            <a:r>
              <a:rPr lang="en-US" sz="2400" dirty="0"/>
              <a:t> </a:t>
            </a:r>
            <a:r>
              <a:rPr lang="en-US" sz="2400" dirty="0" err="1"/>
              <a:t>mem</a:t>
            </a:r>
            <a:r>
              <a:rPr lang="en-US" sz="2400" dirty="0"/>
              <a:t>-forward frame </a:t>
            </a:r>
            <a:r>
              <a:rPr lang="en-US" sz="2400" dirty="0" err="1"/>
              <a:t>atau</a:t>
            </a:r>
            <a:r>
              <a:rPr lang="en-US" sz="2400" dirty="0"/>
              <a:t> men-</a:t>
            </a:r>
            <a:r>
              <a:rPr lang="en-US" sz="2400" dirty="0" err="1"/>
              <a:t>dropnya</a:t>
            </a:r>
            <a:endParaRPr lang="en-US" sz="2400" dirty="0"/>
          </a:p>
          <a:p>
            <a:pPr marL="469900" indent="-469900">
              <a:tabLst>
                <a:tab pos="58738" algn="l"/>
              </a:tabLst>
            </a:pPr>
            <a:r>
              <a:rPr lang="en-US" sz="2200" dirty="0"/>
              <a:t>Dapat </a:t>
            </a:r>
            <a:r>
              <a:rPr lang="en-US" sz="2200" dirty="0" err="1"/>
              <a:t>digunakan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memecah</a:t>
            </a:r>
            <a:r>
              <a:rPr lang="en-US" sz="2200" dirty="0"/>
              <a:t> </a:t>
            </a:r>
            <a:r>
              <a:rPr lang="en-US" sz="2200" i="1" dirty="0"/>
              <a:t>collision domain</a:t>
            </a:r>
            <a:endParaRPr lang="en-US" sz="2200" dirty="0"/>
          </a:p>
          <a:p>
            <a:pPr marL="469900" indent="-469900">
              <a:tabLst>
                <a:tab pos="58738" algn="l"/>
              </a:tabLst>
            </a:pPr>
            <a:r>
              <a:rPr lang="en-US" sz="2200" dirty="0" err="1"/>
              <a:t>Menaikkan</a:t>
            </a:r>
            <a:r>
              <a:rPr lang="en-US" sz="2200" dirty="0"/>
              <a:t> bandwidth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setiap</a:t>
            </a:r>
            <a:r>
              <a:rPr lang="en-US" sz="2200" dirty="0"/>
              <a:t> user </a:t>
            </a:r>
            <a:r>
              <a:rPr lang="en-US" sz="2200" dirty="0" err="1"/>
              <a:t>karena</a:t>
            </a:r>
            <a:r>
              <a:rPr lang="en-US" sz="2200" dirty="0"/>
              <a:t> </a:t>
            </a:r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koneksi</a:t>
            </a:r>
            <a:r>
              <a:rPr lang="en-US" sz="2200" dirty="0"/>
              <a:t> (interface) </a:t>
            </a:r>
            <a:r>
              <a:rPr lang="en-US" sz="2200" dirty="0" err="1"/>
              <a:t>ke</a:t>
            </a:r>
            <a:r>
              <a:rPr lang="en-US" sz="2200" dirty="0"/>
              <a:t> switch 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i="1" dirty="0"/>
              <a:t>collision domain</a:t>
            </a:r>
            <a:r>
              <a:rPr lang="en-US" sz="2200" dirty="0"/>
              <a:t> </a:t>
            </a:r>
            <a:r>
              <a:rPr lang="en-US" sz="2200" dirty="0" err="1"/>
              <a:t>sendiri</a:t>
            </a:r>
            <a:r>
              <a:rPr lang="en-US" sz="2200" dirty="0"/>
              <a:t> </a:t>
            </a:r>
            <a:r>
              <a:rPr lang="en-US" sz="2200" dirty="0" err="1"/>
              <a:t>sehingga</a:t>
            </a:r>
            <a:r>
              <a:rPr lang="en-US" sz="2200" dirty="0"/>
              <a:t> </a:t>
            </a:r>
            <a:r>
              <a:rPr lang="en-US" sz="2200" dirty="0" err="1"/>
              <a:t>kita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menghubungkan</a:t>
            </a:r>
            <a:r>
              <a:rPr lang="en-US" sz="2200" dirty="0"/>
              <a:t> beberapa </a:t>
            </a:r>
            <a:r>
              <a:rPr lang="en-US" sz="2200" dirty="0" err="1"/>
              <a:t>perangkat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</a:t>
            </a:r>
            <a:r>
              <a:rPr lang="en-US" sz="2200" dirty="0" err="1"/>
              <a:t>setiap</a:t>
            </a:r>
            <a:r>
              <a:rPr lang="en-US" sz="2200" dirty="0"/>
              <a:t> interface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22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Keterbatasan </a:t>
            </a:r>
            <a:r>
              <a:rPr lang="en-US" sz="4000" i="1"/>
              <a:t>Layer-2 Switching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memecah</a:t>
            </a:r>
            <a:r>
              <a:rPr lang="en-US" sz="2400" dirty="0"/>
              <a:t> </a:t>
            </a:r>
            <a:r>
              <a:rPr lang="en-US" sz="2400" i="1" dirty="0"/>
              <a:t>broadcast domain 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Switch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mem</a:t>
            </a:r>
            <a:r>
              <a:rPr lang="en-US" sz="2200" dirty="0"/>
              <a:t>-forward frame broadcast (</a:t>
            </a:r>
            <a:r>
              <a:rPr lang="en-US" sz="2200" dirty="0" err="1"/>
              <a:t>juga</a:t>
            </a:r>
            <a:r>
              <a:rPr lang="en-US" sz="2200" dirty="0"/>
              <a:t> multicast) </a:t>
            </a:r>
            <a:r>
              <a:rPr lang="en-US" sz="2200" dirty="0" err="1"/>
              <a:t>ke</a:t>
            </a:r>
            <a:r>
              <a:rPr lang="en-US" sz="2200" dirty="0"/>
              <a:t> </a:t>
            </a:r>
            <a:r>
              <a:rPr lang="en-US" sz="2200" dirty="0" err="1"/>
              <a:t>seluruh</a:t>
            </a:r>
            <a:r>
              <a:rPr lang="en-US" sz="2200" dirty="0"/>
              <a:t> port yang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switch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Agar switch </a:t>
            </a:r>
            <a:r>
              <a:rPr lang="en-US" sz="2200" dirty="0" err="1"/>
              <a:t>hanya</a:t>
            </a:r>
            <a:r>
              <a:rPr lang="en-US" sz="2200" dirty="0"/>
              <a:t> </a:t>
            </a:r>
            <a:r>
              <a:rPr lang="id-ID" sz="2200" dirty="0"/>
              <a:t>m</a:t>
            </a:r>
            <a:r>
              <a:rPr lang="en-US" sz="2200" dirty="0" err="1"/>
              <a:t>em</a:t>
            </a:r>
            <a:r>
              <a:rPr lang="en-US" sz="2200" dirty="0"/>
              <a:t>-forward frame broadcast </a:t>
            </a:r>
            <a:r>
              <a:rPr lang="en-US" sz="2200" dirty="0" err="1"/>
              <a:t>kepada</a:t>
            </a:r>
            <a:r>
              <a:rPr lang="en-US" sz="2200" dirty="0"/>
              <a:t> port </a:t>
            </a:r>
            <a:r>
              <a:rPr lang="en-US" sz="2200" dirty="0" err="1"/>
              <a:t>tertentu</a:t>
            </a:r>
            <a:r>
              <a:rPr lang="en-US" sz="2200" dirty="0"/>
              <a:t>,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dibuat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Virtual LAN (VLAN) </a:t>
            </a:r>
            <a:endParaRPr lang="id-ID" sz="22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200" dirty="0" err="1"/>
              <a:t>Trafik</a:t>
            </a:r>
            <a:r>
              <a:rPr lang="en-US" sz="2200" dirty="0"/>
              <a:t> broadcast dan multicast </a:t>
            </a:r>
          </a:p>
          <a:p>
            <a:pPr lvl="1">
              <a:lnSpc>
                <a:spcPct val="90000"/>
              </a:lnSpc>
            </a:pPr>
            <a:r>
              <a:rPr lang="en-US" sz="2200" dirty="0" err="1"/>
              <a:t>Konvergensi</a:t>
            </a:r>
            <a:r>
              <a:rPr lang="en-US" sz="2200" dirty="0"/>
              <a:t> </a:t>
            </a:r>
            <a:r>
              <a:rPr lang="en-US" sz="2200" i="1" dirty="0"/>
              <a:t>spanning tree </a:t>
            </a:r>
            <a:r>
              <a:rPr lang="en-US" sz="2200" dirty="0"/>
              <a:t>yang </a:t>
            </a:r>
            <a:r>
              <a:rPr lang="en-US" sz="2200" dirty="0" err="1"/>
              <a:t>lambat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600" dirty="0" err="1"/>
              <a:t>Karena</a:t>
            </a:r>
            <a:r>
              <a:rPr lang="en-US" sz="2600" dirty="0"/>
              <a:t> </a:t>
            </a:r>
            <a:r>
              <a:rPr lang="en-US" sz="2600" dirty="0" err="1"/>
              <a:t>masalah-masalah</a:t>
            </a:r>
            <a:r>
              <a:rPr lang="en-US" sz="2600" dirty="0"/>
              <a:t> </a:t>
            </a:r>
            <a:r>
              <a:rPr lang="en-US" sz="2600" dirty="0" err="1"/>
              <a:t>inilah</a:t>
            </a:r>
            <a:r>
              <a:rPr lang="en-US" sz="2600" dirty="0"/>
              <a:t> </a:t>
            </a:r>
            <a:r>
              <a:rPr lang="en-US" sz="2600" dirty="0" err="1"/>
              <a:t>maka</a:t>
            </a:r>
            <a:r>
              <a:rPr lang="en-US" sz="2600" dirty="0"/>
              <a:t> </a:t>
            </a:r>
            <a:r>
              <a:rPr lang="en-US" sz="2600" i="1" dirty="0"/>
              <a:t>layer-2 switching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menggantikan</a:t>
            </a:r>
            <a:r>
              <a:rPr lang="en-US" sz="2600" dirty="0"/>
              <a:t> </a:t>
            </a:r>
            <a:r>
              <a:rPr lang="en-US" sz="2600" dirty="0" err="1"/>
              <a:t>peran</a:t>
            </a:r>
            <a:r>
              <a:rPr lang="en-US" sz="2600" dirty="0"/>
              <a:t> router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suatu</a:t>
            </a:r>
            <a:r>
              <a:rPr lang="en-US" sz="2600" dirty="0"/>
              <a:t> </a:t>
            </a:r>
            <a:r>
              <a:rPr lang="en-US" sz="2600" i="1" dirty="0"/>
              <a:t>internetwork</a:t>
            </a:r>
            <a:endParaRPr lang="en-US" sz="26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23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57290" y="2214554"/>
            <a:ext cx="6386530" cy="3746510"/>
            <a:chOff x="480" y="288"/>
            <a:chExt cx="4848" cy="3332"/>
          </a:xfrm>
        </p:grpSpPr>
        <p:pic>
          <p:nvPicPr>
            <p:cNvPr id="48230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0" y="288"/>
              <a:ext cx="4848" cy="3332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482308" name="Rectangle 4"/>
            <p:cNvSpPr>
              <a:spLocks noChangeArrowheads="1"/>
            </p:cNvSpPr>
            <p:nvPr/>
          </p:nvSpPr>
          <p:spPr bwMode="auto">
            <a:xfrm>
              <a:off x="480" y="3024"/>
              <a:ext cx="4848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</p:grp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24</a:t>
            </a:fld>
            <a:endParaRPr lang="en-SG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Bridging vs Layer-2 Switching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/>
              <a:t>Meskipun</a:t>
            </a:r>
            <a:r>
              <a:rPr lang="en-US" sz="2800" dirty="0"/>
              <a:t> </a:t>
            </a:r>
            <a:r>
              <a:rPr lang="en-US" sz="2800" i="1" dirty="0"/>
              <a:t>layer-2 switching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dianggap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multiport bridge,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perbedaan</a:t>
            </a:r>
            <a:r>
              <a:rPr lang="en-US" sz="2800" dirty="0"/>
              <a:t> </a:t>
            </a:r>
            <a:r>
              <a:rPr lang="en-US" sz="2800" dirty="0" err="1"/>
              <a:t>mendasar</a:t>
            </a:r>
            <a:r>
              <a:rPr lang="en-US" sz="2800" dirty="0"/>
              <a:t> yang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diketahui</a:t>
            </a:r>
            <a:r>
              <a:rPr lang="en-US" sz="2800" dirty="0"/>
              <a:t> </a:t>
            </a:r>
            <a:r>
              <a:rPr lang="en-US" sz="2800" dirty="0" err="1"/>
              <a:t>yaitu</a:t>
            </a:r>
            <a:r>
              <a:rPr lang="en-US" sz="2800" dirty="0"/>
              <a:t>:</a:t>
            </a:r>
          </a:p>
          <a:p>
            <a:pPr lvl="1"/>
            <a:r>
              <a:rPr lang="en-US" sz="2400" dirty="0"/>
              <a:t>Bridge </a:t>
            </a:r>
            <a:r>
              <a:rPr lang="en-US" sz="2400" dirty="0" err="1"/>
              <a:t>berbasis</a:t>
            </a:r>
            <a:r>
              <a:rPr lang="en-US" sz="2400" dirty="0"/>
              <a:t> </a:t>
            </a:r>
            <a:r>
              <a:rPr lang="en-US" sz="2400" i="1" dirty="0"/>
              <a:t>software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i="1" dirty="0"/>
              <a:t>layer-2 switch </a:t>
            </a:r>
            <a:r>
              <a:rPr lang="en-US" sz="2400" dirty="0" err="1"/>
              <a:t>berbasis</a:t>
            </a:r>
            <a:r>
              <a:rPr lang="en-US" sz="2400" dirty="0"/>
              <a:t> </a:t>
            </a:r>
            <a:r>
              <a:rPr lang="en-US" sz="2400" i="1" dirty="0"/>
              <a:t>hardware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filtering</a:t>
            </a:r>
          </a:p>
          <a:p>
            <a:pPr lvl="1"/>
            <a:r>
              <a:rPr lang="en-US" sz="2400" dirty="0" err="1"/>
              <a:t>Setiap</a:t>
            </a:r>
            <a:r>
              <a:rPr lang="en-US" sz="2400" dirty="0"/>
              <a:t> bridge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spaning</a:t>
            </a:r>
            <a:r>
              <a:rPr lang="en-US" sz="2400" dirty="0"/>
              <a:t> tree </a:t>
            </a:r>
            <a:r>
              <a:rPr lang="en-US" sz="2400" dirty="0" err="1"/>
              <a:t>sedangkan</a:t>
            </a:r>
            <a:r>
              <a:rPr lang="en-US" sz="2400" dirty="0"/>
              <a:t> switch bisa </a:t>
            </a:r>
            <a:r>
              <a:rPr lang="en-US" sz="2400" dirty="0" err="1"/>
              <a:t>banyak</a:t>
            </a:r>
            <a:endParaRPr lang="en-US" sz="2400" dirty="0"/>
          </a:p>
          <a:p>
            <a:pPr lvl="1"/>
            <a:r>
              <a:rPr lang="en-US" sz="2400" dirty="0"/>
              <a:t>Bridge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maksimum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16 port </a:t>
            </a:r>
            <a:r>
              <a:rPr lang="en-US" sz="2400" dirty="0" err="1"/>
              <a:t>sedangan</a:t>
            </a:r>
            <a:r>
              <a:rPr lang="en-US" sz="2400" dirty="0"/>
              <a:t> switch bisa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ratusan</a:t>
            </a:r>
            <a:r>
              <a:rPr lang="en-US" sz="2400" dirty="0"/>
              <a:t> port</a:t>
            </a:r>
          </a:p>
          <a:p>
            <a:pPr lvl="1"/>
            <a:endParaRPr lang="en-US" sz="24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25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Fungsi </a:t>
            </a:r>
            <a:r>
              <a:rPr lang="en-US" i="1"/>
              <a:t>Layer-2 Switching</a:t>
            </a:r>
            <a:endParaRPr lang="en-US"/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Address Learning</a:t>
            </a:r>
          </a:p>
          <a:p>
            <a:pPr lvl="1">
              <a:lnSpc>
                <a:spcPct val="90000"/>
              </a:lnSpc>
            </a:pPr>
            <a:r>
              <a:rPr lang="en-US" sz="2200" dirty="0" err="1"/>
              <a:t>Mengingat</a:t>
            </a:r>
            <a:r>
              <a:rPr lang="en-US" sz="2200" dirty="0"/>
              <a:t> alamat </a:t>
            </a:r>
            <a:r>
              <a:rPr lang="en-US" sz="2200" i="1" dirty="0"/>
              <a:t>hardware </a:t>
            </a:r>
            <a:r>
              <a:rPr lang="en-US" sz="2200" dirty="0" err="1"/>
              <a:t>sumber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frame yang </a:t>
            </a:r>
            <a:r>
              <a:rPr lang="en-US" sz="2200" dirty="0" err="1"/>
              <a:t>diterima</a:t>
            </a:r>
            <a:r>
              <a:rPr lang="en-US" sz="2200" dirty="0"/>
              <a:t> interface-</a:t>
            </a:r>
            <a:r>
              <a:rPr lang="en-US" sz="2200" dirty="0" err="1"/>
              <a:t>nya</a:t>
            </a:r>
            <a:r>
              <a:rPr lang="en-US" sz="2200" dirty="0"/>
              <a:t> </a:t>
            </a:r>
            <a:r>
              <a:rPr lang="en-US" sz="2200" dirty="0" err="1"/>
              <a:t>serta</a:t>
            </a:r>
            <a:r>
              <a:rPr lang="en-US" sz="2200" dirty="0"/>
              <a:t> </a:t>
            </a:r>
            <a:r>
              <a:rPr lang="en-US" sz="2200" dirty="0" err="1"/>
              <a:t>memasukkan</a:t>
            </a:r>
            <a:r>
              <a:rPr lang="en-US" sz="2200" dirty="0"/>
              <a:t> </a:t>
            </a:r>
            <a:r>
              <a:rPr lang="en-US" sz="2200" dirty="0" err="1"/>
              <a:t>informasi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database MAC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Forward/filter decision</a:t>
            </a:r>
          </a:p>
          <a:p>
            <a:pPr lvl="1">
              <a:lnSpc>
                <a:spcPct val="90000"/>
              </a:lnSpc>
            </a:pPr>
            <a:r>
              <a:rPr lang="en-US" sz="2200" dirty="0" err="1"/>
              <a:t>Ketika</a:t>
            </a:r>
            <a:r>
              <a:rPr lang="en-US" sz="2200" dirty="0"/>
              <a:t> frame </a:t>
            </a:r>
            <a:r>
              <a:rPr lang="en-US" sz="2200" dirty="0" err="1"/>
              <a:t>diterima</a:t>
            </a:r>
            <a:r>
              <a:rPr lang="en-US" sz="2200" dirty="0"/>
              <a:t> </a:t>
            </a:r>
            <a:r>
              <a:rPr lang="en-US" sz="2200" dirty="0" err="1"/>
              <a:t>sebuah</a:t>
            </a:r>
            <a:r>
              <a:rPr lang="en-US" sz="2200" dirty="0"/>
              <a:t> interface </a:t>
            </a:r>
            <a:r>
              <a:rPr lang="en-US" sz="2200" dirty="0" err="1"/>
              <a:t>pada</a:t>
            </a:r>
            <a:r>
              <a:rPr lang="en-US" sz="2200" dirty="0"/>
              <a:t> switch, switch </a:t>
            </a:r>
            <a:r>
              <a:rPr lang="en-US" sz="2200" dirty="0" err="1"/>
              <a:t>melihat</a:t>
            </a:r>
            <a:r>
              <a:rPr lang="en-US" sz="2200" dirty="0"/>
              <a:t> alamat </a:t>
            </a:r>
            <a:r>
              <a:rPr lang="en-US" sz="2200" i="1" dirty="0"/>
              <a:t>hardware </a:t>
            </a:r>
            <a:r>
              <a:rPr lang="en-US" sz="2200" dirty="0" err="1"/>
              <a:t>tujuan</a:t>
            </a:r>
            <a:r>
              <a:rPr lang="en-US" sz="2200" dirty="0"/>
              <a:t> </a:t>
            </a:r>
            <a:r>
              <a:rPr lang="en-US" sz="2200" dirty="0" err="1"/>
              <a:t>lalu</a:t>
            </a:r>
            <a:r>
              <a:rPr lang="en-US" sz="2200" dirty="0"/>
              <a:t> </a:t>
            </a:r>
            <a:r>
              <a:rPr lang="en-US" sz="2200" dirty="0" err="1"/>
              <a:t>mencari</a:t>
            </a:r>
            <a:r>
              <a:rPr lang="en-US" sz="2200" dirty="0"/>
              <a:t> interface </a:t>
            </a:r>
            <a:r>
              <a:rPr lang="en-US" sz="2200" dirty="0" err="1"/>
              <a:t>keluar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database MAC-</a:t>
            </a:r>
            <a:r>
              <a:rPr lang="en-US" sz="2200" dirty="0" err="1"/>
              <a:t>nya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400" dirty="0"/>
              <a:t>Loop avoidance</a:t>
            </a:r>
          </a:p>
          <a:p>
            <a:pPr lvl="1">
              <a:lnSpc>
                <a:spcPct val="90000"/>
              </a:lnSpc>
            </a:pPr>
            <a:r>
              <a:rPr lang="en-US" sz="2200" dirty="0" err="1"/>
              <a:t>Jika</a:t>
            </a:r>
            <a:r>
              <a:rPr lang="en-US" sz="2200" dirty="0"/>
              <a:t>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200" i="1" dirty="0"/>
              <a:t>multiple connection</a:t>
            </a:r>
            <a:r>
              <a:rPr lang="en-US" sz="2200" dirty="0"/>
              <a:t> </a:t>
            </a:r>
            <a:r>
              <a:rPr lang="en-US" sz="2200" dirty="0" err="1"/>
              <a:t>antar</a:t>
            </a:r>
            <a:r>
              <a:rPr lang="en-US" sz="2200" dirty="0"/>
              <a:t> switch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keperluan</a:t>
            </a:r>
            <a:r>
              <a:rPr lang="en-US" sz="2200" dirty="0"/>
              <a:t> </a:t>
            </a:r>
            <a:r>
              <a:rPr lang="en-US" sz="2200" dirty="0" err="1"/>
              <a:t>redudancy</a:t>
            </a:r>
            <a:r>
              <a:rPr lang="en-US" sz="2200" dirty="0"/>
              <a:t>, </a:t>
            </a:r>
            <a:r>
              <a:rPr lang="en-US" sz="2200" dirty="0" err="1"/>
              <a:t>maka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terjadi</a:t>
            </a:r>
            <a:r>
              <a:rPr lang="en-US" sz="2200" dirty="0"/>
              <a:t> loop,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mencegahnya</a:t>
            </a:r>
            <a:r>
              <a:rPr lang="en-US" sz="2200" dirty="0"/>
              <a:t> </a:t>
            </a:r>
            <a:r>
              <a:rPr lang="en-US" sz="2200" dirty="0" err="1"/>
              <a:t>digunakan</a:t>
            </a:r>
            <a:r>
              <a:rPr lang="en-US" sz="2200" dirty="0"/>
              <a:t> </a:t>
            </a:r>
            <a:r>
              <a:rPr lang="en-US" sz="2200" i="1" dirty="0"/>
              <a:t>spanning tree protocol (STP)</a:t>
            </a:r>
            <a:endParaRPr lang="en-US" sz="2200" dirty="0"/>
          </a:p>
          <a:p>
            <a:pPr lvl="1">
              <a:lnSpc>
                <a:spcPct val="90000"/>
              </a:lnSpc>
            </a:pPr>
            <a:endParaRPr lang="en-US" sz="2200" i="1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26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3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827213"/>
            <a:ext cx="6553200" cy="42687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Table</a:t>
            </a:r>
            <a:endParaRPr lang="en-SG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27</a:t>
            </a:fld>
            <a:endParaRPr lang="en-SG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avoidance</a:t>
            </a:r>
          </a:p>
        </p:txBody>
      </p:sp>
      <p:graphicFrame>
        <p:nvGraphicFramePr>
          <p:cNvPr id="486404" name="Object 4"/>
          <p:cNvGraphicFramePr>
            <a:graphicFrameLocks noChangeAspect="1"/>
          </p:cNvGraphicFramePr>
          <p:nvPr>
            <p:ph idx="1"/>
          </p:nvPr>
        </p:nvGraphicFramePr>
        <p:xfrm>
          <a:off x="3633818" y="1643050"/>
          <a:ext cx="5367338" cy="4525963"/>
        </p:xfrm>
        <a:graphic>
          <a:graphicData uri="http://schemas.openxmlformats.org/presentationml/2006/ole">
            <p:oleObj spid="_x0000_s1026" name="Visio" r:id="rId3" imgW="5904586" imgH="4978908" progId="Visio.Drawing.11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A41198-69F1-432A-B879-C31E9C29BB08}" type="slidenum">
              <a:rPr lang="en-US"/>
              <a:pPr/>
              <a:t>28</a:t>
            </a:fld>
            <a:endParaRPr lang="en-US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85926"/>
            <a:ext cx="3571868" cy="4614874"/>
          </a:xfrm>
        </p:spPr>
        <p:txBody>
          <a:bodyPr/>
          <a:lstStyle/>
          <a:p>
            <a:r>
              <a:rPr lang="en-US" sz="2200" dirty="0">
                <a:latin typeface="Franklin Gothic Book" pitchFamily="34" charset="0"/>
              </a:rPr>
              <a:t>Link </a:t>
            </a:r>
            <a:r>
              <a:rPr lang="en-US" sz="2200" dirty="0" err="1">
                <a:latin typeface="Franklin Gothic Book" pitchFamily="34" charset="0"/>
              </a:rPr>
              <a:t>redu</a:t>
            </a:r>
            <a:r>
              <a:rPr lang="id-ID" sz="2200" dirty="0">
                <a:latin typeface="Franklin Gothic Book" pitchFamily="34" charset="0"/>
              </a:rPr>
              <a:t>n</a:t>
            </a:r>
            <a:r>
              <a:rPr lang="en-US" sz="2200" dirty="0" err="1">
                <a:latin typeface="Franklin Gothic Book" pitchFamily="34" charset="0"/>
              </a:rPr>
              <a:t>dant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antar</a:t>
            </a:r>
            <a:r>
              <a:rPr lang="en-US" sz="2200" dirty="0">
                <a:latin typeface="Franklin Gothic Book" pitchFamily="34" charset="0"/>
              </a:rPr>
              <a:t> switch </a:t>
            </a:r>
            <a:r>
              <a:rPr lang="en-US" sz="2200" dirty="0" err="1">
                <a:latin typeface="Franklin Gothic Book" pitchFamily="34" charset="0"/>
              </a:rPr>
              <a:t>memang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bermanfaat</a:t>
            </a:r>
            <a:r>
              <a:rPr lang="en-US" sz="2200" dirty="0">
                <a:latin typeface="Franklin Gothic Book" pitchFamily="34" charset="0"/>
              </a:rPr>
              <a:t>, </a:t>
            </a:r>
            <a:r>
              <a:rPr lang="en-US" sz="2200" dirty="0" err="1">
                <a:latin typeface="Franklin Gothic Book" pitchFamily="34" charset="0"/>
              </a:rPr>
              <a:t>tetapi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ada</a:t>
            </a:r>
            <a:r>
              <a:rPr lang="en-US" sz="2200" dirty="0">
                <a:latin typeface="Franklin Gothic Book" pitchFamily="34" charset="0"/>
              </a:rPr>
              <a:t> beberapa </a:t>
            </a:r>
            <a:r>
              <a:rPr lang="en-US" sz="2200" dirty="0" err="1">
                <a:latin typeface="Franklin Gothic Book" pitchFamily="34" charset="0"/>
              </a:rPr>
              <a:t>masalah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serius</a:t>
            </a:r>
            <a:r>
              <a:rPr lang="en-US" sz="2200" dirty="0">
                <a:latin typeface="Franklin Gothic Book" pitchFamily="34" charset="0"/>
              </a:rPr>
              <a:t> yang bisa </a:t>
            </a:r>
            <a:r>
              <a:rPr lang="en-US" sz="2200" dirty="0" err="1">
                <a:latin typeface="Franklin Gothic Book" pitchFamily="34" charset="0"/>
              </a:rPr>
              <a:t>timbul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bila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tidak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ada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mekanisme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i="1" dirty="0">
                <a:latin typeface="Franklin Gothic Book" pitchFamily="34" charset="0"/>
              </a:rPr>
              <a:t>loop avoidance</a:t>
            </a:r>
            <a:r>
              <a:rPr lang="en-US" sz="2200" dirty="0">
                <a:latin typeface="Franklin Gothic Book" pitchFamily="34" charset="0"/>
              </a:rPr>
              <a:t>:</a:t>
            </a:r>
          </a:p>
          <a:p>
            <a:pPr lvl="1"/>
            <a:r>
              <a:rPr lang="en-US" sz="1800" dirty="0">
                <a:latin typeface="Franklin Gothic Book" pitchFamily="34" charset="0"/>
              </a:rPr>
              <a:t>Switch bisa </a:t>
            </a:r>
            <a:r>
              <a:rPr lang="en-US" sz="1800" dirty="0" err="1">
                <a:latin typeface="Franklin Gothic Book" pitchFamily="34" charset="0"/>
              </a:rPr>
              <a:t>membanjiri</a:t>
            </a:r>
            <a:r>
              <a:rPr lang="en-US" sz="1800" dirty="0">
                <a:latin typeface="Franklin Gothic Book" pitchFamily="34" charset="0"/>
              </a:rPr>
              <a:t> </a:t>
            </a:r>
            <a:r>
              <a:rPr lang="en-US" sz="1800" dirty="0" err="1">
                <a:latin typeface="Franklin Gothic Book" pitchFamily="34" charset="0"/>
              </a:rPr>
              <a:t>jaringan</a:t>
            </a:r>
            <a:r>
              <a:rPr lang="en-US" sz="1800" dirty="0">
                <a:latin typeface="Franklin Gothic Book" pitchFamily="34" charset="0"/>
              </a:rPr>
              <a:t> </a:t>
            </a:r>
            <a:r>
              <a:rPr lang="en-US" sz="1800" dirty="0" err="1">
                <a:latin typeface="Franklin Gothic Book" pitchFamily="34" charset="0"/>
              </a:rPr>
              <a:t>oleh</a:t>
            </a:r>
            <a:r>
              <a:rPr lang="en-US" sz="1800" dirty="0">
                <a:latin typeface="Franklin Gothic Book" pitchFamily="34" charset="0"/>
              </a:rPr>
              <a:t> </a:t>
            </a:r>
            <a:r>
              <a:rPr lang="en-US" sz="1800" dirty="0" err="1">
                <a:latin typeface="Franklin Gothic Book" pitchFamily="34" charset="0"/>
              </a:rPr>
              <a:t>trafik</a:t>
            </a:r>
            <a:r>
              <a:rPr lang="en-US" sz="1800" dirty="0">
                <a:latin typeface="Franklin Gothic Book" pitchFamily="34" charset="0"/>
              </a:rPr>
              <a:t> broadcast (broadcast storm)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E6DC0-3D3F-452A-B58D-D3787DC8F01A}" type="slidenum">
              <a:rPr kumimoji="0" lang="en-SG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SG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Avoidance (2)</a:t>
            </a:r>
          </a:p>
        </p:txBody>
      </p:sp>
      <p:graphicFrame>
        <p:nvGraphicFramePr>
          <p:cNvPr id="48742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572132" y="1571612"/>
          <a:ext cx="3259138" cy="4524375"/>
        </p:xfrm>
        <a:graphic>
          <a:graphicData uri="http://schemas.openxmlformats.org/presentationml/2006/ole">
            <p:oleObj spid="_x0000_s2050" name="Image" r:id="rId3" imgW="12330159" imgH="17117460" progId="">
              <p:embed/>
            </p:oleObj>
          </a:graphicData>
        </a:graphic>
      </p:graphicFrame>
      <p:sp>
        <p:nvSpPr>
          <p:cNvPr id="4874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20" y="1643050"/>
            <a:ext cx="4224338" cy="4686312"/>
          </a:xfrm>
        </p:spPr>
        <p:txBody>
          <a:bodyPr/>
          <a:lstStyle/>
          <a:p>
            <a:r>
              <a:rPr lang="en-US" sz="2200" dirty="0">
                <a:latin typeface="Franklin Gothic Book" pitchFamily="34" charset="0"/>
              </a:rPr>
              <a:t>Bisa </a:t>
            </a:r>
            <a:r>
              <a:rPr lang="en-US" sz="2200" dirty="0" err="1">
                <a:latin typeface="Franklin Gothic Book" pitchFamily="34" charset="0"/>
              </a:rPr>
              <a:t>terdapat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lebih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dari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satu</a:t>
            </a:r>
            <a:r>
              <a:rPr lang="en-US" sz="2200" dirty="0">
                <a:latin typeface="Franklin Gothic Book" pitchFamily="34" charset="0"/>
              </a:rPr>
              <a:t> frame yang </a:t>
            </a:r>
            <a:r>
              <a:rPr lang="en-US" sz="2200" dirty="0" err="1">
                <a:latin typeface="Franklin Gothic Book" pitchFamily="34" charset="0"/>
              </a:rPr>
              <a:t>sama</a:t>
            </a:r>
            <a:r>
              <a:rPr lang="en-US" sz="2200" dirty="0">
                <a:latin typeface="Franklin Gothic Book" pitchFamily="34" charset="0"/>
              </a:rPr>
              <a:t> yang </a:t>
            </a:r>
            <a:r>
              <a:rPr lang="en-US" sz="2200" dirty="0" err="1">
                <a:latin typeface="Franklin Gothic Book" pitchFamily="34" charset="0"/>
              </a:rPr>
              <a:t>beredar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pada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jaringan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multisegment</a:t>
            </a:r>
            <a:endParaRPr lang="en-US" sz="2200" dirty="0">
              <a:latin typeface="Franklin Gothic Book" pitchFamily="34" charset="0"/>
            </a:endParaRPr>
          </a:p>
          <a:p>
            <a:r>
              <a:rPr lang="en-US" sz="2200" dirty="0" err="1">
                <a:latin typeface="Franklin Gothic Book" pitchFamily="34" charset="0"/>
              </a:rPr>
              <a:t>Menimbulkan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kebingungan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pada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pengisian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tabel</a:t>
            </a:r>
            <a:r>
              <a:rPr lang="en-US" sz="2200" dirty="0">
                <a:latin typeface="Franklin Gothic Book" pitchFamily="34" charset="0"/>
              </a:rPr>
              <a:t> MAC </a:t>
            </a:r>
            <a:r>
              <a:rPr lang="en-US" sz="2200" dirty="0" err="1">
                <a:latin typeface="Franklin Gothic Book" pitchFamily="34" charset="0"/>
              </a:rPr>
              <a:t>akibat</a:t>
            </a:r>
            <a:r>
              <a:rPr lang="en-US" sz="2200" dirty="0">
                <a:latin typeface="Franklin Gothic Book" pitchFamily="34" charset="0"/>
              </a:rPr>
              <a:t> switch </a:t>
            </a:r>
            <a:r>
              <a:rPr lang="en-US" sz="2200" dirty="0" err="1">
                <a:latin typeface="Franklin Gothic Book" pitchFamily="34" charset="0"/>
              </a:rPr>
              <a:t>dapat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menerima</a:t>
            </a:r>
            <a:r>
              <a:rPr lang="en-US" sz="2200" dirty="0">
                <a:latin typeface="Franklin Gothic Book" pitchFamily="34" charset="0"/>
              </a:rPr>
              <a:t> frame </a:t>
            </a:r>
            <a:r>
              <a:rPr lang="en-US" sz="2200" dirty="0" err="1">
                <a:latin typeface="Franklin Gothic Book" pitchFamily="34" charset="0"/>
              </a:rPr>
              <a:t>dari</a:t>
            </a:r>
            <a:r>
              <a:rPr lang="en-US" sz="2200" dirty="0">
                <a:latin typeface="Franklin Gothic Book" pitchFamily="34" charset="0"/>
              </a:rPr>
              <a:t> beberapa link</a:t>
            </a:r>
          </a:p>
          <a:p>
            <a:pPr lvl="1"/>
            <a:r>
              <a:rPr lang="en-US" sz="1800" dirty="0">
                <a:latin typeface="Franklin Gothic Book" pitchFamily="34" charset="0"/>
              </a:rPr>
              <a:t>Switch </a:t>
            </a:r>
            <a:r>
              <a:rPr lang="en-US" sz="1800" dirty="0" err="1">
                <a:latin typeface="Franklin Gothic Book" pitchFamily="34" charset="0"/>
              </a:rPr>
              <a:t>jadi</a:t>
            </a:r>
            <a:r>
              <a:rPr lang="en-US" sz="1800" dirty="0">
                <a:latin typeface="Franklin Gothic Book" pitchFamily="34" charset="0"/>
              </a:rPr>
              <a:t> </a:t>
            </a:r>
            <a:r>
              <a:rPr lang="en-US" sz="1800" dirty="0" err="1">
                <a:latin typeface="Franklin Gothic Book" pitchFamily="34" charset="0"/>
              </a:rPr>
              <a:t>tidak</a:t>
            </a:r>
            <a:r>
              <a:rPr lang="en-US" sz="1800" dirty="0">
                <a:latin typeface="Franklin Gothic Book" pitchFamily="34" charset="0"/>
              </a:rPr>
              <a:t> </a:t>
            </a:r>
            <a:r>
              <a:rPr lang="en-US" sz="1800" dirty="0" err="1">
                <a:latin typeface="Franklin Gothic Book" pitchFamily="34" charset="0"/>
              </a:rPr>
              <a:t>mampu</a:t>
            </a:r>
            <a:r>
              <a:rPr lang="en-US" sz="1800" dirty="0">
                <a:latin typeface="Franklin Gothic Book" pitchFamily="34" charset="0"/>
              </a:rPr>
              <a:t> </a:t>
            </a:r>
            <a:r>
              <a:rPr lang="en-US" sz="1800" dirty="0" err="1">
                <a:latin typeface="Franklin Gothic Book" pitchFamily="34" charset="0"/>
              </a:rPr>
              <a:t>mem</a:t>
            </a:r>
            <a:r>
              <a:rPr lang="en-US" sz="1800" dirty="0">
                <a:latin typeface="Franklin Gothic Book" pitchFamily="34" charset="0"/>
              </a:rPr>
              <a:t>-forward frame </a:t>
            </a:r>
            <a:r>
              <a:rPr lang="en-US" sz="1800" dirty="0" err="1">
                <a:latin typeface="Franklin Gothic Book" pitchFamily="34" charset="0"/>
              </a:rPr>
              <a:t>karena</a:t>
            </a:r>
            <a:r>
              <a:rPr lang="en-US" sz="1800" dirty="0">
                <a:latin typeface="Franklin Gothic Book" pitchFamily="34" charset="0"/>
              </a:rPr>
              <a:t> switch </a:t>
            </a:r>
            <a:r>
              <a:rPr lang="en-US" sz="1800" dirty="0" err="1">
                <a:latin typeface="Franklin Gothic Book" pitchFamily="34" charset="0"/>
              </a:rPr>
              <a:t>terus</a:t>
            </a:r>
            <a:r>
              <a:rPr lang="en-US" sz="1800" dirty="0">
                <a:latin typeface="Franklin Gothic Book" pitchFamily="34" charset="0"/>
              </a:rPr>
              <a:t> melakukan updating </a:t>
            </a:r>
            <a:r>
              <a:rPr lang="en-US" sz="1800" dirty="0" err="1">
                <a:latin typeface="Franklin Gothic Book" pitchFamily="34" charset="0"/>
              </a:rPr>
              <a:t>terhadap</a:t>
            </a:r>
            <a:r>
              <a:rPr lang="en-US" sz="1800" dirty="0">
                <a:latin typeface="Franklin Gothic Book" pitchFamily="34" charset="0"/>
              </a:rPr>
              <a:t> </a:t>
            </a:r>
            <a:r>
              <a:rPr lang="en-US" sz="1800" dirty="0" err="1">
                <a:latin typeface="Franklin Gothic Book" pitchFamily="34" charset="0"/>
              </a:rPr>
              <a:t>tabel</a:t>
            </a:r>
            <a:r>
              <a:rPr lang="en-US" sz="1800" dirty="0">
                <a:latin typeface="Franklin Gothic Book" pitchFamily="34" charset="0"/>
              </a:rPr>
              <a:t> MAC </a:t>
            </a:r>
            <a:r>
              <a:rPr lang="en-US" sz="1800" dirty="0">
                <a:latin typeface="Franklin Gothic Book" pitchFamily="34" charset="0"/>
                <a:cs typeface="Arial" pitchFamily="34" charset="0"/>
              </a:rPr>
              <a:t>→ </a:t>
            </a:r>
            <a:r>
              <a:rPr lang="en-US" sz="1800" dirty="0" err="1">
                <a:latin typeface="Franklin Gothic Book" pitchFamily="34" charset="0"/>
                <a:cs typeface="Arial" pitchFamily="34" charset="0"/>
              </a:rPr>
              <a:t>ini</a:t>
            </a:r>
            <a:r>
              <a:rPr lang="en-US" sz="1800" dirty="0">
                <a:latin typeface="Franklin Gothic Book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Franklin Gothic Book" pitchFamily="34" charset="0"/>
                <a:cs typeface="Arial" pitchFamily="34" charset="0"/>
              </a:rPr>
              <a:t>disebut</a:t>
            </a:r>
            <a:r>
              <a:rPr lang="en-US" sz="1800" dirty="0">
                <a:latin typeface="Franklin Gothic Book" pitchFamily="34" charset="0"/>
                <a:cs typeface="Arial" pitchFamily="34" charset="0"/>
              </a:rPr>
              <a:t> </a:t>
            </a:r>
            <a:r>
              <a:rPr lang="en-US" sz="1800" i="1" dirty="0">
                <a:latin typeface="Franklin Gothic Book" pitchFamily="34" charset="0"/>
                <a:cs typeface="Arial" pitchFamily="34" charset="0"/>
              </a:rPr>
              <a:t>thrashing the MAC table</a:t>
            </a:r>
            <a:endParaRPr lang="en-US" sz="1800" dirty="0">
              <a:latin typeface="Franklin Gothic Book" pitchFamily="34" charset="0"/>
              <a:cs typeface="Arial" pitchFamily="34" charset="0"/>
            </a:endParaRPr>
          </a:p>
          <a:p>
            <a:pPr lvl="1"/>
            <a:endParaRPr lang="en-US" sz="1800" dirty="0">
              <a:latin typeface="Franklin Gothic Book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29</a:t>
            </a:fld>
            <a:endParaRPr lang="en-SG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Memperluas Jangkauan LAN</a:t>
            </a:r>
            <a:endParaRPr lang="en-SG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5C7E35-6EC7-470F-9FE0-D372CEE4B509}" type="slidenum">
              <a:rPr lang="en-US"/>
              <a:pPr/>
              <a:t>3</a:t>
            </a:fld>
            <a:endParaRPr lang="en-US"/>
          </a:p>
        </p:txBody>
      </p:sp>
      <p:pic>
        <p:nvPicPr>
          <p:cNvPr id="421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79703"/>
            <a:ext cx="88392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E6DC0-3D3F-452A-B58D-D3787DC8F01A}" type="slidenum">
              <a:rPr kumimoji="0" lang="en-SG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SG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Avoidance (3)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Bisa </a:t>
            </a:r>
            <a:r>
              <a:rPr lang="en-US" dirty="0" err="1"/>
              <a:t>terjadi</a:t>
            </a:r>
            <a:r>
              <a:rPr lang="en-US" dirty="0"/>
              <a:t> multiple loop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jaringan</a:t>
            </a:r>
            <a:endParaRPr lang="en-US" dirty="0"/>
          </a:p>
          <a:p>
            <a:pPr lvl="1"/>
            <a:r>
              <a:rPr lang="en-US" dirty="0" err="1"/>
              <a:t>Ada</a:t>
            </a:r>
            <a:r>
              <a:rPr lang="en-US" dirty="0"/>
              <a:t> loop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loop</a:t>
            </a:r>
          </a:p>
          <a:p>
            <a:pPr lvl="2"/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broadcast storm, </a:t>
            </a:r>
            <a:r>
              <a:rPr lang="en-US" dirty="0" err="1"/>
              <a:t>maka</a:t>
            </a:r>
            <a:r>
              <a:rPr lang="en-US" dirty="0"/>
              <a:t> switch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melakukan packet switching</a:t>
            </a:r>
          </a:p>
          <a:p>
            <a:r>
              <a:rPr lang="en-US" dirty="0"/>
              <a:t>Spanning-Tree Protocol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menanggulangi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loop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jaringan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30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Spanning-Tree Protocol (STP)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kali </a:t>
            </a:r>
            <a:r>
              <a:rPr lang="en-US" sz="2400" dirty="0" err="1"/>
              <a:t>oleh</a:t>
            </a:r>
            <a:r>
              <a:rPr lang="en-US" sz="2400" dirty="0"/>
              <a:t> Digital Equipment Corporation (DEC) [</a:t>
            </a:r>
            <a:r>
              <a:rPr lang="en-US" sz="2400" dirty="0" err="1"/>
              <a:t>sekarang</a:t>
            </a:r>
            <a:r>
              <a:rPr lang="en-US" sz="2400" dirty="0"/>
              <a:t> Compaq]</a:t>
            </a:r>
          </a:p>
          <a:p>
            <a:r>
              <a:rPr lang="en-US" sz="2400" dirty="0" err="1"/>
              <a:t>Lalu</a:t>
            </a:r>
            <a:r>
              <a:rPr lang="en-US" sz="2400" dirty="0"/>
              <a:t> IEEE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versi</a:t>
            </a:r>
            <a:r>
              <a:rPr lang="en-US" sz="2400" dirty="0"/>
              <a:t>  STP yang </a:t>
            </a:r>
            <a:r>
              <a:rPr lang="en-US" sz="2400" dirty="0" err="1"/>
              <a:t>disebut</a:t>
            </a:r>
            <a:r>
              <a:rPr lang="en-US" sz="2400" dirty="0"/>
              <a:t> 802.1d</a:t>
            </a:r>
          </a:p>
          <a:p>
            <a:pPr lvl="1"/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kompatibel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versi</a:t>
            </a:r>
            <a:r>
              <a:rPr lang="en-US" sz="2200" dirty="0"/>
              <a:t> DEC</a:t>
            </a:r>
          </a:p>
          <a:p>
            <a:pPr lvl="1"/>
            <a:r>
              <a:rPr lang="en-US" sz="2200" dirty="0" err="1"/>
              <a:t>Seluruh</a:t>
            </a:r>
            <a:r>
              <a:rPr lang="en-US" sz="2200" dirty="0"/>
              <a:t> switch Cisco </a:t>
            </a:r>
            <a:r>
              <a:rPr lang="en-US" sz="2200" dirty="0" err="1"/>
              <a:t>menjalankan</a:t>
            </a:r>
            <a:r>
              <a:rPr lang="en-US" sz="2200" dirty="0"/>
              <a:t> STP </a:t>
            </a:r>
            <a:r>
              <a:rPr lang="en-US" sz="2200" dirty="0" err="1"/>
              <a:t>versi</a:t>
            </a:r>
            <a:r>
              <a:rPr lang="en-US" sz="2200" dirty="0"/>
              <a:t> IEEE802.1d</a:t>
            </a:r>
          </a:p>
          <a:p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STP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mencegah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loop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layer-2 (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bridge </a:t>
            </a:r>
            <a:r>
              <a:rPr lang="en-US" sz="2400" dirty="0" err="1"/>
              <a:t>maupun</a:t>
            </a:r>
            <a:r>
              <a:rPr lang="en-US" sz="2400" dirty="0"/>
              <a:t> switch)</a:t>
            </a:r>
          </a:p>
          <a:p>
            <a:r>
              <a:rPr lang="en-US" sz="2400" dirty="0"/>
              <a:t>STP secara </a:t>
            </a:r>
            <a:r>
              <a:rPr lang="en-US" sz="2400" dirty="0" err="1"/>
              <a:t>terus</a:t>
            </a:r>
            <a:r>
              <a:rPr lang="en-US" sz="2400" dirty="0"/>
              <a:t> </a:t>
            </a:r>
            <a:r>
              <a:rPr lang="en-US" sz="2400" dirty="0" err="1"/>
              <a:t>menerus</a:t>
            </a:r>
            <a:r>
              <a:rPr lang="en-US" sz="2400" dirty="0"/>
              <a:t> </a:t>
            </a:r>
            <a:r>
              <a:rPr lang="en-US" sz="2400" dirty="0" err="1"/>
              <a:t>memantau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link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agar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loop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mematikan</a:t>
            </a:r>
            <a:r>
              <a:rPr lang="en-US" sz="2400" dirty="0"/>
              <a:t> link-link redundant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31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Cara kerja STP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STP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memutuskan</a:t>
            </a:r>
            <a:r>
              <a:rPr lang="en-US" sz="2400" dirty="0"/>
              <a:t> (shut down) link redundant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agar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loop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endParaRPr lang="en-US" sz="2400" dirty="0"/>
          </a:p>
          <a:p>
            <a:r>
              <a:rPr lang="en-US" sz="2400" dirty="0" err="1"/>
              <a:t>Caranya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terlebih</a:t>
            </a:r>
            <a:r>
              <a:rPr lang="en-US" sz="2400" dirty="0"/>
              <a:t> </a:t>
            </a:r>
            <a:r>
              <a:rPr lang="en-US" sz="2400" dirty="0" err="1"/>
              <a:t>dulu</a:t>
            </a:r>
            <a:r>
              <a:rPr lang="en-US" sz="2400" dirty="0"/>
              <a:t> </a:t>
            </a:r>
            <a:r>
              <a:rPr lang="en-US" sz="2400" dirty="0" err="1"/>
              <a:t>memilih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i="1" dirty="0"/>
              <a:t>root bridge</a:t>
            </a:r>
            <a:endParaRPr lang="en-US" sz="2400" dirty="0"/>
          </a:p>
          <a:p>
            <a:pPr lvl="1"/>
            <a:r>
              <a:rPr lang="en-US" sz="2200" i="1" dirty="0"/>
              <a:t>Root bridge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menentukan</a:t>
            </a:r>
            <a:r>
              <a:rPr lang="en-US" sz="2200" dirty="0"/>
              <a:t> </a:t>
            </a:r>
            <a:r>
              <a:rPr lang="en-US" sz="2200" dirty="0" err="1"/>
              <a:t>topologi</a:t>
            </a:r>
            <a:r>
              <a:rPr lang="en-US" sz="2200" dirty="0"/>
              <a:t> </a:t>
            </a:r>
            <a:r>
              <a:rPr lang="en-US" sz="2200" dirty="0" err="1"/>
              <a:t>jaringan</a:t>
            </a:r>
            <a:endParaRPr lang="en-US" sz="2200" dirty="0"/>
          </a:p>
          <a:p>
            <a:pPr lvl="1"/>
            <a:r>
              <a:rPr lang="en-US" sz="2200" dirty="0" err="1"/>
              <a:t>Hanya</a:t>
            </a:r>
            <a:r>
              <a:rPr lang="en-US" sz="2200" dirty="0"/>
              <a:t> </a:t>
            </a:r>
            <a:r>
              <a:rPr lang="en-US" sz="2200" dirty="0" err="1"/>
              <a:t>boleh</a:t>
            </a:r>
            <a:r>
              <a:rPr lang="en-US" sz="2200" dirty="0"/>
              <a:t>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i="1" dirty="0"/>
              <a:t>root bridge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jaringan</a:t>
            </a:r>
            <a:r>
              <a:rPr lang="en-US" sz="2200" dirty="0"/>
              <a:t> </a:t>
            </a:r>
            <a:r>
              <a:rPr lang="en-US" sz="2200" dirty="0" err="1"/>
              <a:t>tertentu</a:t>
            </a:r>
            <a:endParaRPr lang="en-US" sz="2200" dirty="0"/>
          </a:p>
          <a:p>
            <a:pPr lvl="1"/>
            <a:r>
              <a:rPr lang="en-US" sz="2200" dirty="0"/>
              <a:t>Port </a:t>
            </a:r>
            <a:r>
              <a:rPr lang="en-US" sz="2200" i="1" dirty="0"/>
              <a:t>root bridge </a:t>
            </a:r>
            <a:r>
              <a:rPr lang="en-US" sz="2200" dirty="0" err="1"/>
              <a:t>disebut</a:t>
            </a:r>
            <a:r>
              <a:rPr lang="en-US" sz="2200" dirty="0"/>
              <a:t> </a:t>
            </a:r>
            <a:r>
              <a:rPr lang="en-US" sz="2200" i="1" dirty="0"/>
              <a:t>designated ports</a:t>
            </a:r>
            <a:r>
              <a:rPr lang="en-US" sz="2200" dirty="0"/>
              <a:t> yang </a:t>
            </a:r>
            <a:r>
              <a:rPr lang="en-US" sz="2200" dirty="0" err="1"/>
              <a:t>disebut</a:t>
            </a:r>
            <a:r>
              <a:rPr lang="en-US" sz="2200" dirty="0"/>
              <a:t> </a:t>
            </a:r>
            <a:r>
              <a:rPr lang="en-US" sz="2200" dirty="0" err="1"/>
              <a:t>bekerja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keadaan</a:t>
            </a:r>
            <a:r>
              <a:rPr lang="en-US" sz="2200" dirty="0"/>
              <a:t> </a:t>
            </a:r>
            <a:r>
              <a:rPr lang="en-US" sz="2200" i="1" dirty="0"/>
              <a:t>forwarding-state</a:t>
            </a:r>
            <a:endParaRPr lang="en-US" sz="2200" dirty="0"/>
          </a:p>
          <a:p>
            <a:pPr lvl="2"/>
            <a:r>
              <a:rPr lang="en-US" sz="1700" dirty="0"/>
              <a:t>Port </a:t>
            </a:r>
            <a:r>
              <a:rPr lang="en-US" sz="1700" i="1" dirty="0" err="1"/>
              <a:t>fowading</a:t>
            </a:r>
            <a:r>
              <a:rPr lang="en-US" sz="1700" i="1" dirty="0"/>
              <a:t>-state </a:t>
            </a:r>
            <a:r>
              <a:rPr lang="en-US" sz="1700" dirty="0" err="1"/>
              <a:t>akan</a:t>
            </a:r>
            <a:r>
              <a:rPr lang="en-US" sz="1700" dirty="0"/>
              <a:t> </a:t>
            </a:r>
            <a:r>
              <a:rPr lang="en-US" sz="1700" dirty="0" err="1"/>
              <a:t>menerima</a:t>
            </a:r>
            <a:r>
              <a:rPr lang="en-US" sz="1700" dirty="0"/>
              <a:t> dan </a:t>
            </a:r>
            <a:r>
              <a:rPr lang="en-US" sz="1700" dirty="0" err="1"/>
              <a:t>mengirimkan</a:t>
            </a:r>
            <a:r>
              <a:rPr lang="en-US" sz="1700" dirty="0"/>
              <a:t> </a:t>
            </a:r>
            <a:r>
              <a:rPr lang="en-US" sz="1700" dirty="0" err="1"/>
              <a:t>trafik</a:t>
            </a:r>
            <a:endParaRPr lang="en-US" sz="1700" dirty="0"/>
          </a:p>
          <a:p>
            <a:r>
              <a:rPr lang="en-US" sz="2400" dirty="0"/>
              <a:t>Switch lain yang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i="1" dirty="0" err="1"/>
              <a:t>nonroot</a:t>
            </a:r>
            <a:r>
              <a:rPr lang="en-US" sz="2400" i="1" dirty="0"/>
              <a:t> bridge</a:t>
            </a:r>
            <a:endParaRPr lang="en-US" sz="24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32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graphicFrame>
        <p:nvGraphicFramePr>
          <p:cNvPr id="491524" name="Object 4"/>
          <p:cNvGraphicFramePr>
            <a:graphicFrameLocks noChangeAspect="1"/>
          </p:cNvGraphicFramePr>
          <p:nvPr>
            <p:ph idx="1"/>
          </p:nvPr>
        </p:nvGraphicFramePr>
        <p:xfrm>
          <a:off x="3786182" y="2214554"/>
          <a:ext cx="5129387" cy="2787230"/>
        </p:xfrm>
        <a:graphic>
          <a:graphicData uri="http://schemas.openxmlformats.org/presentationml/2006/ole">
            <p:oleObj spid="_x0000_s3074" name="Visio" r:id="rId3" imgW="6275832" imgH="3409188" progId="Visio.Drawing.11">
              <p:embed/>
            </p:oleObj>
          </a:graphicData>
        </a:graphic>
      </p:graphicFrame>
      <p:sp>
        <p:nvSpPr>
          <p:cNvPr id="4915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71612"/>
            <a:ext cx="3929058" cy="457203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latin typeface="Franklin Gothic Book" pitchFamily="34" charset="0"/>
              </a:rPr>
              <a:t>Port </a:t>
            </a:r>
            <a:r>
              <a:rPr lang="en-US" sz="1600" dirty="0" err="1">
                <a:latin typeface="Franklin Gothic Book" pitchFamily="34" charset="0"/>
              </a:rPr>
              <a:t>pada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i="1" dirty="0" err="1">
                <a:latin typeface="Franklin Gothic Book" pitchFamily="34" charset="0"/>
              </a:rPr>
              <a:t>nonroot</a:t>
            </a:r>
            <a:r>
              <a:rPr lang="en-US" sz="1600" i="1" dirty="0">
                <a:latin typeface="Franklin Gothic Book" pitchFamily="34" charset="0"/>
              </a:rPr>
              <a:t> bridge </a:t>
            </a:r>
            <a:r>
              <a:rPr lang="en-US" sz="1600" dirty="0">
                <a:latin typeface="Franklin Gothic Book" pitchFamily="34" charset="0"/>
              </a:rPr>
              <a:t>yang </a:t>
            </a:r>
            <a:r>
              <a:rPr lang="en-US" sz="1600" dirty="0" err="1">
                <a:latin typeface="Franklin Gothic Book" pitchFamily="34" charset="0"/>
              </a:rPr>
              <a:t>memiliki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dirty="0" err="1">
                <a:latin typeface="Franklin Gothic Book" pitchFamily="34" charset="0"/>
              </a:rPr>
              <a:t>jalur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dirty="0" err="1">
                <a:latin typeface="Franklin Gothic Book" pitchFamily="34" charset="0"/>
              </a:rPr>
              <a:t>ke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dirty="0" err="1">
                <a:latin typeface="Franklin Gothic Book" pitchFamily="34" charset="0"/>
              </a:rPr>
              <a:t>arah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i="1" dirty="0">
                <a:latin typeface="Franklin Gothic Book" pitchFamily="34" charset="0"/>
              </a:rPr>
              <a:t>root bridge</a:t>
            </a:r>
            <a:r>
              <a:rPr lang="en-US" sz="1600" dirty="0">
                <a:latin typeface="Franklin Gothic Book" pitchFamily="34" charset="0"/>
              </a:rPr>
              <a:t> paling </a:t>
            </a:r>
            <a:r>
              <a:rPr lang="en-US" sz="1600" dirty="0" err="1">
                <a:latin typeface="Franklin Gothic Book" pitchFamily="34" charset="0"/>
              </a:rPr>
              <a:t>murah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dirty="0" err="1">
                <a:latin typeface="Franklin Gothic Book" pitchFamily="34" charset="0"/>
              </a:rPr>
              <a:t>disebut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i="1" dirty="0">
                <a:latin typeface="Franklin Gothic Book" pitchFamily="34" charset="0"/>
              </a:rPr>
              <a:t>root port</a:t>
            </a:r>
            <a:r>
              <a:rPr lang="en-US" sz="1600" dirty="0">
                <a:latin typeface="Franklin Gothic Book" pitchFamily="34" charset="0"/>
              </a:rPr>
              <a:t> dan </a:t>
            </a:r>
            <a:r>
              <a:rPr lang="en-US" sz="1600" dirty="0" err="1">
                <a:latin typeface="Franklin Gothic Book" pitchFamily="34" charset="0"/>
              </a:rPr>
              <a:t>akan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dirty="0" err="1">
                <a:latin typeface="Franklin Gothic Book" pitchFamily="34" charset="0"/>
              </a:rPr>
              <a:t>digunakan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dirty="0" err="1">
                <a:latin typeface="Franklin Gothic Book" pitchFamily="34" charset="0"/>
              </a:rPr>
              <a:t>untuk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dirty="0" err="1">
                <a:latin typeface="Franklin Gothic Book" pitchFamily="34" charset="0"/>
              </a:rPr>
              <a:t>mengirim</a:t>
            </a:r>
            <a:r>
              <a:rPr lang="en-US" sz="1600" dirty="0">
                <a:latin typeface="Franklin Gothic Book" pitchFamily="34" charset="0"/>
              </a:rPr>
              <a:t> dan </a:t>
            </a:r>
            <a:r>
              <a:rPr lang="en-US" sz="1600" dirty="0" err="1">
                <a:latin typeface="Franklin Gothic Book" pitchFamily="34" charset="0"/>
              </a:rPr>
              <a:t>menerima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dirty="0" err="1">
                <a:latin typeface="Franklin Gothic Book" pitchFamily="34" charset="0"/>
              </a:rPr>
              <a:t>trafik</a:t>
            </a:r>
            <a:endParaRPr lang="en-US" sz="1600" dirty="0">
              <a:latin typeface="Franklin Gothic Book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Franklin Gothic Book" pitchFamily="34" charset="0"/>
              </a:rPr>
              <a:t>Cost </a:t>
            </a:r>
            <a:r>
              <a:rPr lang="en-US" sz="1400" dirty="0" err="1">
                <a:latin typeface="Franklin Gothic Book" pitchFamily="34" charset="0"/>
              </a:rPr>
              <a:t>suatu</a:t>
            </a:r>
            <a:r>
              <a:rPr lang="en-US" sz="1400" dirty="0">
                <a:latin typeface="Franklin Gothic Book" pitchFamily="34" charset="0"/>
              </a:rPr>
              <a:t> link </a:t>
            </a:r>
            <a:r>
              <a:rPr lang="en-US" sz="1400" dirty="0" err="1">
                <a:latin typeface="Franklin Gothic Book" pitchFamily="34" charset="0"/>
              </a:rPr>
              <a:t>ditentukan</a:t>
            </a:r>
            <a:r>
              <a:rPr lang="en-US" sz="1400" dirty="0">
                <a:latin typeface="Franklin Gothic Book" pitchFamily="34" charset="0"/>
              </a:rPr>
              <a:t> </a:t>
            </a:r>
            <a:r>
              <a:rPr lang="en-US" sz="1400" dirty="0" err="1">
                <a:latin typeface="Franklin Gothic Book" pitchFamily="34" charset="0"/>
              </a:rPr>
              <a:t>berdasarkan</a:t>
            </a:r>
            <a:r>
              <a:rPr lang="en-US" sz="1400" dirty="0">
                <a:latin typeface="Franklin Gothic Book" pitchFamily="34" charset="0"/>
              </a:rPr>
              <a:t> bandwidth link </a:t>
            </a:r>
            <a:r>
              <a:rPr lang="en-US" sz="1400" dirty="0" err="1">
                <a:latin typeface="Franklin Gothic Book" pitchFamily="34" charset="0"/>
              </a:rPr>
              <a:t>tersebut</a:t>
            </a:r>
            <a:endParaRPr lang="en-US" sz="1400" dirty="0">
              <a:latin typeface="Franklin Gothic Book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US" sz="1200" dirty="0">
                <a:latin typeface="Franklin Gothic Book" pitchFamily="34" charset="0"/>
              </a:rPr>
              <a:t>Link yang </a:t>
            </a:r>
            <a:r>
              <a:rPr lang="en-US" sz="1200" dirty="0" err="1">
                <a:latin typeface="Franklin Gothic Book" pitchFamily="34" charset="0"/>
              </a:rPr>
              <a:t>berkecepatan</a:t>
            </a:r>
            <a:r>
              <a:rPr lang="en-US" sz="1200" dirty="0">
                <a:latin typeface="Franklin Gothic Book" pitchFamily="34" charset="0"/>
              </a:rPr>
              <a:t> </a:t>
            </a:r>
            <a:r>
              <a:rPr lang="en-US" sz="1200" dirty="0" err="1">
                <a:latin typeface="Franklin Gothic Book" pitchFamily="34" charset="0"/>
              </a:rPr>
              <a:t>tinggi</a:t>
            </a:r>
            <a:r>
              <a:rPr lang="en-US" sz="1200" dirty="0">
                <a:latin typeface="Franklin Gothic Book" pitchFamily="34" charset="0"/>
              </a:rPr>
              <a:t> (bandwidth </a:t>
            </a:r>
            <a:r>
              <a:rPr lang="en-US" sz="1200" dirty="0" err="1">
                <a:latin typeface="Franklin Gothic Book" pitchFamily="34" charset="0"/>
              </a:rPr>
              <a:t>lebar</a:t>
            </a:r>
            <a:r>
              <a:rPr lang="en-US" sz="1200" dirty="0">
                <a:latin typeface="Franklin Gothic Book" pitchFamily="34" charset="0"/>
              </a:rPr>
              <a:t>) </a:t>
            </a:r>
            <a:r>
              <a:rPr lang="en-US" sz="1200" dirty="0" err="1">
                <a:latin typeface="Franklin Gothic Book" pitchFamily="34" charset="0"/>
              </a:rPr>
              <a:t>akan</a:t>
            </a:r>
            <a:r>
              <a:rPr lang="en-US" sz="1200" dirty="0">
                <a:latin typeface="Franklin Gothic Book" pitchFamily="34" charset="0"/>
              </a:rPr>
              <a:t> </a:t>
            </a:r>
            <a:r>
              <a:rPr lang="en-US" sz="1200" dirty="0" err="1">
                <a:latin typeface="Franklin Gothic Book" pitchFamily="34" charset="0"/>
              </a:rPr>
              <a:t>memiliki</a:t>
            </a:r>
            <a:r>
              <a:rPr lang="en-US" sz="1200" dirty="0">
                <a:latin typeface="Franklin Gothic Book" pitchFamily="34" charset="0"/>
              </a:rPr>
              <a:t> cost yang </a:t>
            </a:r>
            <a:r>
              <a:rPr lang="en-US" sz="1200" dirty="0" err="1">
                <a:latin typeface="Franklin Gothic Book" pitchFamily="34" charset="0"/>
              </a:rPr>
              <a:t>lebih</a:t>
            </a:r>
            <a:r>
              <a:rPr lang="en-US" sz="1200" dirty="0">
                <a:latin typeface="Franklin Gothic Book" pitchFamily="34" charset="0"/>
              </a:rPr>
              <a:t> </a:t>
            </a:r>
            <a:r>
              <a:rPr lang="en-US" sz="1200" dirty="0" err="1">
                <a:latin typeface="Franklin Gothic Book" pitchFamily="34" charset="0"/>
              </a:rPr>
              <a:t>murah</a:t>
            </a:r>
            <a:r>
              <a:rPr lang="en-US" sz="1200" dirty="0">
                <a:latin typeface="Franklin Gothic Book" pitchFamily="34" charset="0"/>
              </a:rPr>
              <a:t> </a:t>
            </a:r>
            <a:r>
              <a:rPr lang="en-US" sz="1200" dirty="0" err="1">
                <a:latin typeface="Franklin Gothic Book" pitchFamily="34" charset="0"/>
              </a:rPr>
              <a:t>daripada</a:t>
            </a:r>
            <a:r>
              <a:rPr lang="en-US" sz="1200" dirty="0">
                <a:latin typeface="Franklin Gothic Book" pitchFamily="34" charset="0"/>
              </a:rPr>
              <a:t> link yang </a:t>
            </a:r>
            <a:r>
              <a:rPr lang="en-US" sz="1200" dirty="0" err="1">
                <a:latin typeface="Franklin Gothic Book" pitchFamily="34" charset="0"/>
              </a:rPr>
              <a:t>berkecepatan</a:t>
            </a:r>
            <a:r>
              <a:rPr lang="en-US" sz="1200" dirty="0">
                <a:latin typeface="Franklin Gothic Book" pitchFamily="34" charset="0"/>
              </a:rPr>
              <a:t> </a:t>
            </a:r>
            <a:r>
              <a:rPr lang="en-US" sz="1200" dirty="0" err="1">
                <a:latin typeface="Franklin Gothic Book" pitchFamily="34" charset="0"/>
              </a:rPr>
              <a:t>lebih</a:t>
            </a:r>
            <a:r>
              <a:rPr lang="en-US" sz="1200" dirty="0">
                <a:latin typeface="Franklin Gothic Book" pitchFamily="34" charset="0"/>
              </a:rPr>
              <a:t> </a:t>
            </a:r>
            <a:r>
              <a:rPr lang="en-US" sz="1200" dirty="0" err="1">
                <a:latin typeface="Franklin Gothic Book" pitchFamily="34" charset="0"/>
              </a:rPr>
              <a:t>rendah</a:t>
            </a:r>
            <a:endParaRPr lang="en-US" sz="1200" dirty="0">
              <a:latin typeface="Franklin Gothic Book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latin typeface="Franklin Gothic Book" pitchFamily="34" charset="0"/>
              </a:rPr>
              <a:t>Port yang </a:t>
            </a:r>
            <a:r>
              <a:rPr lang="en-US" sz="1600" dirty="0" err="1">
                <a:latin typeface="Franklin Gothic Book" pitchFamily="34" charset="0"/>
              </a:rPr>
              <a:t>jalur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dirty="0" err="1">
                <a:latin typeface="Franklin Gothic Book" pitchFamily="34" charset="0"/>
              </a:rPr>
              <a:t>menuju</a:t>
            </a:r>
            <a:r>
              <a:rPr lang="en-US" sz="1600" dirty="0">
                <a:latin typeface="Franklin Gothic Book" pitchFamily="34" charset="0"/>
              </a:rPr>
              <a:t> root bridge-</a:t>
            </a:r>
            <a:r>
              <a:rPr lang="en-US" sz="1600" dirty="0" err="1">
                <a:latin typeface="Franklin Gothic Book" pitchFamily="34" charset="0"/>
              </a:rPr>
              <a:t>nya</a:t>
            </a:r>
            <a:r>
              <a:rPr lang="en-US" sz="1600" dirty="0">
                <a:latin typeface="Franklin Gothic Book" pitchFamily="34" charset="0"/>
              </a:rPr>
              <a:t> paling </a:t>
            </a:r>
            <a:r>
              <a:rPr lang="en-US" sz="1600" dirty="0" err="1">
                <a:latin typeface="Franklin Gothic Book" pitchFamily="34" charset="0"/>
              </a:rPr>
              <a:t>murah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dirty="0" err="1">
                <a:latin typeface="Franklin Gothic Book" pitchFamily="34" charset="0"/>
              </a:rPr>
              <a:t>disebut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i="1" dirty="0">
                <a:latin typeface="Franklin Gothic Book" pitchFamily="34" charset="0"/>
              </a:rPr>
              <a:t>designated port</a:t>
            </a:r>
            <a:r>
              <a:rPr lang="en-US" sz="1600" dirty="0">
                <a:latin typeface="Franklin Gothic Book" pitchFamily="34" charset="0"/>
              </a:rPr>
              <a:t> 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Franklin Gothic Book" pitchFamily="34" charset="0"/>
              </a:rPr>
              <a:t>Port </a:t>
            </a:r>
            <a:r>
              <a:rPr lang="en-US" sz="1400" dirty="0" err="1">
                <a:latin typeface="Franklin Gothic Book" pitchFamily="34" charset="0"/>
              </a:rPr>
              <a:t>lainnya</a:t>
            </a:r>
            <a:r>
              <a:rPr lang="en-US" sz="1400" dirty="0">
                <a:latin typeface="Franklin Gothic Book" pitchFamily="34" charset="0"/>
              </a:rPr>
              <a:t> </a:t>
            </a:r>
            <a:r>
              <a:rPr lang="en-US" sz="1400" dirty="0" err="1">
                <a:latin typeface="Franklin Gothic Book" pitchFamily="34" charset="0"/>
              </a:rPr>
              <a:t>dianggap</a:t>
            </a:r>
            <a:r>
              <a:rPr lang="en-US" sz="1400" dirty="0">
                <a:latin typeface="Franklin Gothic Book" pitchFamily="34" charset="0"/>
              </a:rPr>
              <a:t> </a:t>
            </a:r>
            <a:r>
              <a:rPr lang="en-US" sz="1400" i="1" dirty="0" err="1">
                <a:latin typeface="Franklin Gothic Book" pitchFamily="34" charset="0"/>
              </a:rPr>
              <a:t>nondesignated</a:t>
            </a:r>
            <a:r>
              <a:rPr lang="en-US" sz="1400" i="1" dirty="0">
                <a:latin typeface="Franklin Gothic Book" pitchFamily="34" charset="0"/>
              </a:rPr>
              <a:t> port</a:t>
            </a:r>
            <a:r>
              <a:rPr lang="en-US" sz="1400" dirty="0">
                <a:latin typeface="Franklin Gothic Book" pitchFamily="34" charset="0"/>
              </a:rPr>
              <a:t> dan </a:t>
            </a:r>
            <a:r>
              <a:rPr lang="en-US" sz="1400" dirty="0" err="1">
                <a:latin typeface="Franklin Gothic Book" pitchFamily="34" charset="0"/>
              </a:rPr>
              <a:t>tidak</a:t>
            </a:r>
            <a:r>
              <a:rPr lang="en-US" sz="1400" dirty="0">
                <a:latin typeface="Franklin Gothic Book" pitchFamily="34" charset="0"/>
              </a:rPr>
              <a:t> </a:t>
            </a:r>
            <a:r>
              <a:rPr lang="en-US" sz="1400" dirty="0" err="1">
                <a:latin typeface="Franklin Gothic Book" pitchFamily="34" charset="0"/>
              </a:rPr>
              <a:t>akan</a:t>
            </a:r>
            <a:r>
              <a:rPr lang="en-US" sz="1400" dirty="0">
                <a:latin typeface="Franklin Gothic Book" pitchFamily="34" charset="0"/>
              </a:rPr>
              <a:t> </a:t>
            </a:r>
            <a:r>
              <a:rPr lang="en-US" sz="1400" dirty="0" err="1">
                <a:latin typeface="Franklin Gothic Book" pitchFamily="34" charset="0"/>
              </a:rPr>
              <a:t>digunakan</a:t>
            </a:r>
            <a:r>
              <a:rPr lang="en-US" sz="1400" dirty="0">
                <a:latin typeface="Franklin Gothic Book" pitchFamily="34" charset="0"/>
              </a:rPr>
              <a:t> </a:t>
            </a:r>
            <a:r>
              <a:rPr lang="en-US" sz="1400" dirty="0" err="1">
                <a:latin typeface="Franklin Gothic Book" pitchFamily="34" charset="0"/>
              </a:rPr>
              <a:t>untuk</a:t>
            </a:r>
            <a:r>
              <a:rPr lang="en-US" sz="1400" dirty="0">
                <a:latin typeface="Franklin Gothic Book" pitchFamily="34" charset="0"/>
              </a:rPr>
              <a:t> </a:t>
            </a:r>
            <a:r>
              <a:rPr lang="en-US" sz="1400" dirty="0" err="1">
                <a:latin typeface="Franklin Gothic Book" pitchFamily="34" charset="0"/>
              </a:rPr>
              <a:t>menerima</a:t>
            </a:r>
            <a:r>
              <a:rPr lang="en-US" sz="1400" dirty="0">
                <a:latin typeface="Franklin Gothic Book" pitchFamily="34" charset="0"/>
              </a:rPr>
              <a:t> </a:t>
            </a:r>
            <a:r>
              <a:rPr lang="en-US" sz="1400" dirty="0" err="1">
                <a:latin typeface="Franklin Gothic Book" pitchFamily="34" charset="0"/>
              </a:rPr>
              <a:t>maupun</a:t>
            </a:r>
            <a:r>
              <a:rPr lang="en-US" sz="1400" dirty="0">
                <a:latin typeface="Franklin Gothic Book" pitchFamily="34" charset="0"/>
              </a:rPr>
              <a:t> </a:t>
            </a:r>
            <a:r>
              <a:rPr lang="en-US" sz="1400" dirty="0" err="1">
                <a:latin typeface="Franklin Gothic Book" pitchFamily="34" charset="0"/>
              </a:rPr>
              <a:t>mengirimkan</a:t>
            </a:r>
            <a:r>
              <a:rPr lang="en-US" sz="1400" dirty="0">
                <a:latin typeface="Franklin Gothic Book" pitchFamily="34" charset="0"/>
              </a:rPr>
              <a:t> </a:t>
            </a:r>
            <a:r>
              <a:rPr lang="en-US" sz="1400" dirty="0" err="1">
                <a:latin typeface="Franklin Gothic Book" pitchFamily="34" charset="0"/>
              </a:rPr>
              <a:t>trafik</a:t>
            </a:r>
            <a:endParaRPr lang="en-US" sz="1400" dirty="0">
              <a:latin typeface="Franklin Gothic Book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US" sz="1200" dirty="0">
                <a:latin typeface="Franklin Gothic Book" pitchFamily="34" charset="0"/>
              </a:rPr>
              <a:t>Port </a:t>
            </a:r>
            <a:r>
              <a:rPr lang="en-US" sz="1200" dirty="0" err="1">
                <a:latin typeface="Franklin Gothic Book" pitchFamily="34" charset="0"/>
              </a:rPr>
              <a:t>ini</a:t>
            </a:r>
            <a:r>
              <a:rPr lang="en-US" sz="1200" dirty="0">
                <a:latin typeface="Franklin Gothic Book" pitchFamily="34" charset="0"/>
              </a:rPr>
              <a:t> </a:t>
            </a:r>
            <a:r>
              <a:rPr lang="en-US" sz="1200" dirty="0" err="1">
                <a:latin typeface="Franklin Gothic Book" pitchFamily="34" charset="0"/>
              </a:rPr>
              <a:t>disebut</a:t>
            </a:r>
            <a:r>
              <a:rPr lang="en-US" sz="1200" dirty="0">
                <a:latin typeface="Franklin Gothic Book" pitchFamily="34" charset="0"/>
              </a:rPr>
              <a:t> </a:t>
            </a:r>
            <a:r>
              <a:rPr lang="en-US" sz="1200" dirty="0" err="1">
                <a:latin typeface="Franklin Gothic Book" pitchFamily="34" charset="0"/>
              </a:rPr>
              <a:t>berada</a:t>
            </a:r>
            <a:r>
              <a:rPr lang="en-US" sz="1200" dirty="0">
                <a:latin typeface="Franklin Gothic Book" pitchFamily="34" charset="0"/>
              </a:rPr>
              <a:t> </a:t>
            </a:r>
            <a:r>
              <a:rPr lang="en-US" sz="1200" dirty="0" err="1">
                <a:latin typeface="Franklin Gothic Book" pitchFamily="34" charset="0"/>
              </a:rPr>
              <a:t>dalam</a:t>
            </a:r>
            <a:r>
              <a:rPr lang="en-US" sz="1200" dirty="0">
                <a:latin typeface="Franklin Gothic Book" pitchFamily="34" charset="0"/>
              </a:rPr>
              <a:t> mode </a:t>
            </a:r>
            <a:r>
              <a:rPr lang="en-US" sz="1200" i="1" dirty="0">
                <a:latin typeface="Franklin Gothic Book" pitchFamily="34" charset="0"/>
              </a:rPr>
              <a:t>blocking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33</a:t>
            </a:fld>
            <a:endParaRPr lang="en-SG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Cara memilih </a:t>
            </a:r>
            <a:r>
              <a:rPr lang="en-US" i="1"/>
              <a:t>root bridge</a:t>
            </a:r>
            <a:endParaRPr lang="en-US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1900" dirty="0"/>
              <a:t>Switch </a:t>
            </a:r>
            <a:r>
              <a:rPr lang="en-US" sz="1900" dirty="0" err="1"/>
              <a:t>atau</a:t>
            </a:r>
            <a:r>
              <a:rPr lang="en-US" sz="1900" dirty="0"/>
              <a:t> bridge yang </a:t>
            </a:r>
            <a:r>
              <a:rPr lang="en-US" sz="1900" dirty="0" err="1"/>
              <a:t>menjalankan</a:t>
            </a:r>
            <a:r>
              <a:rPr lang="en-US" sz="1900" dirty="0"/>
              <a:t> STP </a:t>
            </a:r>
            <a:r>
              <a:rPr lang="en-US" sz="1900" dirty="0" err="1"/>
              <a:t>akan</a:t>
            </a:r>
            <a:r>
              <a:rPr lang="en-US" sz="1900" dirty="0"/>
              <a:t> </a:t>
            </a:r>
            <a:r>
              <a:rPr lang="en-US" sz="1900" dirty="0" err="1"/>
              <a:t>bertukar</a:t>
            </a:r>
            <a:r>
              <a:rPr lang="en-US" sz="1900" dirty="0"/>
              <a:t> </a:t>
            </a:r>
            <a:r>
              <a:rPr lang="en-US" sz="1900" dirty="0" err="1"/>
              <a:t>informasi</a:t>
            </a:r>
            <a:r>
              <a:rPr lang="en-US" sz="1900" dirty="0"/>
              <a:t> </a:t>
            </a:r>
            <a:r>
              <a:rPr lang="en-US" sz="1900" dirty="0" err="1"/>
              <a:t>menggunakan</a:t>
            </a:r>
            <a:r>
              <a:rPr lang="en-US" sz="1900" dirty="0"/>
              <a:t> </a:t>
            </a:r>
            <a:r>
              <a:rPr lang="en-US" sz="1900" i="1" dirty="0"/>
              <a:t>Bridge Protocol Data Units </a:t>
            </a:r>
            <a:r>
              <a:rPr lang="en-US" sz="1900" dirty="0"/>
              <a:t>(BPDU)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BPDU </a:t>
            </a:r>
            <a:r>
              <a:rPr lang="en-US" sz="1800" dirty="0" err="1"/>
              <a:t>mengirimkan</a:t>
            </a:r>
            <a:r>
              <a:rPr lang="en-US" sz="1800" dirty="0"/>
              <a:t> </a:t>
            </a:r>
            <a:r>
              <a:rPr lang="en-US" sz="1800" dirty="0" err="1"/>
              <a:t>pesan-pesan</a:t>
            </a:r>
            <a:r>
              <a:rPr lang="en-US" sz="1800" dirty="0"/>
              <a:t> </a:t>
            </a:r>
            <a:r>
              <a:rPr lang="en-US" sz="1800" dirty="0" err="1"/>
              <a:t>konfigurasi</a:t>
            </a:r>
            <a:r>
              <a:rPr lang="en-US" sz="1800" dirty="0"/>
              <a:t> (configuration message) </a:t>
            </a:r>
            <a:r>
              <a:rPr lang="en-US" sz="1800" dirty="0" err="1"/>
              <a:t>menggunakan</a:t>
            </a:r>
            <a:r>
              <a:rPr lang="en-US" sz="1800" dirty="0"/>
              <a:t> frame multicast</a:t>
            </a:r>
            <a:endParaRPr lang="en-US" sz="1800" i="1" dirty="0"/>
          </a:p>
          <a:p>
            <a:pPr lvl="1">
              <a:lnSpc>
                <a:spcPct val="150000"/>
              </a:lnSpc>
            </a:pPr>
            <a:r>
              <a:rPr lang="en-US" sz="1800" i="1" dirty="0"/>
              <a:t>Bridge ID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dikirimkan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lain </a:t>
            </a:r>
            <a:r>
              <a:rPr lang="en-US" sz="1800" dirty="0" err="1"/>
              <a:t>menggunakan</a:t>
            </a:r>
            <a:r>
              <a:rPr lang="en-US" sz="1800" dirty="0"/>
              <a:t> BPDU</a:t>
            </a:r>
          </a:p>
          <a:p>
            <a:pPr>
              <a:lnSpc>
                <a:spcPct val="150000"/>
              </a:lnSpc>
            </a:pPr>
            <a:r>
              <a:rPr lang="en-US" sz="1900" i="1" dirty="0"/>
              <a:t>Bridge ID</a:t>
            </a:r>
            <a:r>
              <a:rPr lang="en-US" sz="1900" dirty="0"/>
              <a:t> </a:t>
            </a:r>
            <a:r>
              <a:rPr lang="en-US" sz="1900" dirty="0" err="1"/>
              <a:t>digunakan</a:t>
            </a:r>
            <a:r>
              <a:rPr lang="en-US" sz="1900" dirty="0"/>
              <a:t> </a:t>
            </a: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menentukan</a:t>
            </a:r>
            <a:r>
              <a:rPr lang="en-US" sz="1900" dirty="0"/>
              <a:t> </a:t>
            </a:r>
            <a:r>
              <a:rPr lang="en-US" sz="1900" i="1" dirty="0"/>
              <a:t>root bridge </a:t>
            </a:r>
            <a:r>
              <a:rPr lang="en-US" sz="1900" dirty="0"/>
              <a:t>dan </a:t>
            </a:r>
            <a:r>
              <a:rPr lang="en-US" sz="1900" i="1" dirty="0"/>
              <a:t>root port</a:t>
            </a:r>
            <a:endParaRPr lang="en-US" sz="1900" dirty="0"/>
          </a:p>
          <a:p>
            <a:pPr lvl="1">
              <a:lnSpc>
                <a:spcPct val="150000"/>
              </a:lnSpc>
            </a:pPr>
            <a:r>
              <a:rPr lang="en-US" sz="1800" i="1" dirty="0"/>
              <a:t>Bridge ID</a:t>
            </a:r>
            <a:r>
              <a:rPr lang="en-US" sz="1800" dirty="0"/>
              <a:t> </a:t>
            </a:r>
            <a:r>
              <a:rPr lang="en-US" sz="1800" dirty="0" err="1"/>
              <a:t>berukuran</a:t>
            </a:r>
            <a:r>
              <a:rPr lang="en-US" sz="1800" dirty="0"/>
              <a:t> 8 byte dan </a:t>
            </a:r>
            <a:r>
              <a:rPr lang="en-US" sz="1800" dirty="0" err="1"/>
              <a:t>mengikutsertakan</a:t>
            </a:r>
            <a:r>
              <a:rPr lang="en-US" sz="1800" dirty="0"/>
              <a:t> </a:t>
            </a:r>
            <a:r>
              <a:rPr lang="en-US" sz="1800" dirty="0" err="1"/>
              <a:t>prioritas</a:t>
            </a:r>
            <a:r>
              <a:rPr lang="en-US" sz="1800" dirty="0"/>
              <a:t> </a:t>
            </a:r>
            <a:r>
              <a:rPr lang="en-US" sz="1800" dirty="0" err="1"/>
              <a:t>serta</a:t>
            </a:r>
            <a:r>
              <a:rPr lang="en-US" sz="1800" dirty="0"/>
              <a:t> MAC address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yang </a:t>
            </a:r>
            <a:r>
              <a:rPr lang="en-US" sz="1800" dirty="0" err="1"/>
              <a:t>bersangkutan</a:t>
            </a:r>
            <a:endParaRPr lang="en-US" sz="1800" dirty="0"/>
          </a:p>
          <a:p>
            <a:pPr lvl="1">
              <a:lnSpc>
                <a:spcPct val="150000"/>
              </a:lnSpc>
            </a:pPr>
            <a:r>
              <a:rPr lang="en-US" sz="1800" dirty="0" err="1"/>
              <a:t>Prioritas</a:t>
            </a:r>
            <a:r>
              <a:rPr lang="en-US" sz="1800" dirty="0"/>
              <a:t> default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seluruh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yang </a:t>
            </a:r>
            <a:r>
              <a:rPr lang="en-US" sz="1800" dirty="0" err="1"/>
              <a:t>menjalankan</a:t>
            </a:r>
            <a:r>
              <a:rPr lang="en-US" sz="1800" dirty="0"/>
              <a:t> STP </a:t>
            </a:r>
            <a:r>
              <a:rPr lang="en-US" sz="1800" dirty="0" err="1"/>
              <a:t>versi</a:t>
            </a:r>
            <a:r>
              <a:rPr lang="en-US" sz="1800" dirty="0"/>
              <a:t> IEEE </a:t>
            </a:r>
            <a:r>
              <a:rPr lang="en-US" sz="1800" dirty="0" err="1"/>
              <a:t>adalah</a:t>
            </a:r>
            <a:r>
              <a:rPr lang="en-US" sz="1800" dirty="0"/>
              <a:t> 32,768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34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Cara memilih </a:t>
            </a:r>
            <a:r>
              <a:rPr lang="en-US" i="1"/>
              <a:t>root bridge </a:t>
            </a:r>
            <a:r>
              <a:rPr lang="en-US"/>
              <a:t>(2)</a:t>
            </a:r>
            <a:endParaRPr lang="en-US" i="1"/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/>
              <a:t>Penentuan</a:t>
            </a:r>
            <a:r>
              <a:rPr lang="en-US" sz="2400" dirty="0"/>
              <a:t> </a:t>
            </a:r>
            <a:r>
              <a:rPr lang="en-US" sz="2400" i="1" dirty="0"/>
              <a:t>root bridge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prioritas</a:t>
            </a:r>
            <a:r>
              <a:rPr lang="en-US" sz="2400" dirty="0"/>
              <a:t> bridge dan </a:t>
            </a:r>
            <a:r>
              <a:rPr lang="en-US" sz="2400" i="1" dirty="0"/>
              <a:t>MAC address</a:t>
            </a:r>
            <a:endParaRPr lang="en-US" sz="2400" dirty="0"/>
          </a:p>
          <a:p>
            <a:r>
              <a:rPr lang="en-US" sz="2400" dirty="0" err="1"/>
              <a:t>Jika</a:t>
            </a:r>
            <a:r>
              <a:rPr lang="en-US" sz="2400" dirty="0"/>
              <a:t> dua switch </a:t>
            </a:r>
            <a:r>
              <a:rPr lang="en-US" sz="2400" dirty="0" err="1"/>
              <a:t>atau</a:t>
            </a:r>
            <a:r>
              <a:rPr lang="en-US" sz="2400" dirty="0"/>
              <a:t> bridge </a:t>
            </a:r>
            <a:r>
              <a:rPr lang="en-US" sz="2400" dirty="0" err="1"/>
              <a:t>memilki</a:t>
            </a:r>
            <a:r>
              <a:rPr lang="en-US" sz="2400" dirty="0"/>
              <a:t> </a:t>
            </a:r>
            <a:r>
              <a:rPr lang="en-US" sz="2400" dirty="0" err="1"/>
              <a:t>prioritas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barulah</a:t>
            </a:r>
            <a:r>
              <a:rPr lang="en-US" sz="2400" dirty="0"/>
              <a:t> </a:t>
            </a:r>
            <a:r>
              <a:rPr lang="en-US" sz="2400" i="1" dirty="0"/>
              <a:t>MAC address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mana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keduanya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prioritas</a:t>
            </a:r>
            <a:r>
              <a:rPr lang="en-US" sz="2400" dirty="0"/>
              <a:t> paling </a:t>
            </a:r>
            <a:r>
              <a:rPr lang="en-US" sz="2400" dirty="0" err="1"/>
              <a:t>rendah</a:t>
            </a:r>
            <a:endParaRPr lang="en-US" sz="2400" dirty="0"/>
          </a:p>
          <a:p>
            <a:pPr lvl="1"/>
            <a:r>
              <a:rPr lang="en-US" sz="2200" dirty="0" err="1"/>
              <a:t>Misalnya</a:t>
            </a:r>
            <a:r>
              <a:rPr lang="en-US" sz="2200" dirty="0"/>
              <a:t> </a:t>
            </a:r>
            <a:r>
              <a:rPr lang="en-US" sz="2200" dirty="0" err="1"/>
              <a:t>ada</a:t>
            </a:r>
            <a:r>
              <a:rPr lang="en-US" sz="2200" dirty="0"/>
              <a:t> dua switch A dan </a:t>
            </a:r>
            <a:r>
              <a:rPr lang="en-US" sz="2200" dirty="0" err="1"/>
              <a:t>B;keduanya</a:t>
            </a:r>
            <a:r>
              <a:rPr lang="en-US" sz="2200" dirty="0"/>
              <a:t>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prioritas</a:t>
            </a:r>
            <a:r>
              <a:rPr lang="en-US" sz="2200" dirty="0"/>
              <a:t> 32,768 </a:t>
            </a:r>
            <a:r>
              <a:rPr lang="en-US" sz="2200" dirty="0" err="1"/>
              <a:t>maka</a:t>
            </a:r>
            <a:r>
              <a:rPr lang="en-US" sz="2200" dirty="0"/>
              <a:t> </a:t>
            </a:r>
            <a:r>
              <a:rPr lang="en-US" sz="2200" i="1" dirty="0"/>
              <a:t>MAC address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digunakan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menentukan</a:t>
            </a:r>
            <a:r>
              <a:rPr lang="en-US" sz="2200" dirty="0"/>
              <a:t> switch yang </a:t>
            </a:r>
            <a:r>
              <a:rPr lang="en-US" sz="2200" dirty="0" err="1"/>
              <a:t>prioritasnya</a:t>
            </a:r>
            <a:r>
              <a:rPr lang="en-US" sz="2200" dirty="0"/>
              <a:t> paling </a:t>
            </a:r>
            <a:r>
              <a:rPr lang="en-US" sz="2200" dirty="0" err="1"/>
              <a:t>rendah</a:t>
            </a:r>
            <a:r>
              <a:rPr lang="en-US" sz="2200" dirty="0"/>
              <a:t>; </a:t>
            </a:r>
            <a:r>
              <a:rPr lang="en-US" sz="2200" dirty="0" err="1"/>
              <a:t>misalnya</a:t>
            </a:r>
            <a:r>
              <a:rPr lang="en-US" sz="2200" dirty="0"/>
              <a:t> </a:t>
            </a:r>
            <a:r>
              <a:rPr lang="en-US" sz="2200" i="1" dirty="0"/>
              <a:t>MAC address</a:t>
            </a:r>
            <a:r>
              <a:rPr lang="en-US" sz="2200" dirty="0"/>
              <a:t> switch A </a:t>
            </a:r>
            <a:r>
              <a:rPr lang="en-US" sz="2200" dirty="0" err="1"/>
              <a:t>adalah</a:t>
            </a:r>
            <a:r>
              <a:rPr lang="en-US" sz="2200" dirty="0"/>
              <a:t> 0000.0c00.1111.1111 </a:t>
            </a:r>
            <a:r>
              <a:rPr lang="en-US" sz="2200" dirty="0" err="1"/>
              <a:t>sedangkan</a:t>
            </a:r>
            <a:r>
              <a:rPr lang="en-US" sz="2200" dirty="0"/>
              <a:t> </a:t>
            </a:r>
            <a:r>
              <a:rPr lang="en-US" sz="2200" i="1" dirty="0"/>
              <a:t>MAC address </a:t>
            </a:r>
            <a:r>
              <a:rPr lang="en-US" sz="2200" dirty="0"/>
              <a:t>switch B </a:t>
            </a:r>
            <a:r>
              <a:rPr lang="en-US" sz="2200" dirty="0" err="1"/>
              <a:t>adalah</a:t>
            </a:r>
            <a:r>
              <a:rPr lang="en-US" sz="2200" dirty="0"/>
              <a:t> 0000.0c00.2222.2222, </a:t>
            </a:r>
            <a:r>
              <a:rPr lang="en-US" sz="2200" dirty="0" err="1"/>
              <a:t>maka</a:t>
            </a:r>
            <a:r>
              <a:rPr lang="en-US" sz="2200" dirty="0"/>
              <a:t> switch A-</a:t>
            </a:r>
            <a:r>
              <a:rPr lang="en-US" sz="2200" dirty="0" err="1"/>
              <a:t>lah</a:t>
            </a:r>
            <a:r>
              <a:rPr lang="en-US" sz="2200" dirty="0"/>
              <a:t> yang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dipilih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</a:t>
            </a:r>
            <a:r>
              <a:rPr lang="en-US" sz="2200" i="1" dirty="0"/>
              <a:t>root bridge</a:t>
            </a:r>
            <a:endParaRPr lang="en-US" sz="22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35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Cara memilih </a:t>
            </a:r>
            <a:r>
              <a:rPr lang="en-US" i="1"/>
              <a:t>root bridge </a:t>
            </a:r>
            <a:r>
              <a:rPr lang="en-US"/>
              <a:t>(3)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1752600"/>
            <a:ext cx="7927975" cy="4267200"/>
          </a:xfrm>
        </p:spPr>
        <p:txBody>
          <a:bodyPr/>
          <a:lstStyle/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900" b="1"/>
              <a:t>Berikut contoh suatu BPDU yang dikirimkan oleh suatu switch Cisco 1900 (BPDU dikirimkan setiap 2 detik (default))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Flags:	0x80	</a:t>
            </a:r>
            <a:r>
              <a:rPr lang="en-US" sz="800" i="1">
                <a:latin typeface="Courier New" pitchFamily="49" charset="0"/>
              </a:rPr>
              <a:t>802.3</a:t>
            </a:r>
            <a:endParaRPr lang="en-US" sz="80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Status:	0x00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Packet Length:64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Timestamp:	19:33:18.726314	02/28/2000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802.3 Header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Destination:	01:80:c2:00:00:00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Source:		00:b0:64:75:6b:c3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LLC Length:	38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802.2 Logical Link Control (LLC) Header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Dest. SAP:	0x42 802.1 Bridge Spanning Tree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Source SAP:	0x42 802.1 Bridge Spanning Tree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Command:		0x03 Unnumbered Information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802.1 – Bridge Spanning Tree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Protocol Identifier:	0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Protocol Version ID:	0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Message Type:		0 Configuration Message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Flags:			%00000000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Root Priority/ID:	0x800	/ 00:b0:64:75:6b:c0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Cost of Path to Root: 	0x00000000 (0)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Bridge Priority/ID:	0x8000	/ 00:b0:64:75:6b:c0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Port Priority/ID:	0x80	/0x03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Message Age:				0/256 seconds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    (exactly 0seconds)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Maximum Age:				5120/256 seconds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    (exactly 20seconds)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Hello Time:				512/256 seconds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    (exactly 2seconds)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Forward Delay:				3840/256 seconds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    (exactly 15seconds)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    Extra bytes (Padding):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………………		00 00 00 00 00 00 00 00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    Frame Check Sequence:	0x2e006400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en-US" sz="80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en-US" sz="80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en-US" sz="800">
              <a:latin typeface="Courier New" pitchFamily="49" charset="0"/>
            </a:endParaRPr>
          </a:p>
        </p:txBody>
      </p:sp>
      <p:sp>
        <p:nvSpPr>
          <p:cNvPr id="494596" name="Oval 4"/>
          <p:cNvSpPr>
            <a:spLocks noChangeArrowheads="1"/>
          </p:cNvSpPr>
          <p:nvPr/>
        </p:nvSpPr>
        <p:spPr bwMode="auto">
          <a:xfrm>
            <a:off x="1095375" y="4095750"/>
            <a:ext cx="2362200" cy="1524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494597" name="Text Box 5"/>
          <p:cNvSpPr txBox="1">
            <a:spLocks noChangeArrowheads="1"/>
          </p:cNvSpPr>
          <p:nvPr/>
        </p:nvSpPr>
        <p:spPr bwMode="auto">
          <a:xfrm>
            <a:off x="5299075" y="2108200"/>
            <a:ext cx="2484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Verdana" pitchFamily="34" charset="0"/>
              </a:rPr>
              <a:t>This is a root bridge</a:t>
            </a:r>
          </a:p>
        </p:txBody>
      </p:sp>
      <p:sp>
        <p:nvSpPr>
          <p:cNvPr id="494598" name="Line 6"/>
          <p:cNvSpPr>
            <a:spLocks noChangeShapeType="1"/>
          </p:cNvSpPr>
          <p:nvPr/>
        </p:nvSpPr>
        <p:spPr bwMode="auto">
          <a:xfrm flipH="1">
            <a:off x="2990850" y="2438400"/>
            <a:ext cx="2381250" cy="16192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36</a:t>
            </a:fld>
            <a:endParaRPr lang="en-SG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Cara memilih </a:t>
            </a:r>
            <a:r>
              <a:rPr lang="en-US" i="1"/>
              <a:t>designated port</a:t>
            </a:r>
            <a:endParaRPr lang="en-US"/>
          </a:p>
        </p:txBody>
      </p:sp>
      <p:graphicFrame>
        <p:nvGraphicFramePr>
          <p:cNvPr id="495620" name="Group 4"/>
          <p:cNvGraphicFramePr>
            <a:graphicFrameLocks noGrp="1"/>
          </p:cNvGraphicFramePr>
          <p:nvPr>
            <p:ph idx="1"/>
          </p:nvPr>
        </p:nvGraphicFramePr>
        <p:xfrm>
          <a:off x="4529167" y="1946281"/>
          <a:ext cx="4329113" cy="2339975"/>
        </p:xfrm>
        <a:graphic>
          <a:graphicData uri="http://schemas.openxmlformats.org/drawingml/2006/table">
            <a:tbl>
              <a:tblPr/>
              <a:tblGrid>
                <a:gridCol w="1443581"/>
                <a:gridCol w="1351509"/>
                <a:gridCol w="1534023"/>
              </a:tblGrid>
              <a:tr h="854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Speed</a:t>
                      </a:r>
                    </a:p>
                  </a:txBody>
                  <a:tcPr marL="180371" marR="1803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New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IEEE Cost</a:t>
                      </a:r>
                    </a:p>
                  </a:txBody>
                  <a:tcPr marL="180371" marR="1803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Original IEEE Cost</a:t>
                      </a:r>
                    </a:p>
                  </a:txBody>
                  <a:tcPr marL="180371" marR="1803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10 Gbps</a:t>
                      </a:r>
                    </a:p>
                  </a:txBody>
                  <a:tcPr marL="180371" marR="1803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180371" marR="1803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180371" marR="1803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 Gbps</a:t>
                      </a:r>
                    </a:p>
                  </a:txBody>
                  <a:tcPr marL="180371" marR="1803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L="180371" marR="1803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180371" marR="1803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100 Mbps</a:t>
                      </a:r>
                    </a:p>
                  </a:txBody>
                  <a:tcPr marL="180371" marR="1803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19</a:t>
                      </a:r>
                    </a:p>
                  </a:txBody>
                  <a:tcPr marL="180371" marR="1803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marL="180371" marR="1803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10 Mbps</a:t>
                      </a:r>
                    </a:p>
                  </a:txBody>
                  <a:tcPr marL="180371" marR="1803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180371" marR="1803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180371" marR="1803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56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282" y="1714488"/>
            <a:ext cx="4008468" cy="4686312"/>
          </a:xfrm>
        </p:spPr>
        <p:txBody>
          <a:bodyPr/>
          <a:lstStyle/>
          <a:p>
            <a:r>
              <a:rPr lang="en-US" sz="2400" dirty="0" err="1">
                <a:latin typeface="Franklin Gothic Book" pitchFamily="34" charset="0"/>
              </a:rPr>
              <a:t>Untuk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menentukan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satu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buah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atau</a:t>
            </a:r>
            <a:r>
              <a:rPr lang="en-US" sz="2400" dirty="0">
                <a:latin typeface="Franklin Gothic Book" pitchFamily="34" charset="0"/>
              </a:rPr>
              <a:t> beberapa port yang </a:t>
            </a:r>
            <a:r>
              <a:rPr lang="en-US" sz="2400" dirty="0" err="1">
                <a:latin typeface="Franklin Gothic Book" pitchFamily="34" charset="0"/>
              </a:rPr>
              <a:t>akan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digunakan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untuk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berkomunikasi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dengan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i="1" dirty="0">
                <a:latin typeface="Franklin Gothic Book" pitchFamily="34" charset="0"/>
              </a:rPr>
              <a:t>root bridge</a:t>
            </a:r>
            <a:r>
              <a:rPr lang="en-US" sz="2400" dirty="0">
                <a:latin typeface="Franklin Gothic Book" pitchFamily="34" charset="0"/>
              </a:rPr>
              <a:t>, yang </a:t>
            </a:r>
            <a:r>
              <a:rPr lang="en-US" sz="2400" dirty="0" err="1">
                <a:latin typeface="Franklin Gothic Book" pitchFamily="34" charset="0"/>
              </a:rPr>
              <a:t>harus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diperhatikan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adalah</a:t>
            </a:r>
            <a:r>
              <a:rPr lang="en-US" sz="2400" dirty="0">
                <a:latin typeface="Franklin Gothic Book" pitchFamily="34" charset="0"/>
              </a:rPr>
              <a:t> cost </a:t>
            </a:r>
            <a:r>
              <a:rPr lang="en-US" sz="2400" dirty="0" err="1">
                <a:latin typeface="Franklin Gothic Book" pitchFamily="34" charset="0"/>
              </a:rPr>
              <a:t>dari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jalur</a:t>
            </a:r>
            <a:r>
              <a:rPr lang="en-US" sz="2400" dirty="0">
                <a:latin typeface="Franklin Gothic Book" pitchFamily="34" charset="0"/>
              </a:rPr>
              <a:t> (path cost)</a:t>
            </a:r>
          </a:p>
          <a:p>
            <a:r>
              <a:rPr lang="en-US" sz="2400" dirty="0" err="1">
                <a:latin typeface="Franklin Gothic Book" pitchFamily="34" charset="0"/>
              </a:rPr>
              <a:t>Tabel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di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samping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menunjukkan</a:t>
            </a:r>
            <a:r>
              <a:rPr lang="en-US" sz="2400" dirty="0">
                <a:latin typeface="Franklin Gothic Book" pitchFamily="34" charset="0"/>
              </a:rPr>
              <a:t> cost </a:t>
            </a:r>
            <a:r>
              <a:rPr lang="en-US" sz="2400" dirty="0" err="1">
                <a:latin typeface="Franklin Gothic Book" pitchFamily="34" charset="0"/>
              </a:rPr>
              <a:t>tipikal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jaringan</a:t>
            </a:r>
            <a:r>
              <a:rPr lang="en-US" sz="2400" dirty="0">
                <a:latin typeface="Franklin Gothic Book" pitchFamily="34" charset="0"/>
              </a:rPr>
              <a:t> Ethernet</a:t>
            </a:r>
          </a:p>
          <a:p>
            <a:pPr>
              <a:buFont typeface="Webdings" pitchFamily="18" charset="2"/>
              <a:buNone/>
            </a:pPr>
            <a:r>
              <a:rPr lang="en-US" sz="2400" dirty="0">
                <a:latin typeface="Franklin Gothic Book" pitchFamily="34" charset="0"/>
              </a:rPr>
              <a:t>	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37</a:t>
            </a:fld>
            <a:endParaRPr lang="en-SG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Kondisi Port Spanning-Tree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err="1"/>
              <a:t>Kondisi</a:t>
            </a:r>
            <a:r>
              <a:rPr lang="en-US" sz="2400" dirty="0"/>
              <a:t> (state) port yang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bridge </a:t>
            </a:r>
            <a:r>
              <a:rPr lang="en-US" sz="2400" dirty="0" err="1"/>
              <a:t>atau</a:t>
            </a:r>
            <a:r>
              <a:rPr lang="en-US" sz="2400" dirty="0"/>
              <a:t> switch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bertransisi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2000" b="1" dirty="0"/>
              <a:t>Blocking</a:t>
            </a:r>
          </a:p>
          <a:p>
            <a:pPr lvl="2">
              <a:lnSpc>
                <a:spcPct val="80000"/>
              </a:lnSpc>
            </a:pP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bridge/switch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mem</a:t>
            </a:r>
            <a:r>
              <a:rPr lang="en-US" sz="1800" dirty="0"/>
              <a:t>-forward frame </a:t>
            </a:r>
            <a:r>
              <a:rPr lang="en-US" sz="1800" dirty="0" err="1"/>
              <a:t>pada</a:t>
            </a:r>
            <a:r>
              <a:rPr lang="en-US" sz="1800" dirty="0"/>
              <a:t> port </a:t>
            </a:r>
            <a:r>
              <a:rPr lang="en-US" sz="1800" dirty="0" err="1"/>
              <a:t>tersebut</a:t>
            </a:r>
            <a:endParaRPr lang="en-US" sz="1800" dirty="0"/>
          </a:p>
          <a:p>
            <a:pPr lvl="2">
              <a:lnSpc>
                <a:spcPct val="80000"/>
              </a:lnSpc>
            </a:pPr>
            <a:r>
              <a:rPr lang="en-US" sz="1800" dirty="0"/>
              <a:t>Port </a:t>
            </a:r>
            <a:r>
              <a:rPr lang="en-US" sz="1800" dirty="0" err="1"/>
              <a:t>masih</a:t>
            </a:r>
            <a:r>
              <a:rPr lang="en-US" sz="1800" dirty="0"/>
              <a:t> bisa “</a:t>
            </a:r>
            <a:r>
              <a:rPr lang="en-US" sz="1800" dirty="0" err="1"/>
              <a:t>mendengarkan</a:t>
            </a:r>
            <a:r>
              <a:rPr lang="en-US" sz="1800" dirty="0"/>
              <a:t>” BPDU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Secara </a:t>
            </a:r>
            <a:r>
              <a:rPr lang="en-US" sz="1800" dirty="0" err="1"/>
              <a:t>default,seluruh</a:t>
            </a:r>
            <a:r>
              <a:rPr lang="en-US" sz="1800" dirty="0"/>
              <a:t> port </a:t>
            </a:r>
            <a:r>
              <a:rPr lang="en-US" sz="1800" dirty="0" err="1"/>
              <a:t>berada</a:t>
            </a:r>
            <a:r>
              <a:rPr lang="en-US" sz="1800" dirty="0"/>
              <a:t>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i="1" dirty="0"/>
              <a:t>blocking </a:t>
            </a:r>
            <a:r>
              <a:rPr lang="en-US" sz="1800" dirty="0" err="1"/>
              <a:t>bila</a:t>
            </a:r>
            <a:r>
              <a:rPr lang="en-US" sz="1800" dirty="0"/>
              <a:t> bridge/switch </a:t>
            </a:r>
            <a:r>
              <a:rPr lang="en-US" sz="1800" dirty="0" err="1"/>
              <a:t>baru</a:t>
            </a:r>
            <a:r>
              <a:rPr lang="en-US" sz="1800" dirty="0"/>
              <a:t> </a:t>
            </a:r>
            <a:r>
              <a:rPr lang="en-US" sz="1800" dirty="0" err="1"/>
              <a:t>pertama</a:t>
            </a:r>
            <a:r>
              <a:rPr lang="en-US" sz="1800" dirty="0"/>
              <a:t> </a:t>
            </a:r>
            <a:r>
              <a:rPr lang="en-US" sz="1800" dirty="0" err="1"/>
              <a:t>kalai</a:t>
            </a:r>
            <a:r>
              <a:rPr lang="en-US" sz="1800" dirty="0"/>
              <a:t> </a:t>
            </a:r>
            <a:r>
              <a:rPr lang="en-US" sz="1800" dirty="0" err="1"/>
              <a:t>dinyalakan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2000" b="1" dirty="0"/>
              <a:t>Listening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Port “</a:t>
            </a:r>
            <a:r>
              <a:rPr lang="en-US" sz="1800" dirty="0" err="1"/>
              <a:t>mendengarkan</a:t>
            </a:r>
            <a:r>
              <a:rPr lang="en-US" sz="1800" dirty="0"/>
              <a:t>” BPDU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menjamin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loop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sebelum</a:t>
            </a:r>
            <a:r>
              <a:rPr lang="en-US" sz="1800" dirty="0"/>
              <a:t> </a:t>
            </a:r>
            <a:r>
              <a:rPr lang="en-US" sz="1800" dirty="0" err="1"/>
              <a:t>mengirimkan</a:t>
            </a:r>
            <a:r>
              <a:rPr lang="en-US" sz="1800" dirty="0"/>
              <a:t> data</a:t>
            </a:r>
          </a:p>
          <a:p>
            <a:pPr lvl="1">
              <a:lnSpc>
                <a:spcPct val="80000"/>
              </a:lnSpc>
            </a:pPr>
            <a:r>
              <a:rPr lang="en-US" sz="2000" b="1" dirty="0"/>
              <a:t>Learning</a:t>
            </a:r>
          </a:p>
          <a:p>
            <a:pPr lvl="2">
              <a:lnSpc>
                <a:spcPct val="80000"/>
              </a:lnSpc>
            </a:pPr>
            <a:r>
              <a:rPr lang="en-US" sz="1800" dirty="0" err="1"/>
              <a:t>Mempelajari</a:t>
            </a:r>
            <a:r>
              <a:rPr lang="en-US" sz="1800" dirty="0"/>
              <a:t> MAC address dan </a:t>
            </a:r>
            <a:r>
              <a:rPr lang="en-US" sz="1800" dirty="0" err="1"/>
              <a:t>mambangun</a:t>
            </a:r>
            <a:r>
              <a:rPr lang="en-US" sz="1800" dirty="0"/>
              <a:t> </a:t>
            </a:r>
            <a:r>
              <a:rPr lang="en-US" sz="1800" dirty="0" err="1"/>
              <a:t>tabel</a:t>
            </a:r>
            <a:r>
              <a:rPr lang="en-US" sz="1800" dirty="0"/>
              <a:t> filter </a:t>
            </a:r>
            <a:r>
              <a:rPr lang="en-US" sz="1800" dirty="0" err="1"/>
              <a:t>tetapi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mem</a:t>
            </a:r>
            <a:r>
              <a:rPr lang="en-US" sz="1800" dirty="0"/>
              <a:t>-forward frame</a:t>
            </a:r>
          </a:p>
          <a:p>
            <a:pPr lvl="1">
              <a:lnSpc>
                <a:spcPct val="80000"/>
              </a:lnSpc>
            </a:pPr>
            <a:r>
              <a:rPr lang="en-US" sz="2000" b="1" dirty="0"/>
              <a:t>Forwarding</a:t>
            </a:r>
          </a:p>
          <a:p>
            <a:pPr lvl="2">
              <a:lnSpc>
                <a:spcPct val="80000"/>
              </a:lnSpc>
            </a:pPr>
            <a:r>
              <a:rPr lang="en-US" sz="1800" dirty="0" err="1"/>
              <a:t>Mengirimkan</a:t>
            </a:r>
            <a:r>
              <a:rPr lang="en-US" sz="1800" dirty="0"/>
              <a:t> dan </a:t>
            </a:r>
            <a:r>
              <a:rPr lang="en-US" sz="1800" dirty="0" err="1"/>
              <a:t>menerima</a:t>
            </a:r>
            <a:r>
              <a:rPr lang="en-US" sz="1800" dirty="0"/>
              <a:t> </a:t>
            </a:r>
            <a:r>
              <a:rPr lang="en-US" sz="1800" dirty="0" err="1"/>
              <a:t>seleuruh</a:t>
            </a:r>
            <a:r>
              <a:rPr lang="en-US" sz="1800" dirty="0"/>
              <a:t> data </a:t>
            </a:r>
            <a:r>
              <a:rPr lang="en-US" sz="1800" dirty="0" err="1"/>
              <a:t>pada</a:t>
            </a:r>
            <a:r>
              <a:rPr lang="en-US" sz="1800" dirty="0"/>
              <a:t> port bridge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38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Kondisi Port Spanning-Tree (2)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600200"/>
            <a:ext cx="8786842" cy="4525963"/>
          </a:xfrm>
        </p:spPr>
        <p:txBody>
          <a:bodyPr>
            <a:noAutofit/>
          </a:bodyPr>
          <a:lstStyle/>
          <a:p>
            <a:r>
              <a:rPr lang="en-US" sz="2000" dirty="0" err="1"/>
              <a:t>Biasanya</a:t>
            </a:r>
            <a:r>
              <a:rPr lang="en-US" sz="2000" dirty="0"/>
              <a:t>, port switch </a:t>
            </a:r>
            <a:r>
              <a:rPr lang="en-US" sz="2000" dirty="0" err="1"/>
              <a:t>berada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i="1" dirty="0"/>
              <a:t>blocking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i="1" dirty="0"/>
              <a:t>forwarding</a:t>
            </a:r>
            <a:endParaRPr lang="en-US" sz="2000" dirty="0"/>
          </a:p>
          <a:p>
            <a:pPr lvl="1"/>
            <a:r>
              <a:rPr lang="en-US" sz="1800" i="1" dirty="0"/>
              <a:t>Forwarding port </a:t>
            </a:r>
            <a:r>
              <a:rPr lang="en-US" sz="1800" dirty="0" err="1"/>
              <a:t>memiliki</a:t>
            </a:r>
            <a:r>
              <a:rPr lang="en-US" sz="1800" dirty="0"/>
              <a:t> cost </a:t>
            </a:r>
            <a:r>
              <a:rPr lang="en-US" sz="1800" dirty="0" err="1"/>
              <a:t>jalur</a:t>
            </a:r>
            <a:r>
              <a:rPr lang="en-US" sz="1800" dirty="0"/>
              <a:t> yang paling </a:t>
            </a:r>
            <a:r>
              <a:rPr lang="en-US" sz="1800" dirty="0" err="1"/>
              <a:t>rendah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i="1" dirty="0"/>
              <a:t>root bridge</a:t>
            </a:r>
            <a:endParaRPr lang="en-US" sz="1800" dirty="0"/>
          </a:p>
          <a:p>
            <a:r>
              <a:rPr lang="en-US" sz="2000" dirty="0" err="1"/>
              <a:t>Tetapi</a:t>
            </a:r>
            <a:r>
              <a:rPr lang="en-US" sz="2000" dirty="0"/>
              <a:t>,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topologi</a:t>
            </a:r>
            <a:r>
              <a:rPr lang="en-US" sz="2000" dirty="0"/>
              <a:t> </a:t>
            </a:r>
            <a:r>
              <a:rPr lang="en-US" sz="2000" dirty="0" err="1"/>
              <a:t>akibat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link yang </a:t>
            </a:r>
            <a:r>
              <a:rPr lang="en-US" sz="2000" dirty="0" err="1"/>
              <a:t>rusak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penambahan</a:t>
            </a:r>
            <a:r>
              <a:rPr lang="en-US" sz="2000" dirty="0"/>
              <a:t> switch, </a:t>
            </a:r>
            <a:r>
              <a:rPr lang="en-US" sz="2000" dirty="0" err="1"/>
              <a:t>maka</a:t>
            </a:r>
            <a:r>
              <a:rPr lang="en-US" sz="2000" dirty="0"/>
              <a:t> port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switch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berada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i="1" dirty="0"/>
              <a:t>listening</a:t>
            </a:r>
            <a:r>
              <a:rPr lang="en-US" sz="2000" dirty="0"/>
              <a:t> dan </a:t>
            </a:r>
            <a:r>
              <a:rPr lang="en-US" sz="2000" i="1" dirty="0"/>
              <a:t>learning</a:t>
            </a:r>
          </a:p>
          <a:p>
            <a:r>
              <a:rPr lang="en-US" sz="2000" i="1" dirty="0"/>
              <a:t>Blocking port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untukmencegah</a:t>
            </a:r>
            <a:r>
              <a:rPr lang="en-US" sz="2000" dirty="0"/>
              <a:t> loop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endParaRPr lang="en-US" sz="2000" dirty="0"/>
          </a:p>
          <a:p>
            <a:r>
              <a:rPr lang="en-US" sz="2000" dirty="0" err="1"/>
              <a:t>Ketika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switch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jalur</a:t>
            </a:r>
            <a:r>
              <a:rPr lang="en-US" sz="2000" dirty="0"/>
              <a:t> </a:t>
            </a:r>
            <a:r>
              <a:rPr lang="en-US" sz="2000" dirty="0" err="1"/>
              <a:t>terbaik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i="1" dirty="0"/>
              <a:t>root bridge</a:t>
            </a:r>
            <a:r>
              <a:rPr lang="en-US" sz="2000" dirty="0"/>
              <a:t>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seluruh</a:t>
            </a:r>
            <a:r>
              <a:rPr lang="en-US" sz="2000" dirty="0"/>
              <a:t> port lain </a:t>
            </a:r>
            <a:r>
              <a:rPr lang="en-US" sz="2000" dirty="0" err="1"/>
              <a:t>berada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i="1" dirty="0"/>
              <a:t>blocking</a:t>
            </a:r>
            <a:endParaRPr lang="en-US" sz="2000" dirty="0"/>
          </a:p>
          <a:p>
            <a:pPr lvl="1"/>
            <a:r>
              <a:rPr lang="en-US" sz="1800" dirty="0" err="1"/>
              <a:t>Jangan</a:t>
            </a:r>
            <a:r>
              <a:rPr lang="en-US" sz="1800" dirty="0"/>
              <a:t> </a:t>
            </a:r>
            <a:r>
              <a:rPr lang="en-US" sz="1800" dirty="0" err="1"/>
              <a:t>lupa</a:t>
            </a:r>
            <a:r>
              <a:rPr lang="en-US" sz="1800" dirty="0"/>
              <a:t> </a:t>
            </a:r>
            <a:r>
              <a:rPr lang="en-US" sz="1800" i="1" dirty="0"/>
              <a:t>blocked port</a:t>
            </a:r>
            <a:r>
              <a:rPr lang="en-US" sz="1800" dirty="0"/>
              <a:t> </a:t>
            </a:r>
            <a:r>
              <a:rPr lang="en-US" sz="1800" dirty="0" err="1"/>
              <a:t>tetap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menerima</a:t>
            </a:r>
            <a:r>
              <a:rPr lang="en-US" sz="1800" dirty="0"/>
              <a:t> BPDU</a:t>
            </a:r>
          </a:p>
          <a:p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switch </a:t>
            </a: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i="1" dirty="0"/>
              <a:t>blocked port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dijadikan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i="1" dirty="0"/>
              <a:t>designated ports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switch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berada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listening</a:t>
            </a:r>
          </a:p>
          <a:p>
            <a:pPr lvl="1"/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, switch men-</a:t>
            </a:r>
            <a:r>
              <a:rPr lang="en-US" sz="1800" dirty="0" err="1"/>
              <a:t>cek</a:t>
            </a:r>
            <a:r>
              <a:rPr lang="en-US" sz="1800" dirty="0"/>
              <a:t> </a:t>
            </a:r>
            <a:r>
              <a:rPr lang="en-US" sz="1800" dirty="0" err="1"/>
              <a:t>seluruh</a:t>
            </a:r>
            <a:r>
              <a:rPr lang="en-US" sz="1800" dirty="0"/>
              <a:t> BPDU yang </a:t>
            </a:r>
            <a:r>
              <a:rPr lang="en-US" sz="1800" dirty="0" err="1"/>
              <a:t>diterima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menjamin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terbentuknya</a:t>
            </a:r>
            <a:r>
              <a:rPr lang="en-US" sz="1800" dirty="0"/>
              <a:t> loop </a:t>
            </a:r>
            <a:r>
              <a:rPr lang="en-US" sz="1800" dirty="0" err="1"/>
              <a:t>bila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port </a:t>
            </a:r>
            <a:r>
              <a:rPr lang="en-US" sz="1800" dirty="0" err="1"/>
              <a:t>berubah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i="1" dirty="0"/>
              <a:t>forwarding</a:t>
            </a:r>
            <a:endParaRPr lang="en-US" sz="18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39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Repeater (Hub)</a:t>
            </a:r>
            <a:endParaRPr lang="en-S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SzPct val="75000"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DTE </a:t>
            </a:r>
            <a:r>
              <a:rPr lang="en-US" sz="2400" dirty="0" err="1" smtClean="0"/>
              <a:t>pada</a:t>
            </a:r>
            <a:r>
              <a:rPr lang="en-US" sz="2400" dirty="0" smtClean="0"/>
              <a:t> 10</a:t>
            </a:r>
            <a:r>
              <a:rPr lang="id-ID" sz="2400" dirty="0" smtClean="0"/>
              <a:t>/100B</a:t>
            </a:r>
            <a:r>
              <a:rPr lang="en-US" sz="2400" dirty="0" err="1" smtClean="0"/>
              <a:t>ase</a:t>
            </a:r>
            <a:r>
              <a:rPr lang="en-US" sz="2400" dirty="0" smtClean="0"/>
              <a:t>-T </a:t>
            </a:r>
            <a:r>
              <a:rPr lang="en-US" sz="2400" dirty="0" err="1" smtClean="0"/>
              <a:t>dihubungkan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repeater (hub), </a:t>
            </a:r>
            <a:r>
              <a:rPr lang="en-US" sz="2400" dirty="0" err="1" smtClean="0"/>
              <a:t>maka</a:t>
            </a:r>
            <a:r>
              <a:rPr lang="en-US" sz="2400" dirty="0" smtClean="0"/>
              <a:t> repeater </a:t>
            </a:r>
            <a:r>
              <a:rPr lang="en-US" sz="2400" dirty="0" err="1" smtClean="0"/>
              <a:t>dibuat</a:t>
            </a:r>
            <a:r>
              <a:rPr lang="en-US" sz="2400" dirty="0" smtClean="0"/>
              <a:t> </a:t>
            </a:r>
            <a:r>
              <a:rPr lang="en-US" sz="2400" dirty="0" err="1" smtClean="0"/>
              <a:t>sedemikian</a:t>
            </a:r>
            <a:r>
              <a:rPr lang="en-US" sz="2400" dirty="0" smtClean="0"/>
              <a:t> </a:t>
            </a:r>
            <a:r>
              <a:rPr lang="en-US" sz="2400" dirty="0" err="1" smtClean="0"/>
              <a:t>rupa</a:t>
            </a:r>
            <a:r>
              <a:rPr lang="en-US" sz="2400" dirty="0" smtClean="0"/>
              <a:t> agar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dipandang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i="1" dirty="0" smtClean="0"/>
              <a:t>shared network </a:t>
            </a:r>
            <a:r>
              <a:rPr lang="en-US" sz="2400" dirty="0" smtClean="0"/>
              <a:t>(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halnya</a:t>
            </a:r>
            <a:r>
              <a:rPr lang="en-US" sz="2400" dirty="0" smtClean="0"/>
              <a:t> 10base-5 </a:t>
            </a:r>
            <a:r>
              <a:rPr lang="en-US" sz="2400" dirty="0" err="1" smtClean="0"/>
              <a:t>atau</a:t>
            </a:r>
            <a:r>
              <a:rPr lang="en-US" sz="2400" dirty="0" smtClean="0"/>
              <a:t> 10base-2)</a:t>
            </a:r>
          </a:p>
          <a:p>
            <a:pPr>
              <a:buSzPct val="75000"/>
              <a:buFont typeface="Webdings" pitchFamily="18" charset="2"/>
              <a:buChar char="8"/>
            </a:pPr>
            <a:endParaRPr lang="en-US" sz="2400" dirty="0" smtClean="0"/>
          </a:p>
          <a:p>
            <a:endParaRPr lang="en-SG" sz="2400" dirty="0"/>
          </a:p>
        </p:txBody>
      </p:sp>
      <p:graphicFrame>
        <p:nvGraphicFramePr>
          <p:cNvPr id="466949" name="Object 5"/>
          <p:cNvGraphicFramePr>
            <a:graphicFrameLocks noChangeAspect="1"/>
          </p:cNvGraphicFramePr>
          <p:nvPr/>
        </p:nvGraphicFramePr>
        <p:xfrm>
          <a:off x="2714612" y="3357562"/>
          <a:ext cx="4229112" cy="2777872"/>
        </p:xfrm>
        <a:graphic>
          <a:graphicData uri="http://schemas.openxmlformats.org/presentationml/2006/ole">
            <p:oleObj spid="_x0000_s4098" name="Photo Editor Photo" r:id="rId3" imgW="4580952" imgH="3010320" progId="">
              <p:embed/>
            </p:oleObj>
          </a:graphicData>
        </a:graphic>
      </p:graphicFrame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4</a:t>
            </a:fld>
            <a:endParaRPr lang="en-SG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Convergence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err="1"/>
              <a:t>Konvergensi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ketika</a:t>
            </a:r>
            <a:r>
              <a:rPr lang="en-US" sz="2000" dirty="0"/>
              <a:t> bridge dan switch </a:t>
            </a:r>
            <a:r>
              <a:rPr lang="en-US" sz="2000" dirty="0" err="1"/>
              <a:t>bertransisi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i="1" dirty="0"/>
              <a:t>forwarding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i="1" dirty="0"/>
              <a:t>blocking</a:t>
            </a:r>
            <a:endParaRPr lang="en-US" sz="2000" dirty="0"/>
          </a:p>
          <a:p>
            <a:pPr lvl="1"/>
            <a:r>
              <a:rPr lang="en-US" sz="1800" dirty="0" err="1"/>
              <a:t>Selama</a:t>
            </a:r>
            <a:r>
              <a:rPr lang="en-US" sz="1800" dirty="0"/>
              <a:t> </a:t>
            </a:r>
            <a:r>
              <a:rPr lang="en-US" sz="1800" dirty="0" err="1"/>
              <a:t>transisi</a:t>
            </a:r>
            <a:r>
              <a:rPr lang="en-US" sz="1800" dirty="0"/>
              <a:t>,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data yang </a:t>
            </a:r>
            <a:r>
              <a:rPr lang="en-US" sz="1800" dirty="0" err="1"/>
              <a:t>diforward</a:t>
            </a:r>
            <a:endParaRPr lang="en-US" sz="1800" dirty="0"/>
          </a:p>
          <a:p>
            <a:r>
              <a:rPr lang="en-US" sz="2000" dirty="0" err="1"/>
              <a:t>Konvergensi</a:t>
            </a:r>
            <a:r>
              <a:rPr lang="en-US" sz="2000" dirty="0"/>
              <a:t> </a:t>
            </a:r>
            <a:r>
              <a:rPr lang="en-US" sz="2000" dirty="0" err="1"/>
              <a:t>penting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menjamin</a:t>
            </a:r>
            <a:r>
              <a:rPr lang="en-US" sz="2000" dirty="0"/>
              <a:t> </a:t>
            </a:r>
            <a:r>
              <a:rPr lang="en-US" sz="2000" dirty="0" err="1"/>
              <a:t>seluruh</a:t>
            </a:r>
            <a:r>
              <a:rPr lang="en-US" sz="2000" dirty="0"/>
              <a:t> </a:t>
            </a:r>
            <a:r>
              <a:rPr lang="en-US" sz="2000" dirty="0" err="1"/>
              <a:t>perangkat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database yang </a:t>
            </a:r>
            <a:r>
              <a:rPr lang="en-US" sz="2000" dirty="0" err="1"/>
              <a:t>sama</a:t>
            </a:r>
            <a:endParaRPr lang="en-US" sz="2000" dirty="0"/>
          </a:p>
          <a:p>
            <a:r>
              <a:rPr lang="en-US" sz="2000" dirty="0" err="1"/>
              <a:t>Sebelum</a:t>
            </a:r>
            <a:r>
              <a:rPr lang="en-US" sz="2000" dirty="0"/>
              <a:t> data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-forward, </a:t>
            </a:r>
            <a:r>
              <a:rPr lang="en-US" sz="2000" dirty="0" err="1"/>
              <a:t>seluruh</a:t>
            </a:r>
            <a:r>
              <a:rPr lang="en-US" sz="2000" dirty="0"/>
              <a:t> </a:t>
            </a:r>
            <a:r>
              <a:rPr lang="en-US" sz="2000" dirty="0" err="1"/>
              <a:t>perangkat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-update</a:t>
            </a:r>
          </a:p>
          <a:p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konvergensi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yang </a:t>
            </a:r>
            <a:r>
              <a:rPr lang="en-US" sz="2000" dirty="0" err="1"/>
              <a:t>diperlukan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perangkat-perangkat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melakukan update</a:t>
            </a:r>
          </a:p>
          <a:p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diperlukan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50 </a:t>
            </a:r>
            <a:r>
              <a:rPr lang="en-US" sz="2000" dirty="0" err="1"/>
              <a:t>detik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berubah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blocking </a:t>
            </a:r>
            <a:r>
              <a:rPr lang="en-US" sz="2000" dirty="0" err="1"/>
              <a:t>ke</a:t>
            </a:r>
            <a:r>
              <a:rPr lang="en-US" sz="2000" dirty="0"/>
              <a:t> forwarding</a:t>
            </a:r>
          </a:p>
          <a:p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dianjurkan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merubah</a:t>
            </a:r>
            <a:r>
              <a:rPr lang="en-US" sz="2000" dirty="0"/>
              <a:t> timer STP,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bila</a:t>
            </a:r>
            <a:r>
              <a:rPr lang="en-US" sz="2000" dirty="0"/>
              <a:t> </a:t>
            </a:r>
            <a:r>
              <a:rPr lang="en-US" sz="2000" dirty="0" err="1"/>
              <a:t>perlu</a:t>
            </a:r>
            <a:r>
              <a:rPr lang="en-US" sz="2000" dirty="0"/>
              <a:t> timer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disetting</a:t>
            </a:r>
            <a:endParaRPr lang="en-US" sz="2000" dirty="0"/>
          </a:p>
          <a:p>
            <a:r>
              <a:rPr lang="en-US" sz="2000" i="1" dirty="0"/>
              <a:t>Forward delay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yang </a:t>
            </a:r>
            <a:r>
              <a:rPr lang="en-US" sz="2000" dirty="0" err="1"/>
              <a:t>dibutuhkan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port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berubah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i="1" dirty="0"/>
              <a:t>learning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i="1" dirty="0"/>
              <a:t>forwarding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40</a:t>
            </a:fld>
            <a:endParaRPr lang="en-SG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 Switch Type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600200"/>
            <a:ext cx="8786842" cy="475775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Latency </a:t>
            </a:r>
            <a:r>
              <a:rPr lang="en-US" sz="2400" dirty="0" err="1"/>
              <a:t>pada</a:t>
            </a:r>
            <a:r>
              <a:rPr lang="en-US" sz="2400" dirty="0"/>
              <a:t> switch </a:t>
            </a:r>
            <a:r>
              <a:rPr lang="en-US" sz="2400" dirty="0" err="1"/>
              <a:t>dipengaruhi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mode switching yang </a:t>
            </a:r>
            <a:r>
              <a:rPr lang="en-US" sz="2400" dirty="0" err="1"/>
              <a:t>digunakan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macam</a:t>
            </a:r>
            <a:r>
              <a:rPr lang="en-US" sz="2400" dirty="0"/>
              <a:t> mode switching, </a:t>
            </a:r>
            <a:r>
              <a:rPr lang="en-US" sz="2400" dirty="0" err="1"/>
              <a:t>yaitu</a:t>
            </a:r>
            <a:r>
              <a:rPr lang="en-US" sz="2400" dirty="0"/>
              <a:t>: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Store and Forward</a:t>
            </a:r>
          </a:p>
          <a:p>
            <a:pPr lvl="2">
              <a:lnSpc>
                <a:spcPct val="120000"/>
              </a:lnSpc>
            </a:pPr>
            <a:r>
              <a:rPr lang="en-US" dirty="0" err="1"/>
              <a:t>Seluruh</a:t>
            </a:r>
            <a:r>
              <a:rPr lang="en-US" dirty="0"/>
              <a:t> frame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diperiksa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switch,CRC-nya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dicarikan</a:t>
            </a:r>
            <a:r>
              <a:rPr lang="en-US" dirty="0"/>
              <a:t> hardware address </a:t>
            </a:r>
            <a:r>
              <a:rPr lang="en-US" dirty="0" err="1"/>
              <a:t>tujuannya</a:t>
            </a:r>
            <a:endParaRPr lang="en-US" dirty="0"/>
          </a:p>
          <a:p>
            <a:pPr lvl="2">
              <a:lnSpc>
                <a:spcPct val="120000"/>
              </a:lnSpc>
            </a:pPr>
            <a:r>
              <a:rPr lang="en-US" dirty="0"/>
              <a:t>Frame </a:t>
            </a:r>
            <a:r>
              <a:rPr lang="en-US" dirty="0" err="1"/>
              <a:t>dibuang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:</a:t>
            </a:r>
          </a:p>
          <a:p>
            <a:pPr lvl="3">
              <a:lnSpc>
                <a:spcPct val="120000"/>
              </a:lnSpc>
            </a:pPr>
            <a:r>
              <a:rPr lang="en-US" sz="1600" dirty="0"/>
              <a:t>CRC error</a:t>
            </a:r>
          </a:p>
          <a:p>
            <a:pPr lvl="3">
              <a:lnSpc>
                <a:spcPct val="120000"/>
              </a:lnSpc>
            </a:pPr>
            <a:r>
              <a:rPr lang="en-US" sz="1600" dirty="0" err="1"/>
              <a:t>Terlalu</a:t>
            </a:r>
            <a:r>
              <a:rPr lang="en-US" sz="1600" dirty="0"/>
              <a:t> </a:t>
            </a:r>
            <a:r>
              <a:rPr lang="en-US" sz="1600" dirty="0" err="1"/>
              <a:t>pendek</a:t>
            </a:r>
            <a:endParaRPr lang="en-US" sz="1600" dirty="0"/>
          </a:p>
          <a:p>
            <a:pPr lvl="3">
              <a:lnSpc>
                <a:spcPct val="120000"/>
              </a:lnSpc>
            </a:pPr>
            <a:r>
              <a:rPr lang="en-US" sz="1600" dirty="0" err="1"/>
              <a:t>Terlalu</a:t>
            </a:r>
            <a:r>
              <a:rPr lang="en-US" sz="1600" dirty="0"/>
              <a:t> </a:t>
            </a:r>
            <a:r>
              <a:rPr lang="en-US" sz="1600" dirty="0" err="1"/>
              <a:t>panjang</a:t>
            </a:r>
            <a:endParaRPr lang="en-US" sz="1600" dirty="0"/>
          </a:p>
          <a:p>
            <a:pPr lvl="1">
              <a:lnSpc>
                <a:spcPct val="120000"/>
              </a:lnSpc>
            </a:pPr>
            <a:r>
              <a:rPr lang="en-US" sz="2200" dirty="0"/>
              <a:t>Cut-trough (real time/fast forward)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Frame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diperiksa</a:t>
            </a:r>
            <a:r>
              <a:rPr lang="en-US" dirty="0"/>
              <a:t> </a:t>
            </a:r>
            <a:r>
              <a:rPr lang="en-US" dirty="0" err="1"/>
              <a:t>keseluruhan,melainkan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hardware address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switch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mencarikan</a:t>
            </a:r>
            <a:r>
              <a:rPr lang="en-US" dirty="0"/>
              <a:t> hardware address </a:t>
            </a:r>
            <a:r>
              <a:rPr lang="en-US" dirty="0" err="1"/>
              <a:t>tujuan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sz="2200" dirty="0"/>
              <a:t>Fragment Free (Modified Cut-trough)</a:t>
            </a:r>
          </a:p>
          <a:p>
            <a:pPr lvl="2">
              <a:lnSpc>
                <a:spcPct val="120000"/>
              </a:lnSpc>
            </a:pPr>
            <a:r>
              <a:rPr lang="en-US" dirty="0" err="1"/>
              <a:t>Pada</a:t>
            </a:r>
            <a:r>
              <a:rPr lang="en-US" dirty="0"/>
              <a:t> mode </a:t>
            </a:r>
            <a:r>
              <a:rPr lang="en-US" dirty="0" err="1"/>
              <a:t>ini</a:t>
            </a:r>
            <a:r>
              <a:rPr lang="en-US" dirty="0"/>
              <a:t>, switch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mencek</a:t>
            </a:r>
            <a:r>
              <a:rPr lang="en-US" dirty="0"/>
              <a:t> frame </a:t>
            </a:r>
            <a:r>
              <a:rPr lang="en-US" dirty="0" err="1"/>
              <a:t>sampai</a:t>
            </a:r>
            <a:r>
              <a:rPr lang="en-US" dirty="0"/>
              <a:t> 64 bytes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mem</a:t>
            </a:r>
            <a:r>
              <a:rPr lang="en-US" dirty="0"/>
              <a:t>-forward frame</a:t>
            </a:r>
          </a:p>
          <a:p>
            <a:pPr lvl="3">
              <a:lnSpc>
                <a:spcPct val="120000"/>
              </a:lnSpc>
            </a:pPr>
            <a:r>
              <a:rPr lang="en-US" sz="1600" dirty="0"/>
              <a:t>Hal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umumnya</a:t>
            </a:r>
            <a:r>
              <a:rPr lang="en-US" sz="1600" dirty="0"/>
              <a:t> error </a:t>
            </a:r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64 bytes </a:t>
            </a:r>
            <a:r>
              <a:rPr lang="en-US" sz="1600" dirty="0" err="1"/>
              <a:t>pertama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2400" dirty="0"/>
              <a:t>Latency Store and Forward &gt; Latency Fragment Free&gt; Latency Cut-trough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41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LAN Switch</a:t>
            </a:r>
          </a:p>
        </p:txBody>
      </p:sp>
      <p:pic>
        <p:nvPicPr>
          <p:cNvPr id="13317" name="Picture 5" descr="E:\mybook\JaringanKomputer\cisco\Bridging Basics_files\ct8404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905000"/>
            <a:ext cx="4953000" cy="3890963"/>
          </a:xfrm>
          <a:prstGeom prst="rect">
            <a:avLst/>
          </a:prstGeom>
          <a:noFill/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58674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/>
              <a:t>A LAN Switch Can Link 10-Mbps and 100-Mbps Ethernet Segments</a:t>
            </a:r>
            <a:br>
              <a:rPr lang="en-US" sz="2000" b="1"/>
            </a:br>
            <a:endParaRPr lang="en-US" sz="200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42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188" y="2001838"/>
            <a:ext cx="8174037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43</a:t>
            </a:fld>
            <a:endParaRPr lang="en-SG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</a:rPr>
              <a:t>Adaptive Cut Through</a:t>
            </a:r>
            <a:endParaRPr lang="en-S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282" y="1643050"/>
            <a:ext cx="8329642" cy="4525963"/>
          </a:xfrm>
        </p:spPr>
        <p:txBody>
          <a:bodyPr/>
          <a:lstStyle/>
          <a:p>
            <a:pPr>
              <a:buSzPct val="75000"/>
            </a:pP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i="1" dirty="0" smtClean="0"/>
              <a:t>cut through</a:t>
            </a:r>
            <a:r>
              <a:rPr lang="en-US" dirty="0" smtClean="0"/>
              <a:t> dan </a:t>
            </a:r>
            <a:r>
              <a:rPr lang="en-US" i="1" dirty="0" smtClean="0"/>
              <a:t>store and forward</a:t>
            </a:r>
          </a:p>
          <a:p>
            <a:pPr lvl="1"/>
            <a:r>
              <a:rPr lang="en-US" dirty="0" smtClean="0"/>
              <a:t>Switch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i="1" dirty="0" smtClean="0"/>
              <a:t>cut-through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error </a:t>
            </a:r>
            <a:r>
              <a:rPr lang="en-US" dirty="0" err="1" smtClean="0"/>
              <a:t>tertentu</a:t>
            </a:r>
            <a:endParaRPr lang="en-US" dirty="0" smtClean="0"/>
          </a:p>
          <a:p>
            <a:pPr lvl="1"/>
            <a:r>
              <a:rPr lang="en-US" dirty="0" err="1" smtClean="0"/>
              <a:t>Lalu</a:t>
            </a:r>
            <a:r>
              <a:rPr lang="en-US" dirty="0" smtClean="0"/>
              <a:t> switch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i="1" dirty="0" smtClean="0"/>
              <a:t>store and forward</a:t>
            </a:r>
            <a:endParaRPr lang="en-US" dirty="0" smtClean="0"/>
          </a:p>
          <a:p>
            <a:pPr>
              <a:buSzPct val="75000"/>
            </a:pPr>
            <a:endParaRPr lang="en-US" dirty="0" smtClean="0"/>
          </a:p>
          <a:p>
            <a:endParaRPr lang="en-SG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44</a:t>
            </a:fld>
            <a:endParaRPr lang="en-SG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Kesimpulan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Spanning Tree Protocol</a:t>
            </a:r>
            <a:r>
              <a:rPr lang="en-US" dirty="0" smtClean="0"/>
              <a:t> </a:t>
            </a:r>
            <a:r>
              <a:rPr lang="en-US" dirty="0" err="1" smtClean="0"/>
              <a:t>disingkat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STP,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standard IEEE 802.1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media </a:t>
            </a:r>
            <a:r>
              <a:rPr lang="en-US" dirty="0" err="1" smtClean="0"/>
              <a:t>akses</a:t>
            </a:r>
            <a:r>
              <a:rPr lang="en-US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protocol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u="sng" dirty="0" err="1" smtClean="0">
                <a:hlinkClick r:id="rId2" tooltip="Algoritma"/>
              </a:rPr>
              <a:t>algoritma</a:t>
            </a:r>
            <a:r>
              <a:rPr lang="en-US" dirty="0" smtClean="0"/>
              <a:t> spanning tree. 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Kelebihan</a:t>
            </a:r>
            <a:r>
              <a:rPr lang="en-US" dirty="0" smtClean="0"/>
              <a:t> STP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system </a:t>
            </a:r>
            <a:r>
              <a:rPr lang="en-US" dirty="0" err="1" smtClean="0"/>
              <a:t>jalur</a:t>
            </a:r>
            <a:r>
              <a:rPr lang="en-US" dirty="0" smtClean="0"/>
              <a:t> backup &amp;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loop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beberapa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host. Loop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route/</a:t>
            </a:r>
            <a:r>
              <a:rPr lang="en-US" dirty="0" err="1" smtClean="0"/>
              <a:t>jalur</a:t>
            </a:r>
            <a:r>
              <a:rPr lang="en-US" dirty="0" smtClean="0"/>
              <a:t> alternative </a:t>
            </a:r>
            <a:r>
              <a:rPr lang="en-US" dirty="0" err="1" smtClean="0"/>
              <a:t>diantara</a:t>
            </a:r>
            <a:r>
              <a:rPr lang="en-US" dirty="0" smtClean="0"/>
              <a:t> host-host. 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menyiapkan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back up, STP </a:t>
            </a:r>
            <a:r>
              <a:rPr lang="en-US" dirty="0" err="1" smtClean="0"/>
              <a:t>membuat</a:t>
            </a:r>
            <a:r>
              <a:rPr lang="en-US" dirty="0" smtClean="0"/>
              <a:t> status </a:t>
            </a:r>
            <a:r>
              <a:rPr lang="en-US" dirty="0" err="1" smtClean="0"/>
              <a:t>jalur</a:t>
            </a:r>
            <a:r>
              <a:rPr lang="en-US" dirty="0" smtClean="0"/>
              <a:t> back up </a:t>
            </a:r>
            <a:r>
              <a:rPr lang="en-US" dirty="0" err="1" smtClean="0"/>
              <a:t>menjadi</a:t>
            </a:r>
            <a:r>
              <a:rPr lang="en-US" dirty="0" smtClean="0"/>
              <a:t> stand by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diblock</a:t>
            </a:r>
            <a:r>
              <a:rPr lang="en-US" dirty="0" smtClean="0"/>
              <a:t>. STP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membolehkan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yang active (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pencegahan</a:t>
            </a:r>
            <a:r>
              <a:rPr lang="en-US" dirty="0" smtClean="0"/>
              <a:t> loop) </a:t>
            </a:r>
            <a:r>
              <a:rPr lang="en-US" dirty="0" err="1" smtClean="0"/>
              <a:t>diantara</a:t>
            </a:r>
            <a:r>
              <a:rPr lang="en-US" dirty="0" smtClean="0"/>
              <a:t> dua host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menyiapkan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back up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terputus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AA55-BABC-46C8-90B5-9C704A0AB885}" type="datetime1">
              <a:rPr lang="en-US" smtClean="0"/>
              <a:pPr/>
              <a:t>4/25/2011</a:t>
            </a:fld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45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dirty="0" err="1" smtClean="0">
                <a:solidFill>
                  <a:srgbClr val="000000"/>
                </a:solidFill>
                <a:cs typeface="Times New Roman" pitchFamily="18" charset="0"/>
              </a:rPr>
              <a:t>Bila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"cost" STP </a:t>
            </a:r>
            <a:r>
              <a:rPr lang="en-US" dirty="0" err="1" smtClean="0">
                <a:solidFill>
                  <a:srgbClr val="000000"/>
                </a:solidFill>
                <a:cs typeface="Times New Roman" pitchFamily="18" charset="0"/>
              </a:rPr>
              <a:t>berubah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Times New Roman" pitchFamily="18" charset="0"/>
              </a:rPr>
              <a:t>atau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Times New Roman" pitchFamily="18" charset="0"/>
              </a:rPr>
              <a:t>ada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Times New Roman" pitchFamily="18" charset="0"/>
              </a:rPr>
              <a:t>jalur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cs typeface="Times New Roman" pitchFamily="18" charset="0"/>
              </a:rPr>
              <a:t>terputus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cs typeface="Times New Roman" pitchFamily="18" charset="0"/>
              </a:rPr>
              <a:t>algoritma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spanning tree </a:t>
            </a:r>
            <a:r>
              <a:rPr lang="en-US" dirty="0" err="1" smtClean="0">
                <a:solidFill>
                  <a:srgbClr val="000000"/>
                </a:solidFill>
                <a:cs typeface="Times New Roman" pitchFamily="18" charset="0"/>
              </a:rPr>
              <a:t>merubah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topology spanning tree dan </a:t>
            </a:r>
            <a:r>
              <a:rPr lang="en-US" dirty="0" err="1" smtClean="0">
                <a:solidFill>
                  <a:srgbClr val="000000"/>
                </a:solidFill>
                <a:cs typeface="Times New Roman" pitchFamily="18" charset="0"/>
              </a:rPr>
              <a:t>mengaktifkan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Times New Roman" pitchFamily="18" charset="0"/>
              </a:rPr>
              <a:t>jalur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cs typeface="Times New Roman" pitchFamily="18" charset="0"/>
              </a:rPr>
              <a:t>sebelumnya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stand by.</a:t>
            </a:r>
            <a:r>
              <a:rPr lang="id-ID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dirty="0" smtClean="0"/>
              <a:t>Spanning tree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</a:t>
            </a:r>
            <a:r>
              <a:rPr lang="en-US" dirty="0" err="1" smtClean="0"/>
              <a:t>cadangan</a:t>
            </a:r>
            <a:r>
              <a:rPr lang="en-US" dirty="0" smtClean="0"/>
              <a:t> (</a:t>
            </a:r>
            <a:r>
              <a:rPr lang="en-US" dirty="0" err="1" smtClean="0"/>
              <a:t>berlebihan</a:t>
            </a:r>
            <a:r>
              <a:rPr lang="en-US" dirty="0" smtClean="0"/>
              <a:t>) link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cadangan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link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gagal</a:t>
            </a:r>
            <a:r>
              <a:rPr lang="en-US" dirty="0" smtClean="0"/>
              <a:t>,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jembatan</a:t>
            </a:r>
            <a:r>
              <a:rPr lang="en-US" dirty="0" smtClean="0"/>
              <a:t> loop,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manual </a:t>
            </a:r>
            <a:r>
              <a:rPr lang="en-US" dirty="0" err="1" smtClean="0"/>
              <a:t>mengaktifkan</a:t>
            </a:r>
            <a:r>
              <a:rPr lang="en-US" dirty="0" smtClean="0"/>
              <a:t> / </a:t>
            </a:r>
            <a:r>
              <a:rPr lang="en-US" dirty="0" err="1" smtClean="0"/>
              <a:t>menonaktifkan</a:t>
            </a:r>
            <a:r>
              <a:rPr lang="en-US" dirty="0" smtClean="0"/>
              <a:t> link </a:t>
            </a:r>
            <a:r>
              <a:rPr lang="en-US" dirty="0" err="1" smtClean="0"/>
              <a:t>cadangan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 </a:t>
            </a:r>
          </a:p>
          <a:p>
            <a:pPr algn="just">
              <a:lnSpc>
                <a:spcPct val="120000"/>
              </a:lnSpc>
            </a:pPr>
            <a:r>
              <a:rPr lang="en-US" dirty="0" err="1" smtClean="0"/>
              <a:t>Jembatan</a:t>
            </a:r>
            <a:r>
              <a:rPr lang="en-US" dirty="0" smtClean="0"/>
              <a:t> loop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dihindari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banjir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. </a:t>
            </a:r>
          </a:p>
          <a:p>
            <a:pPr algn="just">
              <a:lnSpc>
                <a:spcPct val="120000"/>
              </a:lnSpc>
            </a:pPr>
            <a:r>
              <a:rPr lang="en-US" dirty="0" smtClean="0"/>
              <a:t>STP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>
                <a:hlinkClick r:id="rId2" tooltip="Algoritma"/>
              </a:rPr>
              <a:t>algoritma</a:t>
            </a:r>
            <a:r>
              <a:rPr lang="en-US" dirty="0" smtClean="0">
                <a:hlinkClick r:id="rId2" tooltip="Algoritma"/>
              </a:rPr>
              <a:t> yang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>
                <a:hlinkClick r:id="rId3" tooltip="Radia Perlman"/>
              </a:rPr>
              <a:t>Radia</a:t>
            </a:r>
            <a:r>
              <a:rPr lang="en-US" dirty="0" smtClean="0">
                <a:hlinkClick r:id="rId3" tooltip="Radia Perlman"/>
              </a:rPr>
              <a:t> Perlman</a:t>
            </a:r>
            <a:r>
              <a:rPr lang="en-US" dirty="0" smtClean="0"/>
              <a:t> </a:t>
            </a:r>
            <a:r>
              <a:rPr lang="en-US" dirty="0" err="1" smtClean="0"/>
              <a:t>sambil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smtClean="0">
                <a:hlinkClick r:id="rId4" tooltip="Digital Equipment Corporation"/>
              </a:rPr>
              <a:t>Digital Equipment Corporation</a:t>
            </a:r>
            <a:endParaRPr lang="en-US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AA55-BABC-46C8-90B5-9C704A0AB885}" type="datetime1">
              <a:rPr lang="en-US" smtClean="0"/>
              <a:pPr/>
              <a:t>4/25/2011</a:t>
            </a:fld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46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3F47-7288-4570-9DFE-1965D41C4E9C}" type="slidenum">
              <a:rPr lang="en-US"/>
              <a:pPr/>
              <a:t>47</a:t>
            </a:fld>
            <a:endParaRPr lang="en-US"/>
          </a:p>
        </p:txBody>
      </p:sp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304800" y="-152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Router</a:t>
            </a:r>
          </a:p>
        </p:txBody>
      </p:sp>
      <p:pic>
        <p:nvPicPr>
          <p:cNvPr id="4710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8938"/>
            <a:ext cx="8229600" cy="624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E2C20-2DF8-4B52-967A-5C30C9D77195}" type="slidenum">
              <a:rPr lang="en-US"/>
              <a:pPr/>
              <a:t>48</a:t>
            </a:fld>
            <a:endParaRPr lang="en-US"/>
          </a:p>
        </p:txBody>
      </p:sp>
      <p:sp>
        <p:nvSpPr>
          <p:cNvPr id="472068" name="Rectangle 4"/>
          <p:cNvSpPr>
            <a:spLocks noChangeArrowheads="1"/>
          </p:cNvSpPr>
          <p:nvPr/>
        </p:nvSpPr>
        <p:spPr bwMode="auto">
          <a:xfrm>
            <a:off x="304800" y="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Gateway</a:t>
            </a:r>
          </a:p>
        </p:txBody>
      </p:sp>
      <p:pic>
        <p:nvPicPr>
          <p:cNvPr id="4720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89154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2070" name="Oval 6"/>
          <p:cNvSpPr>
            <a:spLocks noChangeArrowheads="1"/>
          </p:cNvSpPr>
          <p:nvPr/>
        </p:nvSpPr>
        <p:spPr bwMode="auto">
          <a:xfrm>
            <a:off x="1447800" y="4953000"/>
            <a:ext cx="1219200" cy="685800"/>
          </a:xfrm>
          <a:prstGeom prst="ellips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472071" name="Oval 7"/>
          <p:cNvSpPr>
            <a:spLocks noChangeArrowheads="1"/>
          </p:cNvSpPr>
          <p:nvPr/>
        </p:nvSpPr>
        <p:spPr bwMode="auto">
          <a:xfrm>
            <a:off x="6934200" y="4572000"/>
            <a:ext cx="1219200" cy="685800"/>
          </a:xfrm>
          <a:prstGeom prst="ellips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888" y="457200"/>
            <a:ext cx="7148512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2915" name="Text Box 3"/>
          <p:cNvSpPr txBox="1">
            <a:spLocks noChangeArrowheads="1"/>
          </p:cNvSpPr>
          <p:nvPr/>
        </p:nvSpPr>
        <p:spPr bwMode="auto">
          <a:xfrm>
            <a:off x="3565525" y="0"/>
            <a:ext cx="207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Repeater</a:t>
            </a:r>
          </a:p>
        </p:txBody>
      </p:sp>
      <p:sp>
        <p:nvSpPr>
          <p:cNvPr id="422916" name="Text Box 4"/>
          <p:cNvSpPr txBox="1">
            <a:spLocks noChangeArrowheads="1"/>
          </p:cNvSpPr>
          <p:nvPr/>
        </p:nvSpPr>
        <p:spPr bwMode="auto">
          <a:xfrm>
            <a:off x="517525" y="5257800"/>
            <a:ext cx="771326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Franklin Gothic Book" pitchFamily="34" charset="0"/>
              </a:rPr>
              <a:t>Menghubungkan </a:t>
            </a:r>
            <a:r>
              <a:rPr lang="en-US" dirty="0">
                <a:latin typeface="Franklin Gothic Book" pitchFamily="34" charset="0"/>
              </a:rPr>
              <a:t>dua segmen LAN</a:t>
            </a:r>
            <a:r>
              <a:rPr lang="id-ID" dirty="0">
                <a:latin typeface="Franklin Gothic Book" pitchFamily="34" charset="0"/>
              </a:rPr>
              <a:t> yang setipe</a:t>
            </a:r>
            <a:endParaRPr lang="en-US" dirty="0">
              <a:latin typeface="Franklin Gothic Boo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>
                <a:latin typeface="Franklin Gothic Book" pitchFamily="34" charset="0"/>
              </a:rPr>
              <a:t>Memperkuat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>
                <a:latin typeface="Franklin Gothic Book" pitchFamily="34" charset="0"/>
              </a:rPr>
              <a:t>sinyal</a:t>
            </a:r>
            <a:r>
              <a:rPr lang="en-US" dirty="0">
                <a:latin typeface="Franklin Gothic Book" pitchFamily="34" charset="0"/>
              </a:rPr>
              <a:t> </a:t>
            </a:r>
            <a:r>
              <a:rPr lang="en-US" dirty="0" err="1">
                <a:latin typeface="Franklin Gothic Book" pitchFamily="34" charset="0"/>
              </a:rPr>
              <a:t>dari</a:t>
            </a:r>
            <a:r>
              <a:rPr lang="en-US" dirty="0">
                <a:latin typeface="Franklin Gothic Book" pitchFamily="34" charset="0"/>
              </a:rPr>
              <a:t> </a:t>
            </a:r>
            <a:r>
              <a:rPr lang="en-US" dirty="0" err="1">
                <a:latin typeface="Franklin Gothic Book" pitchFamily="34" charset="0"/>
              </a:rPr>
              <a:t>satu</a:t>
            </a:r>
            <a:r>
              <a:rPr lang="en-US" dirty="0">
                <a:latin typeface="Franklin Gothic Book" pitchFamily="34" charset="0"/>
              </a:rPr>
              <a:t> segmen </a:t>
            </a:r>
            <a:r>
              <a:rPr lang="en-US" dirty="0" err="1">
                <a:latin typeface="Franklin Gothic Book" pitchFamily="34" charset="0"/>
              </a:rPr>
              <a:t>ke</a:t>
            </a:r>
            <a:r>
              <a:rPr lang="en-US" dirty="0">
                <a:latin typeface="Franklin Gothic Book" pitchFamily="34" charset="0"/>
              </a:rPr>
              <a:t> segmen yang lain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Franklin Gothic Book" pitchFamily="34" charset="0"/>
              </a:rPr>
              <a:t>Noise </a:t>
            </a:r>
            <a:r>
              <a:rPr lang="en-US" dirty="0">
                <a:latin typeface="Franklin Gothic Book" pitchFamily="34" charset="0"/>
              </a:rPr>
              <a:t>dan collision </a:t>
            </a:r>
            <a:r>
              <a:rPr lang="en-US" dirty="0" err="1">
                <a:latin typeface="Franklin Gothic Book" pitchFamily="34" charset="0"/>
              </a:rPr>
              <a:t>ikut</a:t>
            </a:r>
            <a:r>
              <a:rPr lang="en-US" dirty="0">
                <a:latin typeface="Franklin Gothic Book" pitchFamily="34" charset="0"/>
              </a:rPr>
              <a:t> </a:t>
            </a:r>
            <a:r>
              <a:rPr lang="en-US" dirty="0" err="1">
                <a:latin typeface="Franklin Gothic Book" pitchFamily="34" charset="0"/>
              </a:rPr>
              <a:t>disebarkan</a:t>
            </a:r>
            <a:r>
              <a:rPr lang="id-ID" dirty="0">
                <a:latin typeface="Franklin Gothic Book" pitchFamily="34" charset="0"/>
              </a:rPr>
              <a:t> (tdk dapat memecah collision domain)</a:t>
            </a:r>
            <a:endParaRPr lang="en-US" dirty="0">
              <a:latin typeface="Franklin Gothic Boo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>
                <a:latin typeface="Franklin Gothic Book" pitchFamily="34" charset="0"/>
              </a:rPr>
              <a:t>Tidak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>
                <a:latin typeface="Franklin Gothic Book" pitchFamily="34" charset="0"/>
              </a:rPr>
              <a:t>mengerti</a:t>
            </a:r>
            <a:r>
              <a:rPr lang="en-US" dirty="0">
                <a:latin typeface="Franklin Gothic Book" pitchFamily="34" charset="0"/>
              </a:rPr>
              <a:t> format </a:t>
            </a:r>
            <a:r>
              <a:rPr lang="en-US" dirty="0" err="1">
                <a:latin typeface="Franklin Gothic Book" pitchFamily="34" charset="0"/>
              </a:rPr>
              <a:t>paket</a:t>
            </a:r>
            <a:endParaRPr lang="en-US" dirty="0">
              <a:latin typeface="Franklin Gothic Boo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Franklin Gothic Book" pitchFamily="34" charset="0"/>
              </a:rPr>
              <a:t>Known </a:t>
            </a:r>
            <a:r>
              <a:rPr lang="en-US" dirty="0">
                <a:latin typeface="Franklin Gothic Book" pitchFamily="34" charset="0"/>
              </a:rPr>
              <a:t>as hub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Bridge</a:t>
            </a:r>
          </a:p>
        </p:txBody>
      </p:sp>
      <p:sp>
        <p:nvSpPr>
          <p:cNvPr id="107" name="Content Placeholder 10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/>
              <a:t>Perangkat layer 2</a:t>
            </a:r>
          </a:p>
          <a:p>
            <a:r>
              <a:rPr lang="en-US" sz="2400" dirty="0" smtClean="0"/>
              <a:t>Menghubungkan dua segmen LAN (bisa berbeda </a:t>
            </a:r>
            <a:r>
              <a:rPr lang="id-ID" sz="2400" dirty="0" smtClean="0"/>
              <a:t>tipe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Mem</a:t>
            </a:r>
            <a:r>
              <a:rPr lang="en-US" sz="2400" dirty="0" smtClean="0"/>
              <a:t>-forward frame </a:t>
            </a:r>
            <a:r>
              <a:rPr lang="id-ID" sz="2400" dirty="0" smtClean="0"/>
              <a:t>bila perlu</a:t>
            </a:r>
            <a:endParaRPr lang="en-US" sz="2400" dirty="0" smtClean="0"/>
          </a:p>
          <a:p>
            <a:pPr lvl="1"/>
            <a:r>
              <a:rPr lang="en-US" sz="2000" dirty="0" smtClean="0"/>
              <a:t>Dapat mengenal alamat</a:t>
            </a:r>
            <a:r>
              <a:rPr lang="id-ID" sz="2000" dirty="0" smtClean="0"/>
              <a:t> hardware</a:t>
            </a:r>
            <a:r>
              <a:rPr lang="en-US" sz="2000" dirty="0" smtClean="0"/>
              <a:t> dan melakukan filtering</a:t>
            </a:r>
            <a:r>
              <a:rPr lang="id-ID" sz="2000" dirty="0" smtClean="0"/>
              <a:t> terhadapnya</a:t>
            </a:r>
          </a:p>
          <a:p>
            <a:pPr lvl="2"/>
            <a:r>
              <a:rPr lang="fr-FR" sz="1800" dirty="0" smtClean="0"/>
              <a:t>Noise dan collision tidak ikut disebarkan</a:t>
            </a:r>
            <a:r>
              <a:rPr lang="id-ID" sz="1800" dirty="0" smtClean="0"/>
              <a:t> (tidak diforward)</a:t>
            </a:r>
          </a:p>
          <a:p>
            <a:pPr lvl="2"/>
            <a:r>
              <a:rPr lang="id-ID" sz="1800" dirty="0" smtClean="0"/>
              <a:t>Broadcast/multicast traffic diforward ke seluruh port</a:t>
            </a:r>
            <a:endParaRPr lang="en-US" sz="1800" dirty="0" smtClean="0"/>
          </a:p>
          <a:p>
            <a:r>
              <a:rPr lang="en-US" sz="2400" dirty="0" smtClean="0"/>
              <a:t>Memungkinkan transmisi beberapa frame secara independent</a:t>
            </a:r>
            <a:endParaRPr lang="id-ID" sz="2400" dirty="0" smtClean="0"/>
          </a:p>
          <a:p>
            <a:r>
              <a:rPr lang="id-ID" sz="2400" dirty="0" smtClean="0"/>
              <a:t>Bisa memecah </a:t>
            </a:r>
            <a:r>
              <a:rPr lang="id-ID" sz="2400" i="1" dirty="0" smtClean="0"/>
              <a:t>collision domain</a:t>
            </a:r>
            <a:r>
              <a:rPr lang="id-ID" sz="2400" dirty="0" smtClean="0"/>
              <a:t> tetapi tidak dapat memecah </a:t>
            </a:r>
            <a:r>
              <a:rPr lang="id-ID" sz="2400" i="1" dirty="0" smtClean="0"/>
              <a:t>broadcast domain</a:t>
            </a:r>
            <a:endParaRPr lang="en-US" sz="2400" dirty="0" smtClean="0"/>
          </a:p>
        </p:txBody>
      </p:sp>
      <p:sp>
        <p:nvSpPr>
          <p:cNvPr id="10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7E69F6-BFE5-48A9-9A2D-BE258A1414F7}" type="slidenum">
              <a:rPr lang="en-US"/>
              <a:pPr/>
              <a:t>6</a:t>
            </a:fld>
            <a:endParaRPr lang="en-US"/>
          </a:p>
        </p:txBody>
      </p:sp>
      <p:sp>
        <p:nvSpPr>
          <p:cNvPr id="109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E6DC0-3D3F-452A-B58D-D3787DC8F01A}" type="slidenum">
              <a:rPr kumimoji="0" lang="en-SG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SG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111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</a:t>
            </a:r>
            <a:r>
              <a:rPr lang="en-US" dirty="0" smtClean="0"/>
              <a:t>Bridges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Local bridges</a:t>
            </a:r>
            <a:r>
              <a:rPr lang="en-US"/>
              <a:t> provide a direct connection between multiple LAN segments in the same area. </a:t>
            </a:r>
            <a:endParaRPr lang="nb-NO"/>
          </a:p>
          <a:p>
            <a:r>
              <a:rPr lang="en-US" i="1"/>
              <a:t>Remote bridges</a:t>
            </a:r>
            <a:r>
              <a:rPr lang="en-US"/>
              <a:t> connect multiple LAN segments in different areas, usually over telecommunications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7</a:t>
            </a:fld>
            <a:endParaRPr lang="en-SG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Bridges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0"/>
            <a:ext cx="7772400" cy="762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/>
              <a:t>Local and Remote Bridges Connect LAN</a:t>
            </a:r>
            <a:r>
              <a:rPr lang="nb-NO" sz="2000" b="1"/>
              <a:t> </a:t>
            </a:r>
            <a:r>
              <a:rPr lang="en-US" sz="2000" b="1"/>
              <a:t>Segments in Specific Areas </a:t>
            </a:r>
          </a:p>
        </p:txBody>
      </p:sp>
      <p:pic>
        <p:nvPicPr>
          <p:cNvPr id="7173" name="Picture 5" descr="E:\mybook\JaringanKomputer\cisco\Bridging Basics_files\ct8404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81200"/>
            <a:ext cx="6248400" cy="2532063"/>
          </a:xfrm>
          <a:prstGeom prst="rect">
            <a:avLst/>
          </a:prstGeom>
          <a:noFill/>
        </p:spPr>
      </p:pic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8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4/25/2011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0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11" name="Content Placeholder 1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sz="2400" dirty="0" err="1" smtClean="0"/>
              <a:t>Sebuah</a:t>
            </a:r>
            <a:r>
              <a:rPr lang="en-SG" sz="2400" dirty="0" smtClean="0"/>
              <a:t> bridge </a:t>
            </a:r>
            <a:r>
              <a:rPr lang="en-SG" sz="2400" dirty="0" err="1" smtClean="0"/>
              <a:t>dapat</a:t>
            </a:r>
            <a:r>
              <a:rPr lang="en-SG" sz="2400" dirty="0" smtClean="0"/>
              <a:t>:</a:t>
            </a:r>
          </a:p>
          <a:p>
            <a:pPr lvl="1"/>
            <a:r>
              <a:rPr lang="en-SG" sz="2000" dirty="0" err="1" smtClean="0"/>
              <a:t>menghubungkan</a:t>
            </a:r>
            <a:r>
              <a:rPr lang="en-SG" sz="2000" dirty="0" smtClean="0"/>
              <a:t> </a:t>
            </a:r>
            <a:r>
              <a:rPr lang="en-SG" sz="2000" dirty="0" err="1" smtClean="0"/>
              <a:t>segmen</a:t>
            </a:r>
            <a:r>
              <a:rPr lang="en-SG" sz="2000" dirty="0" smtClean="0"/>
              <a:t> network </a:t>
            </a:r>
          </a:p>
          <a:p>
            <a:pPr lvl="1"/>
            <a:r>
              <a:rPr lang="en-SG" sz="2000" dirty="0" err="1" smtClean="0"/>
              <a:t>memfilter</a:t>
            </a:r>
            <a:r>
              <a:rPr lang="en-SG" sz="2000" dirty="0" smtClean="0"/>
              <a:t> traffic </a:t>
            </a:r>
            <a:r>
              <a:rPr lang="en-SG" sz="2000" dirty="0" err="1" smtClean="0"/>
              <a:t>dengan</a:t>
            </a:r>
            <a:r>
              <a:rPr lang="en-SG" sz="2000" dirty="0" smtClean="0"/>
              <a:t> </a:t>
            </a:r>
            <a:r>
              <a:rPr lang="en-SG" sz="2000" dirty="0" err="1" smtClean="0"/>
              <a:t>membaca</a:t>
            </a:r>
            <a:r>
              <a:rPr lang="en-SG" sz="2000" dirty="0" smtClean="0"/>
              <a:t> packet </a:t>
            </a:r>
            <a:r>
              <a:rPr lang="en-SG" sz="2000" dirty="0" err="1" smtClean="0"/>
              <a:t>addressnya</a:t>
            </a:r>
            <a:r>
              <a:rPr lang="en-SG" sz="2000" dirty="0" smtClean="0"/>
              <a:t> </a:t>
            </a:r>
          </a:p>
          <a:p>
            <a:pPr lvl="1"/>
            <a:r>
              <a:rPr lang="en-SG" sz="2000" dirty="0" err="1" smtClean="0"/>
              <a:t>menghubungkan</a:t>
            </a:r>
            <a:r>
              <a:rPr lang="en-SG" sz="2000" dirty="0" smtClean="0"/>
              <a:t> network yang </a:t>
            </a:r>
            <a:r>
              <a:rPr lang="en-SG" sz="2000" dirty="0" err="1" smtClean="0"/>
              <a:t>berbeda</a:t>
            </a:r>
            <a:r>
              <a:rPr lang="en-SG" sz="2000" dirty="0" smtClean="0"/>
              <a:t> (Ethernet </a:t>
            </a:r>
            <a:r>
              <a:rPr lang="en-SG" sz="2000" dirty="0" err="1" smtClean="0"/>
              <a:t>dan</a:t>
            </a:r>
            <a:r>
              <a:rPr lang="en-SG" sz="2000" dirty="0" smtClean="0"/>
              <a:t> Token Ring) </a:t>
            </a:r>
            <a:r>
              <a:rPr lang="en-SG" sz="2000" dirty="0" err="1" smtClean="0"/>
              <a:t>jika</a:t>
            </a:r>
            <a:r>
              <a:rPr lang="en-SG" sz="2000" dirty="0" smtClean="0"/>
              <a:t> level </a:t>
            </a:r>
            <a:r>
              <a:rPr lang="en-SG" sz="2000" dirty="0" err="1" smtClean="0"/>
              <a:t>protokol</a:t>
            </a:r>
            <a:r>
              <a:rPr lang="en-SG" sz="2000" dirty="0" smtClean="0"/>
              <a:t> yang </a:t>
            </a:r>
            <a:r>
              <a:rPr lang="en-SG" sz="2000" dirty="0" err="1" smtClean="0"/>
              <a:t>lebih</a:t>
            </a:r>
            <a:r>
              <a:rPr lang="en-SG" sz="2000" dirty="0" smtClean="0"/>
              <a:t> </a:t>
            </a:r>
            <a:r>
              <a:rPr lang="en-SG" sz="2000" dirty="0" err="1" smtClean="0"/>
              <a:t>tingginya</a:t>
            </a:r>
            <a:r>
              <a:rPr lang="en-SG" sz="2000" dirty="0" smtClean="0"/>
              <a:t> </a:t>
            </a:r>
            <a:r>
              <a:rPr lang="en-SG" sz="2000" dirty="0" err="1" smtClean="0"/>
              <a:t>sama</a:t>
            </a:r>
            <a:r>
              <a:rPr lang="en-SG" sz="2000" dirty="0" smtClean="0"/>
              <a:t> </a:t>
            </a:r>
            <a:r>
              <a:rPr lang="en-SG" sz="2000" dirty="0" err="1" smtClean="0"/>
              <a:t>atau</a:t>
            </a:r>
            <a:r>
              <a:rPr lang="en-SG" sz="2000" dirty="0" smtClean="0"/>
              <a:t> </a:t>
            </a:r>
            <a:r>
              <a:rPr lang="en-SG" sz="2000" dirty="0" err="1" smtClean="0"/>
              <a:t>bisa</a:t>
            </a:r>
            <a:r>
              <a:rPr lang="en-SG" sz="2000" dirty="0" smtClean="0"/>
              <a:t> </a:t>
            </a:r>
            <a:r>
              <a:rPr lang="en-SG" sz="2000" dirty="0" err="1" smtClean="0"/>
              <a:t>ditranslasikan</a:t>
            </a:r>
            <a:endParaRPr lang="en-SG" sz="2000" dirty="0" smtClean="0"/>
          </a:p>
          <a:p>
            <a:endParaRPr lang="en-SG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AA55-BABC-46C8-90B5-9C704A0AB885}" type="datetime1">
              <a:rPr lang="en-US" smtClean="0"/>
              <a:pPr/>
              <a:t>4/25/2011</a:t>
            </a:fld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9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grpSp>
        <p:nvGrpSpPr>
          <p:cNvPr id="7" name="Group 6"/>
          <p:cNvGrpSpPr/>
          <p:nvPr/>
        </p:nvGrpSpPr>
        <p:grpSpPr>
          <a:xfrm>
            <a:off x="714348" y="3541733"/>
            <a:ext cx="8048625" cy="2816225"/>
            <a:chOff x="692150" y="3703638"/>
            <a:chExt cx="8048625" cy="2816225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H="1">
              <a:off x="2584450" y="4445000"/>
              <a:ext cx="1574800" cy="12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692150" y="4394204"/>
              <a:ext cx="2846388" cy="1295402"/>
              <a:chOff x="658" y="1488"/>
              <a:chExt cx="1793" cy="816"/>
            </a:xfrm>
          </p:grpSpPr>
          <p:sp>
            <p:nvSpPr>
              <p:cNvPr id="97" name="Line 6"/>
              <p:cNvSpPr>
                <a:spLocks noChangeShapeType="1"/>
              </p:cNvSpPr>
              <p:nvPr/>
            </p:nvSpPr>
            <p:spPr bwMode="auto">
              <a:xfrm flipV="1">
                <a:off x="802" y="1593"/>
                <a:ext cx="624" cy="48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98" name="Line 7"/>
              <p:cNvSpPr>
                <a:spLocks noChangeShapeType="1"/>
              </p:cNvSpPr>
              <p:nvPr/>
            </p:nvSpPr>
            <p:spPr bwMode="auto">
              <a:xfrm flipH="1" flipV="1">
                <a:off x="1714" y="1545"/>
                <a:ext cx="503" cy="511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99" name="Line 8"/>
              <p:cNvSpPr>
                <a:spLocks noChangeShapeType="1"/>
              </p:cNvSpPr>
              <p:nvPr/>
            </p:nvSpPr>
            <p:spPr bwMode="auto">
              <a:xfrm flipV="1">
                <a:off x="1125" y="1549"/>
                <a:ext cx="443" cy="456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100" name="Line 9"/>
              <p:cNvSpPr>
                <a:spLocks noChangeShapeType="1"/>
              </p:cNvSpPr>
              <p:nvPr/>
            </p:nvSpPr>
            <p:spPr bwMode="auto">
              <a:xfrm flipH="1" flipV="1">
                <a:off x="1666" y="1593"/>
                <a:ext cx="288" cy="432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101" name="Line 10"/>
              <p:cNvSpPr>
                <a:spLocks noChangeShapeType="1"/>
              </p:cNvSpPr>
              <p:nvPr/>
            </p:nvSpPr>
            <p:spPr bwMode="auto">
              <a:xfrm flipV="1">
                <a:off x="1423" y="1549"/>
                <a:ext cx="145" cy="478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102" name="Line 11"/>
              <p:cNvSpPr>
                <a:spLocks noChangeShapeType="1"/>
              </p:cNvSpPr>
              <p:nvPr/>
            </p:nvSpPr>
            <p:spPr bwMode="auto">
              <a:xfrm flipH="1" flipV="1">
                <a:off x="1570" y="1549"/>
                <a:ext cx="164" cy="485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pic>
            <p:nvPicPr>
              <p:cNvPr id="103" name="Picture 12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63" y="2004"/>
                <a:ext cx="30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4" name="Picture 13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77" y="2013"/>
                <a:ext cx="30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5" name="Picture 14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70" y="2025"/>
                <a:ext cx="30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6" name="Picture 15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58" y="2025"/>
                <a:ext cx="30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7" name="Picture 16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58" y="1833"/>
                <a:ext cx="269" cy="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8" name="Picture 17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248" y="1488"/>
                <a:ext cx="657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9" name="Picture 18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146" y="2025"/>
                <a:ext cx="30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1447800" y="3962400"/>
              <a:ext cx="14351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1600" b="1">
                  <a:solidFill>
                    <a:schemeClr val="accent2"/>
                  </a:solidFill>
                  <a:latin typeface="Arial" pitchFamily="34" charset="0"/>
                </a:rPr>
                <a:t>Ethernet</a:t>
              </a:r>
              <a:endParaRPr lang="th-TH" sz="2800">
                <a:latin typeface="Times New Roman" pitchFamily="18" charset="0"/>
              </a:endParaRPr>
            </a:p>
          </p:txBody>
        </p: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 flipH="1">
              <a:off x="1073150" y="4711700"/>
              <a:ext cx="514350" cy="3746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4041775" y="4368800"/>
              <a:ext cx="887413" cy="203200"/>
              <a:chOff x="4018" y="2032"/>
              <a:chExt cx="559" cy="128"/>
            </a:xfrm>
          </p:grpSpPr>
          <p:sp>
            <p:nvSpPr>
              <p:cNvPr id="45" name="Freeform 22"/>
              <p:cNvSpPr>
                <a:spLocks/>
              </p:cNvSpPr>
              <p:nvPr/>
            </p:nvSpPr>
            <p:spPr bwMode="auto">
              <a:xfrm>
                <a:off x="4018" y="2032"/>
                <a:ext cx="548" cy="36"/>
              </a:xfrm>
              <a:custGeom>
                <a:avLst/>
                <a:gdLst/>
                <a:ahLst/>
                <a:cxnLst>
                  <a:cxn ang="0">
                    <a:pos x="1098" y="71"/>
                  </a:cxn>
                  <a:cxn ang="0">
                    <a:pos x="79" y="71"/>
                  </a:cxn>
                  <a:cxn ang="0">
                    <a:pos x="0" y="0"/>
                  </a:cxn>
                  <a:cxn ang="0">
                    <a:pos x="1019" y="0"/>
                  </a:cxn>
                  <a:cxn ang="0">
                    <a:pos x="1098" y="71"/>
                  </a:cxn>
                </a:cxnLst>
                <a:rect l="0" t="0" r="r" b="b"/>
                <a:pathLst>
                  <a:path w="1098" h="71">
                    <a:moveTo>
                      <a:pt x="1098" y="71"/>
                    </a:moveTo>
                    <a:lnTo>
                      <a:pt x="79" y="71"/>
                    </a:lnTo>
                    <a:lnTo>
                      <a:pt x="0" y="0"/>
                    </a:lnTo>
                    <a:lnTo>
                      <a:pt x="1019" y="0"/>
                    </a:lnTo>
                    <a:lnTo>
                      <a:pt x="1098" y="71"/>
                    </a:lnTo>
                    <a:close/>
                  </a:path>
                </a:pathLst>
              </a:custGeom>
              <a:solidFill>
                <a:srgbClr val="E9E7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46" name="Freeform 23"/>
              <p:cNvSpPr>
                <a:spLocks/>
              </p:cNvSpPr>
              <p:nvPr/>
            </p:nvSpPr>
            <p:spPr bwMode="auto">
              <a:xfrm>
                <a:off x="4019" y="2032"/>
                <a:ext cx="43" cy="128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87" y="256"/>
                  </a:cxn>
                  <a:cxn ang="0">
                    <a:pos x="0" y="189"/>
                  </a:cxn>
                  <a:cxn ang="0">
                    <a:pos x="0" y="0"/>
                  </a:cxn>
                  <a:cxn ang="0">
                    <a:pos x="87" y="67"/>
                  </a:cxn>
                </a:cxnLst>
                <a:rect l="0" t="0" r="r" b="b"/>
                <a:pathLst>
                  <a:path w="87" h="256">
                    <a:moveTo>
                      <a:pt x="87" y="67"/>
                    </a:moveTo>
                    <a:lnTo>
                      <a:pt x="87" y="256"/>
                    </a:lnTo>
                    <a:lnTo>
                      <a:pt x="0" y="189"/>
                    </a:lnTo>
                    <a:lnTo>
                      <a:pt x="0" y="0"/>
                    </a:lnTo>
                    <a:lnTo>
                      <a:pt x="87" y="67"/>
                    </a:lnTo>
                    <a:close/>
                  </a:path>
                </a:pathLst>
              </a:custGeom>
              <a:solidFill>
                <a:srgbClr val="716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47" name="Rectangle 24"/>
              <p:cNvSpPr>
                <a:spLocks noChangeArrowheads="1"/>
              </p:cNvSpPr>
              <p:nvPr/>
            </p:nvSpPr>
            <p:spPr bwMode="auto">
              <a:xfrm>
                <a:off x="4049" y="2064"/>
                <a:ext cx="528" cy="96"/>
              </a:xfrm>
              <a:prstGeom prst="rect">
                <a:avLst/>
              </a:prstGeom>
              <a:solidFill>
                <a:srgbClr val="BCB7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grpSp>
            <p:nvGrpSpPr>
              <p:cNvPr id="48" name="Group 25"/>
              <p:cNvGrpSpPr>
                <a:grpSpLocks/>
              </p:cNvGrpSpPr>
              <p:nvPr/>
            </p:nvGrpSpPr>
            <p:grpSpPr bwMode="auto">
              <a:xfrm>
                <a:off x="4443" y="2075"/>
                <a:ext cx="102" cy="75"/>
                <a:chOff x="4381" y="2372"/>
                <a:chExt cx="102" cy="75"/>
              </a:xfrm>
            </p:grpSpPr>
            <p:grpSp>
              <p:nvGrpSpPr>
                <p:cNvPr id="49" name="Group 26"/>
                <p:cNvGrpSpPr>
                  <a:grpSpLocks/>
                </p:cNvGrpSpPr>
                <p:nvPr/>
              </p:nvGrpSpPr>
              <p:grpSpPr bwMode="auto">
                <a:xfrm>
                  <a:off x="4381" y="2372"/>
                  <a:ext cx="28" cy="35"/>
                  <a:chOff x="4381" y="2372"/>
                  <a:chExt cx="28" cy="35"/>
                </a:xfrm>
              </p:grpSpPr>
              <p:grpSp>
                <p:nvGrpSpPr>
                  <p:cNvPr id="9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4381" y="2372"/>
                    <a:ext cx="28" cy="35"/>
                    <a:chOff x="4381" y="2372"/>
                    <a:chExt cx="28" cy="35"/>
                  </a:xfrm>
                </p:grpSpPr>
                <p:sp>
                  <p:nvSpPr>
                    <p:cNvPr id="95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3" y="2373"/>
                      <a:ext cx="23" cy="32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  <p:sp>
                  <p:nvSpPr>
                    <p:cNvPr id="96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372"/>
                      <a:ext cx="28" cy="35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</p:grpSp>
              <p:grpSp>
                <p:nvGrpSpPr>
                  <p:cNvPr id="9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4384" y="2375"/>
                    <a:ext cx="22" cy="14"/>
                    <a:chOff x="4384" y="2375"/>
                    <a:chExt cx="22" cy="14"/>
                  </a:xfrm>
                </p:grpSpPr>
                <p:sp>
                  <p:nvSpPr>
                    <p:cNvPr id="93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7" y="2377"/>
                      <a:ext cx="17" cy="11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  <p:sp>
                  <p:nvSpPr>
                    <p:cNvPr id="94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4" y="2375"/>
                      <a:ext cx="22" cy="14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</p:grpSp>
              <p:sp>
                <p:nvSpPr>
                  <p:cNvPr id="92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386" y="2376"/>
                    <a:ext cx="19" cy="18"/>
                  </a:xfrm>
                  <a:prstGeom prst="rect">
                    <a:avLst/>
                  </a:prstGeom>
                  <a:solidFill>
                    <a:srgbClr val="E9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" name="Group 34"/>
                <p:cNvGrpSpPr>
                  <a:grpSpLocks/>
                </p:cNvGrpSpPr>
                <p:nvPr/>
              </p:nvGrpSpPr>
              <p:grpSpPr bwMode="auto">
                <a:xfrm>
                  <a:off x="4381" y="2412"/>
                  <a:ext cx="28" cy="35"/>
                  <a:chOff x="4381" y="2412"/>
                  <a:chExt cx="28" cy="35"/>
                </a:xfrm>
              </p:grpSpPr>
              <p:grpSp>
                <p:nvGrpSpPr>
                  <p:cNvPr id="83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4381" y="2412"/>
                    <a:ext cx="28" cy="35"/>
                    <a:chOff x="4381" y="2412"/>
                    <a:chExt cx="28" cy="35"/>
                  </a:xfrm>
                </p:grpSpPr>
                <p:sp>
                  <p:nvSpPr>
                    <p:cNvPr id="88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3" y="2413"/>
                      <a:ext cx="23" cy="31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  <p:sp>
                  <p:nvSpPr>
                    <p:cNvPr id="89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412"/>
                      <a:ext cx="28" cy="35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</p:grpSp>
              <p:grpSp>
                <p:nvGrpSpPr>
                  <p:cNvPr id="84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384" y="2415"/>
                    <a:ext cx="22" cy="15"/>
                    <a:chOff x="4384" y="2415"/>
                    <a:chExt cx="22" cy="15"/>
                  </a:xfrm>
                </p:grpSpPr>
                <p:sp>
                  <p:nvSpPr>
                    <p:cNvPr id="86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7" y="2416"/>
                      <a:ext cx="17" cy="12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  <p:sp>
                  <p:nvSpPr>
                    <p:cNvPr id="87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4" y="2415"/>
                      <a:ext cx="22" cy="15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</p:grpSp>
              <p:sp>
                <p:nvSpPr>
                  <p:cNvPr id="85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386" y="2415"/>
                    <a:ext cx="19" cy="19"/>
                  </a:xfrm>
                  <a:prstGeom prst="rect">
                    <a:avLst/>
                  </a:prstGeom>
                  <a:solidFill>
                    <a:srgbClr val="E9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1" name="Group 42"/>
                <p:cNvGrpSpPr>
                  <a:grpSpLocks/>
                </p:cNvGrpSpPr>
                <p:nvPr/>
              </p:nvGrpSpPr>
              <p:grpSpPr bwMode="auto">
                <a:xfrm>
                  <a:off x="4418" y="2372"/>
                  <a:ext cx="28" cy="35"/>
                  <a:chOff x="4418" y="2372"/>
                  <a:chExt cx="28" cy="35"/>
                </a:xfrm>
              </p:grpSpPr>
              <p:grpSp>
                <p:nvGrpSpPr>
                  <p:cNvPr id="76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4418" y="2372"/>
                    <a:ext cx="28" cy="35"/>
                    <a:chOff x="4418" y="2372"/>
                    <a:chExt cx="28" cy="35"/>
                  </a:xfrm>
                </p:grpSpPr>
                <p:sp>
                  <p:nvSpPr>
                    <p:cNvPr id="81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20" y="2373"/>
                      <a:ext cx="24" cy="32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  <p:sp>
                  <p:nvSpPr>
                    <p:cNvPr id="82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8" y="2372"/>
                      <a:ext cx="28" cy="35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</p:grpSp>
              <p:grpSp>
                <p:nvGrpSpPr>
                  <p:cNvPr id="77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4422" y="2375"/>
                    <a:ext cx="21" cy="14"/>
                    <a:chOff x="4422" y="2375"/>
                    <a:chExt cx="21" cy="14"/>
                  </a:xfrm>
                </p:grpSpPr>
                <p:sp>
                  <p:nvSpPr>
                    <p:cNvPr id="79" name="Rectangle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24" y="2377"/>
                      <a:ext cx="16" cy="11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  <p:sp>
                  <p:nvSpPr>
                    <p:cNvPr id="80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22" y="2375"/>
                      <a:ext cx="21" cy="14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</p:grpSp>
              <p:sp>
                <p:nvSpPr>
                  <p:cNvPr id="78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4423" y="2376"/>
                    <a:ext cx="19" cy="18"/>
                  </a:xfrm>
                  <a:prstGeom prst="rect">
                    <a:avLst/>
                  </a:prstGeom>
                  <a:solidFill>
                    <a:srgbClr val="E9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2" name="Group 50"/>
                <p:cNvGrpSpPr>
                  <a:grpSpLocks/>
                </p:cNvGrpSpPr>
                <p:nvPr/>
              </p:nvGrpSpPr>
              <p:grpSpPr bwMode="auto">
                <a:xfrm>
                  <a:off x="4418" y="2412"/>
                  <a:ext cx="28" cy="35"/>
                  <a:chOff x="4418" y="2412"/>
                  <a:chExt cx="28" cy="35"/>
                </a:xfrm>
              </p:grpSpPr>
              <p:grpSp>
                <p:nvGrpSpPr>
                  <p:cNvPr id="69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4418" y="2412"/>
                    <a:ext cx="28" cy="35"/>
                    <a:chOff x="4418" y="2412"/>
                    <a:chExt cx="28" cy="35"/>
                  </a:xfrm>
                </p:grpSpPr>
                <p:sp>
                  <p:nvSpPr>
                    <p:cNvPr id="74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20" y="2413"/>
                      <a:ext cx="24" cy="31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  <p:sp>
                  <p:nvSpPr>
                    <p:cNvPr id="75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8" y="2412"/>
                      <a:ext cx="28" cy="35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</p:grpSp>
              <p:grpSp>
                <p:nvGrpSpPr>
                  <p:cNvPr id="70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4422" y="2415"/>
                    <a:ext cx="21" cy="15"/>
                    <a:chOff x="4422" y="2415"/>
                    <a:chExt cx="21" cy="15"/>
                  </a:xfrm>
                </p:grpSpPr>
                <p:sp>
                  <p:nvSpPr>
                    <p:cNvPr id="72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24" y="2416"/>
                      <a:ext cx="16" cy="12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  <p:sp>
                  <p:nvSpPr>
                    <p:cNvPr id="73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22" y="2415"/>
                      <a:ext cx="21" cy="15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</p:grpSp>
              <p:sp>
                <p:nvSpPr>
                  <p:cNvPr id="71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4423" y="2415"/>
                    <a:ext cx="19" cy="19"/>
                  </a:xfrm>
                  <a:prstGeom prst="rect">
                    <a:avLst/>
                  </a:prstGeom>
                  <a:solidFill>
                    <a:srgbClr val="E9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3" name="Group 58"/>
                <p:cNvGrpSpPr>
                  <a:grpSpLocks/>
                </p:cNvGrpSpPr>
                <p:nvPr/>
              </p:nvGrpSpPr>
              <p:grpSpPr bwMode="auto">
                <a:xfrm>
                  <a:off x="4455" y="2372"/>
                  <a:ext cx="28" cy="35"/>
                  <a:chOff x="4455" y="2372"/>
                  <a:chExt cx="28" cy="35"/>
                </a:xfrm>
              </p:grpSpPr>
              <p:grpSp>
                <p:nvGrpSpPr>
                  <p:cNvPr id="62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4455" y="2372"/>
                    <a:ext cx="28" cy="35"/>
                    <a:chOff x="4455" y="2372"/>
                    <a:chExt cx="28" cy="35"/>
                  </a:xfrm>
                </p:grpSpPr>
                <p:sp>
                  <p:nvSpPr>
                    <p:cNvPr id="67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8" y="2373"/>
                      <a:ext cx="23" cy="32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  <p:sp>
                  <p:nvSpPr>
                    <p:cNvPr id="68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5" y="2372"/>
                      <a:ext cx="28" cy="35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</p:grpSp>
              <p:grpSp>
                <p:nvGrpSpPr>
                  <p:cNvPr id="63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4459" y="2375"/>
                    <a:ext cx="21" cy="14"/>
                    <a:chOff x="4459" y="2375"/>
                    <a:chExt cx="21" cy="14"/>
                  </a:xfrm>
                </p:grpSpPr>
                <p:sp>
                  <p:nvSpPr>
                    <p:cNvPr id="65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1" y="2377"/>
                      <a:ext cx="17" cy="11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  <p:sp>
                  <p:nvSpPr>
                    <p:cNvPr id="66" name="Rectangl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9" y="2375"/>
                      <a:ext cx="21" cy="14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</p:grpSp>
              <p:sp>
                <p:nvSpPr>
                  <p:cNvPr id="64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4460" y="2376"/>
                    <a:ext cx="19" cy="18"/>
                  </a:xfrm>
                  <a:prstGeom prst="rect">
                    <a:avLst/>
                  </a:prstGeom>
                  <a:solidFill>
                    <a:srgbClr val="E9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4" name="Group 66"/>
                <p:cNvGrpSpPr>
                  <a:grpSpLocks/>
                </p:cNvGrpSpPr>
                <p:nvPr/>
              </p:nvGrpSpPr>
              <p:grpSpPr bwMode="auto">
                <a:xfrm>
                  <a:off x="4455" y="2412"/>
                  <a:ext cx="28" cy="35"/>
                  <a:chOff x="4455" y="2412"/>
                  <a:chExt cx="28" cy="35"/>
                </a:xfrm>
              </p:grpSpPr>
              <p:grpSp>
                <p:nvGrpSpPr>
                  <p:cNvPr id="55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4455" y="2412"/>
                    <a:ext cx="28" cy="35"/>
                    <a:chOff x="4455" y="2412"/>
                    <a:chExt cx="28" cy="35"/>
                  </a:xfrm>
                </p:grpSpPr>
                <p:sp>
                  <p:nvSpPr>
                    <p:cNvPr id="60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8" y="2413"/>
                      <a:ext cx="23" cy="31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  <p:sp>
                  <p:nvSpPr>
                    <p:cNvPr id="61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5" y="2412"/>
                      <a:ext cx="28" cy="35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</p:grpSp>
              <p:grpSp>
                <p:nvGrpSpPr>
                  <p:cNvPr id="56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4459" y="2415"/>
                    <a:ext cx="21" cy="15"/>
                    <a:chOff x="4459" y="2415"/>
                    <a:chExt cx="21" cy="15"/>
                  </a:xfrm>
                </p:grpSpPr>
                <p:sp>
                  <p:nvSpPr>
                    <p:cNvPr id="58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1" y="2416"/>
                      <a:ext cx="17" cy="12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  <p:sp>
                  <p:nvSpPr>
                    <p:cNvPr id="59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9" y="2415"/>
                      <a:ext cx="21" cy="15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</p:grpSp>
              <p:sp>
                <p:nvSpPr>
                  <p:cNvPr id="57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4460" y="2415"/>
                    <a:ext cx="19" cy="19"/>
                  </a:xfrm>
                  <a:prstGeom prst="rect">
                    <a:avLst/>
                  </a:prstGeom>
                  <a:solidFill>
                    <a:srgbClr val="E9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</p:grpSp>
        </p:grpSp>
        <p:sp>
          <p:nvSpPr>
            <p:cNvPr id="13" name="Line 74"/>
            <p:cNvSpPr>
              <a:spLocks noChangeShapeType="1"/>
            </p:cNvSpPr>
            <p:nvPr/>
          </p:nvSpPr>
          <p:spPr bwMode="auto">
            <a:xfrm flipH="1">
              <a:off x="4940300" y="4438650"/>
              <a:ext cx="1644650" cy="12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14" name="Text Box 75"/>
            <p:cNvSpPr txBox="1">
              <a:spLocks noChangeArrowheads="1"/>
            </p:cNvSpPr>
            <p:nvPr/>
          </p:nvSpPr>
          <p:spPr bwMode="auto">
            <a:xfrm>
              <a:off x="3962400" y="3987800"/>
              <a:ext cx="9588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1600" b="1">
                  <a:latin typeface="Arial" pitchFamily="34" charset="0"/>
                </a:rPr>
                <a:t>bridge</a:t>
              </a:r>
              <a:endParaRPr lang="th-TH" sz="2800">
                <a:latin typeface="Times New Roman" pitchFamily="18" charset="0"/>
              </a:endParaRPr>
            </a:p>
          </p:txBody>
        </p:sp>
        <p:sp>
          <p:nvSpPr>
            <p:cNvPr id="15" name="Line 76"/>
            <p:cNvSpPr>
              <a:spLocks noChangeShapeType="1"/>
            </p:cNvSpPr>
            <p:nvPr/>
          </p:nvSpPr>
          <p:spPr bwMode="auto">
            <a:xfrm>
              <a:off x="3200400" y="4330700"/>
              <a:ext cx="533400" cy="22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sm" len="med"/>
              <a:tailEnd type="none" w="sm" len="med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grpSp>
          <p:nvGrpSpPr>
            <p:cNvPr id="16" name="Group 77"/>
            <p:cNvGrpSpPr>
              <a:grpSpLocks noChangeAspect="1"/>
            </p:cNvGrpSpPr>
            <p:nvPr/>
          </p:nvGrpSpPr>
          <p:grpSpPr bwMode="auto">
            <a:xfrm>
              <a:off x="6329367" y="4138611"/>
              <a:ext cx="1939927" cy="1938337"/>
              <a:chOff x="3613" y="1317"/>
              <a:chExt cx="1627" cy="1626"/>
            </a:xfrm>
          </p:grpSpPr>
          <p:sp>
            <p:nvSpPr>
              <p:cNvPr id="28" name="Freeform 78"/>
              <p:cNvSpPr>
                <a:spLocks noChangeAspect="1"/>
              </p:cNvSpPr>
              <p:nvPr/>
            </p:nvSpPr>
            <p:spPr bwMode="auto">
              <a:xfrm>
                <a:off x="3765" y="1461"/>
                <a:ext cx="1338" cy="1338"/>
              </a:xfrm>
              <a:custGeom>
                <a:avLst/>
                <a:gdLst/>
                <a:ahLst/>
                <a:cxnLst>
                  <a:cxn ang="0">
                    <a:pos x="667" y="1334"/>
                  </a:cxn>
                  <a:cxn ang="0">
                    <a:pos x="778" y="1329"/>
                  </a:cxn>
                  <a:cxn ang="0">
                    <a:pos x="880" y="1304"/>
                  </a:cxn>
                  <a:cxn ang="0">
                    <a:pos x="977" y="1261"/>
                  </a:cxn>
                  <a:cxn ang="0">
                    <a:pos x="1062" y="1206"/>
                  </a:cxn>
                  <a:cxn ang="0">
                    <a:pos x="1143" y="1143"/>
                  </a:cxn>
                  <a:cxn ang="0">
                    <a:pos x="1207" y="1062"/>
                  </a:cxn>
                  <a:cxn ang="0">
                    <a:pos x="1262" y="977"/>
                  </a:cxn>
                  <a:cxn ang="0">
                    <a:pos x="1304" y="879"/>
                  </a:cxn>
                  <a:cxn ang="0">
                    <a:pos x="1330" y="777"/>
                  </a:cxn>
                  <a:cxn ang="0">
                    <a:pos x="1338" y="671"/>
                  </a:cxn>
                  <a:cxn ang="0">
                    <a:pos x="1330" y="561"/>
                  </a:cxn>
                  <a:cxn ang="0">
                    <a:pos x="1304" y="459"/>
                  </a:cxn>
                  <a:cxn ang="0">
                    <a:pos x="1262" y="361"/>
                  </a:cxn>
                  <a:cxn ang="0">
                    <a:pos x="1207" y="276"/>
                  </a:cxn>
                  <a:cxn ang="0">
                    <a:pos x="1143" y="196"/>
                  </a:cxn>
                  <a:cxn ang="0">
                    <a:pos x="1062" y="132"/>
                  </a:cxn>
                  <a:cxn ang="0">
                    <a:pos x="977" y="77"/>
                  </a:cxn>
                  <a:cxn ang="0">
                    <a:pos x="880" y="34"/>
                  </a:cxn>
                  <a:cxn ang="0">
                    <a:pos x="778" y="9"/>
                  </a:cxn>
                  <a:cxn ang="0">
                    <a:pos x="667" y="0"/>
                  </a:cxn>
                  <a:cxn ang="0">
                    <a:pos x="561" y="9"/>
                  </a:cxn>
                  <a:cxn ang="0">
                    <a:pos x="459" y="34"/>
                  </a:cxn>
                  <a:cxn ang="0">
                    <a:pos x="361" y="77"/>
                  </a:cxn>
                  <a:cxn ang="0">
                    <a:pos x="276" y="132"/>
                  </a:cxn>
                  <a:cxn ang="0">
                    <a:pos x="196" y="196"/>
                  </a:cxn>
                  <a:cxn ang="0">
                    <a:pos x="132" y="276"/>
                  </a:cxn>
                  <a:cxn ang="0">
                    <a:pos x="77" y="361"/>
                  </a:cxn>
                  <a:cxn ang="0">
                    <a:pos x="34" y="459"/>
                  </a:cxn>
                  <a:cxn ang="0">
                    <a:pos x="9" y="561"/>
                  </a:cxn>
                  <a:cxn ang="0">
                    <a:pos x="0" y="671"/>
                  </a:cxn>
                  <a:cxn ang="0">
                    <a:pos x="9" y="777"/>
                  </a:cxn>
                  <a:cxn ang="0">
                    <a:pos x="34" y="879"/>
                  </a:cxn>
                  <a:cxn ang="0">
                    <a:pos x="77" y="977"/>
                  </a:cxn>
                  <a:cxn ang="0">
                    <a:pos x="132" y="1062"/>
                  </a:cxn>
                  <a:cxn ang="0">
                    <a:pos x="196" y="1143"/>
                  </a:cxn>
                  <a:cxn ang="0">
                    <a:pos x="276" y="1206"/>
                  </a:cxn>
                  <a:cxn ang="0">
                    <a:pos x="361" y="1261"/>
                  </a:cxn>
                  <a:cxn ang="0">
                    <a:pos x="459" y="1304"/>
                  </a:cxn>
                  <a:cxn ang="0">
                    <a:pos x="561" y="1329"/>
                  </a:cxn>
                  <a:cxn ang="0">
                    <a:pos x="667" y="1338"/>
                  </a:cxn>
                  <a:cxn ang="0">
                    <a:pos x="667" y="1338"/>
                  </a:cxn>
                </a:cxnLst>
                <a:rect l="0" t="0" r="r" b="b"/>
                <a:pathLst>
                  <a:path w="1338" h="1338">
                    <a:moveTo>
                      <a:pt x="667" y="1334"/>
                    </a:moveTo>
                    <a:lnTo>
                      <a:pt x="778" y="1329"/>
                    </a:lnTo>
                    <a:lnTo>
                      <a:pt x="880" y="1304"/>
                    </a:lnTo>
                    <a:lnTo>
                      <a:pt x="977" y="1261"/>
                    </a:lnTo>
                    <a:lnTo>
                      <a:pt x="1062" y="1206"/>
                    </a:lnTo>
                    <a:lnTo>
                      <a:pt x="1143" y="1143"/>
                    </a:lnTo>
                    <a:lnTo>
                      <a:pt x="1207" y="1062"/>
                    </a:lnTo>
                    <a:lnTo>
                      <a:pt x="1262" y="977"/>
                    </a:lnTo>
                    <a:lnTo>
                      <a:pt x="1304" y="879"/>
                    </a:lnTo>
                    <a:lnTo>
                      <a:pt x="1330" y="777"/>
                    </a:lnTo>
                    <a:lnTo>
                      <a:pt x="1338" y="671"/>
                    </a:lnTo>
                    <a:lnTo>
                      <a:pt x="1330" y="561"/>
                    </a:lnTo>
                    <a:lnTo>
                      <a:pt x="1304" y="459"/>
                    </a:lnTo>
                    <a:lnTo>
                      <a:pt x="1262" y="361"/>
                    </a:lnTo>
                    <a:lnTo>
                      <a:pt x="1207" y="276"/>
                    </a:lnTo>
                    <a:lnTo>
                      <a:pt x="1143" y="196"/>
                    </a:lnTo>
                    <a:lnTo>
                      <a:pt x="1062" y="132"/>
                    </a:lnTo>
                    <a:lnTo>
                      <a:pt x="977" y="77"/>
                    </a:lnTo>
                    <a:lnTo>
                      <a:pt x="880" y="34"/>
                    </a:lnTo>
                    <a:lnTo>
                      <a:pt x="778" y="9"/>
                    </a:lnTo>
                    <a:lnTo>
                      <a:pt x="667" y="0"/>
                    </a:lnTo>
                    <a:lnTo>
                      <a:pt x="561" y="9"/>
                    </a:lnTo>
                    <a:lnTo>
                      <a:pt x="459" y="34"/>
                    </a:lnTo>
                    <a:lnTo>
                      <a:pt x="361" y="77"/>
                    </a:lnTo>
                    <a:lnTo>
                      <a:pt x="276" y="132"/>
                    </a:lnTo>
                    <a:lnTo>
                      <a:pt x="196" y="196"/>
                    </a:lnTo>
                    <a:lnTo>
                      <a:pt x="132" y="276"/>
                    </a:lnTo>
                    <a:lnTo>
                      <a:pt x="77" y="361"/>
                    </a:lnTo>
                    <a:lnTo>
                      <a:pt x="34" y="459"/>
                    </a:lnTo>
                    <a:lnTo>
                      <a:pt x="9" y="561"/>
                    </a:lnTo>
                    <a:lnTo>
                      <a:pt x="0" y="671"/>
                    </a:lnTo>
                    <a:lnTo>
                      <a:pt x="9" y="777"/>
                    </a:lnTo>
                    <a:lnTo>
                      <a:pt x="34" y="879"/>
                    </a:lnTo>
                    <a:lnTo>
                      <a:pt x="77" y="977"/>
                    </a:lnTo>
                    <a:lnTo>
                      <a:pt x="132" y="1062"/>
                    </a:lnTo>
                    <a:lnTo>
                      <a:pt x="196" y="1143"/>
                    </a:lnTo>
                    <a:lnTo>
                      <a:pt x="276" y="1206"/>
                    </a:lnTo>
                    <a:lnTo>
                      <a:pt x="361" y="1261"/>
                    </a:lnTo>
                    <a:lnTo>
                      <a:pt x="459" y="1304"/>
                    </a:lnTo>
                    <a:lnTo>
                      <a:pt x="561" y="1329"/>
                    </a:lnTo>
                    <a:lnTo>
                      <a:pt x="667" y="1338"/>
                    </a:lnTo>
                    <a:lnTo>
                      <a:pt x="667" y="1338"/>
                    </a:lnTo>
                  </a:path>
                </a:pathLst>
              </a:custGeom>
              <a:noFill/>
              <a:ln w="26988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9" name="Line 79"/>
              <p:cNvSpPr>
                <a:spLocks noChangeAspect="1" noChangeShapeType="1"/>
              </p:cNvSpPr>
              <p:nvPr/>
            </p:nvSpPr>
            <p:spPr bwMode="auto">
              <a:xfrm>
                <a:off x="4424" y="1317"/>
                <a:ext cx="1" cy="102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30" name="Freeform 80"/>
              <p:cNvSpPr>
                <a:spLocks noChangeAspect="1"/>
              </p:cNvSpPr>
              <p:nvPr/>
            </p:nvSpPr>
            <p:spPr bwMode="auto">
              <a:xfrm>
                <a:off x="4382" y="1415"/>
                <a:ext cx="85" cy="89"/>
              </a:xfrm>
              <a:custGeom>
                <a:avLst/>
                <a:gdLst/>
                <a:ahLst/>
                <a:cxnLst>
                  <a:cxn ang="0">
                    <a:pos x="85" y="89"/>
                  </a:cxn>
                  <a:cxn ang="0">
                    <a:pos x="85" y="0"/>
                  </a:cxn>
                  <a:cxn ang="0">
                    <a:pos x="0" y="0"/>
                  </a:cxn>
                  <a:cxn ang="0">
                    <a:pos x="0" y="89"/>
                  </a:cxn>
                  <a:cxn ang="0">
                    <a:pos x="85" y="89"/>
                  </a:cxn>
                  <a:cxn ang="0">
                    <a:pos x="85" y="89"/>
                  </a:cxn>
                </a:cxnLst>
                <a:rect l="0" t="0" r="r" b="b"/>
                <a:pathLst>
                  <a:path w="85" h="89">
                    <a:moveTo>
                      <a:pt x="85" y="89"/>
                    </a:moveTo>
                    <a:lnTo>
                      <a:pt x="85" y="0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5" y="89"/>
                    </a:lnTo>
                    <a:lnTo>
                      <a:pt x="85" y="8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31" name="Line 81"/>
              <p:cNvSpPr>
                <a:spLocks noChangeAspect="1" noChangeShapeType="1"/>
              </p:cNvSpPr>
              <p:nvPr/>
            </p:nvSpPr>
            <p:spPr bwMode="auto">
              <a:xfrm>
                <a:off x="5138" y="2128"/>
                <a:ext cx="102" cy="1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32" name="Freeform 82"/>
              <p:cNvSpPr>
                <a:spLocks noChangeAspect="1"/>
              </p:cNvSpPr>
              <p:nvPr/>
            </p:nvSpPr>
            <p:spPr bwMode="auto">
              <a:xfrm>
                <a:off x="5053" y="2086"/>
                <a:ext cx="89" cy="89"/>
              </a:xfrm>
              <a:custGeom>
                <a:avLst/>
                <a:gdLst/>
                <a:ahLst/>
                <a:cxnLst>
                  <a:cxn ang="0">
                    <a:pos x="85" y="84"/>
                  </a:cxn>
                  <a:cxn ang="0">
                    <a:pos x="89" y="0"/>
                  </a:cxn>
                  <a:cxn ang="0">
                    <a:pos x="0" y="0"/>
                  </a:cxn>
                  <a:cxn ang="0">
                    <a:pos x="0" y="89"/>
                  </a:cxn>
                  <a:cxn ang="0">
                    <a:pos x="89" y="89"/>
                  </a:cxn>
                  <a:cxn ang="0">
                    <a:pos x="89" y="89"/>
                  </a:cxn>
                  <a:cxn ang="0">
                    <a:pos x="85" y="84"/>
                  </a:cxn>
                </a:cxnLst>
                <a:rect l="0" t="0" r="r" b="b"/>
                <a:pathLst>
                  <a:path w="89" h="89">
                    <a:moveTo>
                      <a:pt x="85" y="84"/>
                    </a:moveTo>
                    <a:lnTo>
                      <a:pt x="89" y="0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89"/>
                    </a:lnTo>
                    <a:lnTo>
                      <a:pt x="89" y="89"/>
                    </a:lnTo>
                    <a:lnTo>
                      <a:pt x="85" y="8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33" name="Line 83"/>
              <p:cNvSpPr>
                <a:spLocks noChangeAspect="1" noChangeShapeType="1"/>
              </p:cNvSpPr>
              <p:nvPr/>
            </p:nvSpPr>
            <p:spPr bwMode="auto">
              <a:xfrm>
                <a:off x="3613" y="2128"/>
                <a:ext cx="98" cy="1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34" name="Freeform 84"/>
              <p:cNvSpPr>
                <a:spLocks noChangeAspect="1"/>
              </p:cNvSpPr>
              <p:nvPr/>
            </p:nvSpPr>
            <p:spPr bwMode="auto">
              <a:xfrm>
                <a:off x="3711" y="2086"/>
                <a:ext cx="89" cy="89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9" y="0"/>
                  </a:cxn>
                  <a:cxn ang="0">
                    <a:pos x="0" y="0"/>
                  </a:cxn>
                  <a:cxn ang="0">
                    <a:pos x="0" y="89"/>
                  </a:cxn>
                  <a:cxn ang="0">
                    <a:pos x="89" y="89"/>
                  </a:cxn>
                  <a:cxn ang="0">
                    <a:pos x="89" y="89"/>
                  </a:cxn>
                  <a:cxn ang="0">
                    <a:pos x="89" y="84"/>
                  </a:cxn>
                </a:cxnLst>
                <a:rect l="0" t="0" r="r" b="b"/>
                <a:pathLst>
                  <a:path w="89" h="89">
                    <a:moveTo>
                      <a:pt x="89" y="84"/>
                    </a:moveTo>
                    <a:lnTo>
                      <a:pt x="89" y="0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89"/>
                    </a:lnTo>
                    <a:lnTo>
                      <a:pt x="89" y="89"/>
                    </a:lnTo>
                    <a:lnTo>
                      <a:pt x="89" y="8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35" name="Line 85"/>
              <p:cNvSpPr>
                <a:spLocks noChangeAspect="1" noChangeShapeType="1"/>
              </p:cNvSpPr>
              <p:nvPr/>
            </p:nvSpPr>
            <p:spPr bwMode="auto">
              <a:xfrm>
                <a:off x="4424" y="2841"/>
                <a:ext cx="1" cy="102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36" name="Freeform 86"/>
              <p:cNvSpPr>
                <a:spLocks noChangeAspect="1"/>
              </p:cNvSpPr>
              <p:nvPr/>
            </p:nvSpPr>
            <p:spPr bwMode="auto">
              <a:xfrm>
                <a:off x="4382" y="2756"/>
                <a:ext cx="85" cy="90"/>
              </a:xfrm>
              <a:custGeom>
                <a:avLst/>
                <a:gdLst/>
                <a:ahLst/>
                <a:cxnLst>
                  <a:cxn ang="0">
                    <a:pos x="85" y="85"/>
                  </a:cxn>
                  <a:cxn ang="0">
                    <a:pos x="85" y="0"/>
                  </a:cxn>
                  <a:cxn ang="0">
                    <a:pos x="0" y="0"/>
                  </a:cxn>
                  <a:cxn ang="0">
                    <a:pos x="0" y="90"/>
                  </a:cxn>
                  <a:cxn ang="0">
                    <a:pos x="85" y="90"/>
                  </a:cxn>
                  <a:cxn ang="0">
                    <a:pos x="85" y="90"/>
                  </a:cxn>
                  <a:cxn ang="0">
                    <a:pos x="85" y="85"/>
                  </a:cxn>
                </a:cxnLst>
                <a:rect l="0" t="0" r="r" b="b"/>
                <a:pathLst>
                  <a:path w="85" h="90">
                    <a:moveTo>
                      <a:pt x="85" y="85"/>
                    </a:moveTo>
                    <a:lnTo>
                      <a:pt x="85" y="0"/>
                    </a:lnTo>
                    <a:lnTo>
                      <a:pt x="0" y="0"/>
                    </a:lnTo>
                    <a:lnTo>
                      <a:pt x="0" y="90"/>
                    </a:lnTo>
                    <a:lnTo>
                      <a:pt x="85" y="90"/>
                    </a:lnTo>
                    <a:lnTo>
                      <a:pt x="85" y="90"/>
                    </a:lnTo>
                    <a:lnTo>
                      <a:pt x="85" y="8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37" name="Line 87"/>
              <p:cNvSpPr>
                <a:spLocks noChangeAspect="1" noChangeShapeType="1"/>
              </p:cNvSpPr>
              <p:nvPr/>
            </p:nvSpPr>
            <p:spPr bwMode="auto">
              <a:xfrm rot="-2298302">
                <a:off x="3831" y="2638"/>
                <a:ext cx="98" cy="1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38" name="Freeform 88"/>
              <p:cNvSpPr>
                <a:spLocks noChangeAspect="1"/>
              </p:cNvSpPr>
              <p:nvPr/>
            </p:nvSpPr>
            <p:spPr bwMode="auto">
              <a:xfrm rot="-2298302">
                <a:off x="3910" y="2538"/>
                <a:ext cx="89" cy="89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9" y="0"/>
                  </a:cxn>
                  <a:cxn ang="0">
                    <a:pos x="0" y="0"/>
                  </a:cxn>
                  <a:cxn ang="0">
                    <a:pos x="0" y="89"/>
                  </a:cxn>
                  <a:cxn ang="0">
                    <a:pos x="89" y="89"/>
                  </a:cxn>
                  <a:cxn ang="0">
                    <a:pos x="89" y="89"/>
                  </a:cxn>
                  <a:cxn ang="0">
                    <a:pos x="89" y="84"/>
                  </a:cxn>
                </a:cxnLst>
                <a:rect l="0" t="0" r="r" b="b"/>
                <a:pathLst>
                  <a:path w="89" h="89">
                    <a:moveTo>
                      <a:pt x="89" y="84"/>
                    </a:moveTo>
                    <a:lnTo>
                      <a:pt x="89" y="0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89"/>
                    </a:lnTo>
                    <a:lnTo>
                      <a:pt x="89" y="89"/>
                    </a:lnTo>
                    <a:lnTo>
                      <a:pt x="89" y="8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39" name="Line 89"/>
              <p:cNvSpPr>
                <a:spLocks noChangeAspect="1" noChangeShapeType="1"/>
              </p:cNvSpPr>
              <p:nvPr/>
            </p:nvSpPr>
            <p:spPr bwMode="auto">
              <a:xfrm rot="2298302" flipV="1">
                <a:off x="3806" y="1615"/>
                <a:ext cx="98" cy="1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40" name="Freeform 90"/>
              <p:cNvSpPr>
                <a:spLocks noChangeAspect="1"/>
              </p:cNvSpPr>
              <p:nvPr/>
            </p:nvSpPr>
            <p:spPr bwMode="auto">
              <a:xfrm rot="2298302" flipV="1">
                <a:off x="3885" y="1628"/>
                <a:ext cx="89" cy="89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9" y="0"/>
                  </a:cxn>
                  <a:cxn ang="0">
                    <a:pos x="0" y="0"/>
                  </a:cxn>
                  <a:cxn ang="0">
                    <a:pos x="0" y="89"/>
                  </a:cxn>
                  <a:cxn ang="0">
                    <a:pos x="89" y="89"/>
                  </a:cxn>
                  <a:cxn ang="0">
                    <a:pos x="89" y="89"/>
                  </a:cxn>
                  <a:cxn ang="0">
                    <a:pos x="89" y="84"/>
                  </a:cxn>
                </a:cxnLst>
                <a:rect l="0" t="0" r="r" b="b"/>
                <a:pathLst>
                  <a:path w="89" h="89">
                    <a:moveTo>
                      <a:pt x="89" y="84"/>
                    </a:moveTo>
                    <a:lnTo>
                      <a:pt x="89" y="0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89"/>
                    </a:lnTo>
                    <a:lnTo>
                      <a:pt x="89" y="89"/>
                    </a:lnTo>
                    <a:lnTo>
                      <a:pt x="89" y="8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41" name="Line 91"/>
              <p:cNvSpPr>
                <a:spLocks noChangeAspect="1" noChangeShapeType="1"/>
              </p:cNvSpPr>
              <p:nvPr/>
            </p:nvSpPr>
            <p:spPr bwMode="auto">
              <a:xfrm rot="8352490" flipV="1">
                <a:off x="4921" y="1594"/>
                <a:ext cx="98" cy="1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42" name="Freeform 92"/>
              <p:cNvSpPr>
                <a:spLocks noChangeAspect="1"/>
              </p:cNvSpPr>
              <p:nvPr/>
            </p:nvSpPr>
            <p:spPr bwMode="auto">
              <a:xfrm rot="8352490" flipV="1">
                <a:off x="4855" y="1613"/>
                <a:ext cx="89" cy="89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9" y="0"/>
                  </a:cxn>
                  <a:cxn ang="0">
                    <a:pos x="0" y="0"/>
                  </a:cxn>
                  <a:cxn ang="0">
                    <a:pos x="0" y="89"/>
                  </a:cxn>
                  <a:cxn ang="0">
                    <a:pos x="89" y="89"/>
                  </a:cxn>
                  <a:cxn ang="0">
                    <a:pos x="89" y="89"/>
                  </a:cxn>
                  <a:cxn ang="0">
                    <a:pos x="89" y="84"/>
                  </a:cxn>
                </a:cxnLst>
                <a:rect l="0" t="0" r="r" b="b"/>
                <a:pathLst>
                  <a:path w="89" h="89">
                    <a:moveTo>
                      <a:pt x="89" y="84"/>
                    </a:moveTo>
                    <a:lnTo>
                      <a:pt x="89" y="0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89"/>
                    </a:lnTo>
                    <a:lnTo>
                      <a:pt x="89" y="89"/>
                    </a:lnTo>
                    <a:lnTo>
                      <a:pt x="89" y="8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43" name="Line 93"/>
              <p:cNvSpPr>
                <a:spLocks noChangeAspect="1" noChangeShapeType="1"/>
              </p:cNvSpPr>
              <p:nvPr/>
            </p:nvSpPr>
            <p:spPr bwMode="auto">
              <a:xfrm rot="-7932795">
                <a:off x="4911" y="2677"/>
                <a:ext cx="98" cy="1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44" name="Freeform 94"/>
              <p:cNvSpPr>
                <a:spLocks noChangeAspect="1"/>
              </p:cNvSpPr>
              <p:nvPr/>
            </p:nvSpPr>
            <p:spPr bwMode="auto">
              <a:xfrm rot="-7932795">
                <a:off x="4853" y="2562"/>
                <a:ext cx="89" cy="89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9" y="0"/>
                  </a:cxn>
                  <a:cxn ang="0">
                    <a:pos x="0" y="0"/>
                  </a:cxn>
                  <a:cxn ang="0">
                    <a:pos x="0" y="89"/>
                  </a:cxn>
                  <a:cxn ang="0">
                    <a:pos x="89" y="89"/>
                  </a:cxn>
                  <a:cxn ang="0">
                    <a:pos x="89" y="89"/>
                  </a:cxn>
                  <a:cxn ang="0">
                    <a:pos x="89" y="84"/>
                  </a:cxn>
                </a:cxnLst>
                <a:rect l="0" t="0" r="r" b="b"/>
                <a:pathLst>
                  <a:path w="89" h="89">
                    <a:moveTo>
                      <a:pt x="89" y="84"/>
                    </a:moveTo>
                    <a:lnTo>
                      <a:pt x="89" y="0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89"/>
                    </a:lnTo>
                    <a:lnTo>
                      <a:pt x="89" y="89"/>
                    </a:lnTo>
                    <a:lnTo>
                      <a:pt x="89" y="8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</p:grpSp>
        <p:pic>
          <p:nvPicPr>
            <p:cNvPr id="17" name="Picture 95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048500" y="3703638"/>
              <a:ext cx="5238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96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937500" y="4059238"/>
              <a:ext cx="5238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97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216900" y="4846638"/>
              <a:ext cx="5238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98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924800" y="5761038"/>
              <a:ext cx="5238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99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210300" y="5570538"/>
              <a:ext cx="5238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100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981700" y="4872038"/>
              <a:ext cx="5238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Text Box 101"/>
            <p:cNvSpPr txBox="1">
              <a:spLocks noChangeArrowheads="1"/>
            </p:cNvSpPr>
            <p:nvPr/>
          </p:nvSpPr>
          <p:spPr bwMode="auto">
            <a:xfrm>
              <a:off x="6594475" y="4943475"/>
              <a:ext cx="14351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1600" b="1">
                  <a:solidFill>
                    <a:srgbClr val="008000"/>
                  </a:solidFill>
                  <a:latin typeface="Arial" pitchFamily="34" charset="0"/>
                </a:rPr>
                <a:t>Token Ring</a:t>
              </a:r>
              <a:endParaRPr lang="th-TH" sz="28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24" name="Line 102"/>
            <p:cNvSpPr>
              <a:spLocks noChangeShapeType="1"/>
            </p:cNvSpPr>
            <p:nvPr/>
          </p:nvSpPr>
          <p:spPr bwMode="auto">
            <a:xfrm>
              <a:off x="6562725" y="4445000"/>
              <a:ext cx="95250" cy="85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5" name="Arc 103"/>
            <p:cNvSpPr>
              <a:spLocks/>
            </p:cNvSpPr>
            <p:nvPr/>
          </p:nvSpPr>
          <p:spPr bwMode="auto">
            <a:xfrm rot="856184" flipH="1">
              <a:off x="6789738" y="4452938"/>
              <a:ext cx="863600" cy="842962"/>
            </a:xfrm>
            <a:custGeom>
              <a:avLst/>
              <a:gdLst>
                <a:gd name="G0" fmla="+- 0 0 0"/>
                <a:gd name="G1" fmla="+- 17974 0 0"/>
                <a:gd name="G2" fmla="+- 21600 0 0"/>
                <a:gd name="T0" fmla="*/ 11979 w 17370"/>
                <a:gd name="T1" fmla="*/ 0 h 17974"/>
                <a:gd name="T2" fmla="*/ 17370 w 17370"/>
                <a:gd name="T3" fmla="*/ 5134 h 17974"/>
                <a:gd name="T4" fmla="*/ 0 w 17370"/>
                <a:gd name="T5" fmla="*/ 17974 h 17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70" h="17974" fill="none" extrusionOk="0">
                  <a:moveTo>
                    <a:pt x="11978" y="0"/>
                  </a:moveTo>
                  <a:cubicBezTo>
                    <a:pt x="14059" y="1386"/>
                    <a:pt x="15883" y="3123"/>
                    <a:pt x="17369" y="5134"/>
                  </a:cubicBezTo>
                </a:path>
                <a:path w="17370" h="17974" stroke="0" extrusionOk="0">
                  <a:moveTo>
                    <a:pt x="11978" y="0"/>
                  </a:moveTo>
                  <a:cubicBezTo>
                    <a:pt x="14059" y="1386"/>
                    <a:pt x="15883" y="3123"/>
                    <a:pt x="17369" y="5134"/>
                  </a:cubicBezTo>
                  <a:lnTo>
                    <a:pt x="0" y="17974"/>
                  </a:lnTo>
                  <a:close/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6" name="Line 104"/>
            <p:cNvSpPr>
              <a:spLocks noChangeShapeType="1"/>
            </p:cNvSpPr>
            <p:nvPr/>
          </p:nvSpPr>
          <p:spPr bwMode="auto">
            <a:xfrm flipH="1">
              <a:off x="5102225" y="4368800"/>
              <a:ext cx="657225" cy="317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pic>
          <p:nvPicPr>
            <p:cNvPr id="27" name="Picture 105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096125" y="6034088"/>
              <a:ext cx="5238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</TotalTime>
  <Words>2444</Words>
  <Application>Microsoft Office PowerPoint</Application>
  <PresentationFormat>On-screen Show (4:3)</PresentationFormat>
  <Paragraphs>441</Paragraphs>
  <Slides>48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Office Theme</vt:lpstr>
      <vt:lpstr>Photo Editor Photo</vt:lpstr>
      <vt:lpstr>Visio</vt:lpstr>
      <vt:lpstr>Image</vt:lpstr>
      <vt:lpstr>Bridging and Switching</vt:lpstr>
      <vt:lpstr>Satuan Acara Perkuliahan</vt:lpstr>
      <vt:lpstr>Memperluas Jangkauan LAN</vt:lpstr>
      <vt:lpstr>Repeater (Hub)</vt:lpstr>
      <vt:lpstr>Slide 5</vt:lpstr>
      <vt:lpstr>Bridge</vt:lpstr>
      <vt:lpstr>Types of Bridges</vt:lpstr>
      <vt:lpstr>Types of Bridges</vt:lpstr>
      <vt:lpstr>Slide 9</vt:lpstr>
      <vt:lpstr>Slide 10</vt:lpstr>
      <vt:lpstr>Slide 11</vt:lpstr>
      <vt:lpstr>Algoritma pada Bridge</vt:lpstr>
      <vt:lpstr>Ilustrasi pembelajaran yang dilakukan oleh suatu Bridge</vt:lpstr>
      <vt:lpstr>Satellite Bridging</vt:lpstr>
      <vt:lpstr>Slide 15</vt:lpstr>
      <vt:lpstr>Spanning Tree Algorithm  pada Bridge</vt:lpstr>
      <vt:lpstr>Loop problem</vt:lpstr>
      <vt:lpstr>Slide 18</vt:lpstr>
      <vt:lpstr>Switch</vt:lpstr>
      <vt:lpstr>Perbedaan antara hub dan switch</vt:lpstr>
      <vt:lpstr>Beberapa terminologi</vt:lpstr>
      <vt:lpstr>What is Layer-2 switching?</vt:lpstr>
      <vt:lpstr>Keterbatasan Layer-2 Switching</vt:lpstr>
      <vt:lpstr>Slide 24</vt:lpstr>
      <vt:lpstr>Bridging vs Layer-2 Switching</vt:lpstr>
      <vt:lpstr>Fungsi Layer-2 Switching</vt:lpstr>
      <vt:lpstr>Switching Table</vt:lpstr>
      <vt:lpstr>Loop avoidance</vt:lpstr>
      <vt:lpstr>Loop Avoidance (2)</vt:lpstr>
      <vt:lpstr>Loop Avoidance (3)</vt:lpstr>
      <vt:lpstr>Spanning-Tree Protocol (STP)</vt:lpstr>
      <vt:lpstr>Cara kerja STP</vt:lpstr>
      <vt:lpstr>Slide 33</vt:lpstr>
      <vt:lpstr>Cara memilih root bridge</vt:lpstr>
      <vt:lpstr>Cara memilih root bridge (2)</vt:lpstr>
      <vt:lpstr>Cara memilih root bridge (3)</vt:lpstr>
      <vt:lpstr>Cara memilih designated port</vt:lpstr>
      <vt:lpstr>Kondisi Port Spanning-Tree</vt:lpstr>
      <vt:lpstr>Kondisi Port Spanning-Tree (2)</vt:lpstr>
      <vt:lpstr>Convergence</vt:lpstr>
      <vt:lpstr>LAN Switch Type</vt:lpstr>
      <vt:lpstr>LAN Switch</vt:lpstr>
      <vt:lpstr>Slide 43</vt:lpstr>
      <vt:lpstr>Adaptive Cut Through</vt:lpstr>
      <vt:lpstr>Kesimpulan</vt:lpstr>
      <vt:lpstr>Slide 46</vt:lpstr>
      <vt:lpstr>Slide 47</vt:lpstr>
      <vt:lpstr>Slide 48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Mini</dc:creator>
  <cp:lastModifiedBy>HP Mini</cp:lastModifiedBy>
  <cp:revision>11</cp:revision>
  <dcterms:created xsi:type="dcterms:W3CDTF">2011-04-02T04:01:57Z</dcterms:created>
  <dcterms:modified xsi:type="dcterms:W3CDTF">2011-04-25T04:22:14Z</dcterms:modified>
</cp:coreProperties>
</file>