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38"/>
  </p:handoutMasterIdLst>
  <p:sldIdLst>
    <p:sldId id="256" r:id="rId2"/>
    <p:sldId id="257" r:id="rId3"/>
    <p:sldId id="265" r:id="rId4"/>
    <p:sldId id="266" r:id="rId5"/>
    <p:sldId id="258" r:id="rId6"/>
    <p:sldId id="267" r:id="rId7"/>
    <p:sldId id="264" r:id="rId8"/>
    <p:sldId id="281" r:id="rId9"/>
    <p:sldId id="259" r:id="rId10"/>
    <p:sldId id="260" r:id="rId11"/>
    <p:sldId id="268" r:id="rId12"/>
    <p:sldId id="269" r:id="rId13"/>
    <p:sldId id="270" r:id="rId14"/>
    <p:sldId id="271" r:id="rId15"/>
    <p:sldId id="282" r:id="rId16"/>
    <p:sldId id="274" r:id="rId17"/>
    <p:sldId id="272" r:id="rId18"/>
    <p:sldId id="275" r:id="rId19"/>
    <p:sldId id="276" r:id="rId20"/>
    <p:sldId id="277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79" r:id="rId32"/>
    <p:sldId id="296" r:id="rId33"/>
    <p:sldId id="297" r:id="rId34"/>
    <p:sldId id="293" r:id="rId35"/>
    <p:sldId id="294" r:id="rId36"/>
    <p:sldId id="295" r:id="rId3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E2A0D-1296-4764-8ECE-13E408EA5C7B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A67B4-D192-475C-8686-9E1C2355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7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07CE3-0C04-43EB-A644-AA7A4257E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997C-AD33-4E5C-9165-722474440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E6A5-A9AC-44D9-A5A8-AAECC4723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7506A86-798F-490B-9948-549C266D7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7E98-28D9-4993-92EB-BC9B483C1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AF17-9804-4187-BC6B-0E279EA85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0D08-504D-4538-8F29-B0ED18948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1025-AB0E-40D8-87E9-431E9A108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DD6-9990-4A3C-94D6-566C147A7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04C1AE-E751-48F0-BE9D-BBB7F53B9C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84EDB-BB71-4365-B12C-82E3ABED5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C01A23-FD89-43F3-AD57-2C82CBB6A7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Pertemuan-12.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7010400" cy="12192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Berikut adalah contoh static routing dengan menggunakan Cisco Router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Routing</a:t>
            </a:r>
          </a:p>
        </p:txBody>
      </p:sp>
      <p:pic>
        <p:nvPicPr>
          <p:cNvPr id="26717" name="Picture 93" descr="static_rou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19400"/>
            <a:ext cx="8610600" cy="30940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Routing: Contoh 2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6962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/>
              <a:t>Configuration for Router1:</a:t>
            </a:r>
            <a:endParaRPr lang="en-US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	</a:t>
            </a:r>
            <a:r>
              <a:rPr lang="en-US" sz="2100">
                <a:latin typeface="Courier New" pitchFamily="49" charset="0"/>
              </a:rPr>
              <a:t>hostname router1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interface ethernet 0 ip address 172.16.1.1 255.255.255.0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interface ethernet 1 ip address 172.16.2.1 255.255.255.0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172.16.3.0 255.255.255.0 172.16.1.2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172.16.4.0 255.255.255.0 172.16.1.2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172.16.5.0 255.255.255.0 172.16.1.2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Konfigurasi pada Router1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7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Configuration for Router2:</a:t>
            </a:r>
            <a:r>
              <a:rPr lang="en-US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latin typeface="Courier New" pitchFamily="49" charset="0"/>
              </a:rPr>
              <a:t>hostname router2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interface ethernet 0 ip address 172.16.1.2 255.255.255.0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interface ethernet 1 ip address 172.16.3.1 255.255.255.0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!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interface ethernet 2 ip address 172.16.5.1 255.255.255.0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!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ip route 172.16.2.0 255.255.255.0 172.16.1.1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	ip route 172.16.4.0 255.255.255.0 172.16.3.2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Konfigurasi pada Router2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/>
              <a:t>Configuration for Router3:</a:t>
            </a:r>
            <a:r>
              <a:rPr lang="en-US" sz="21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	</a:t>
            </a:r>
            <a:r>
              <a:rPr lang="en-US" sz="2100">
                <a:latin typeface="Courier New" pitchFamily="49" charset="0"/>
              </a:rPr>
              <a:t>hostname router3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interface ethernet 0 ip address 172.16.3.2 255.255.255.0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interface ethernet 1 ip address 172.16.4.1 255.255.255.0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172.16.1.0 255.255.255.0 172.16.3.1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172.16.2.0 255.255.255.0 172.16.3.1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Courier New" pitchFamily="49" charset="0"/>
              </a:rPr>
              <a:t>	ip route 172.16.5.0 255.255.255.0 172.16.3.1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Konfigurasi pada Router3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Static Routing</a:t>
            </a:r>
            <a:endParaRPr lang="en-US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Jalur</a:t>
            </a:r>
            <a:r>
              <a:rPr lang="en-US" dirty="0" smtClean="0"/>
              <a:t> routing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update routing table.</a:t>
            </a:r>
          </a:p>
          <a:p>
            <a:pPr lvl="1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dikonfigurasi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network </a:t>
            </a:r>
            <a:r>
              <a:rPr lang="en-US" dirty="0" err="1" smtClean="0"/>
              <a:t>kecil</a:t>
            </a:r>
            <a:endParaRPr lang="nb-NO" dirty="0" smtClean="0"/>
          </a:p>
          <a:p>
            <a:pPr lvl="1"/>
            <a:r>
              <a:rPr lang="nb-NO" dirty="0" smtClean="0"/>
              <a:t>Tidak membebani CPU</a:t>
            </a:r>
          </a:p>
          <a:p>
            <a:pPr lvl="1"/>
            <a:r>
              <a:rPr lang="nb-NO" dirty="0" smtClean="0"/>
              <a:t>Tidak diperlukan komunikasi antar Router</a:t>
            </a:r>
          </a:p>
          <a:p>
            <a:pPr lvl="1"/>
            <a:r>
              <a:rPr lang="nb-NO" dirty="0" smtClean="0"/>
              <a:t>Aman (krn hanya admin yg bisa men-setup)</a:t>
            </a:r>
          </a:p>
          <a:p>
            <a:pPr lvl="1"/>
            <a:r>
              <a:rPr lang="nb-NO" dirty="0" smtClean="0"/>
              <a:t>Admin harus menguasai jaringan keseluruhan</a:t>
            </a:r>
          </a:p>
          <a:p>
            <a:pPr lvl="1"/>
            <a:r>
              <a:rPr lang="nb-NO" dirty="0" smtClean="0"/>
              <a:t>Jika ada tambahan jaringan, admin harus menambahkannya pada semua Router</a:t>
            </a:r>
          </a:p>
          <a:p>
            <a:pPr lvl="1"/>
            <a:r>
              <a:rPr lang="nb-NO" dirty="0" smtClean="0"/>
              <a:t>Pada jaringan yang besar, hal ini akan sangat menyita waktu dan tenaga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Kerugian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network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router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router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link failure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.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Kerugian Static 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Dynamic routing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table routing (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router). Table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terupdate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routing protocol.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routing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admin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routing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Scalability</a:t>
            </a:r>
            <a:r>
              <a:rPr lang="en-US" dirty="0"/>
              <a:t>: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/</a:t>
            </a:r>
            <a:r>
              <a:rPr lang="en-US" dirty="0" err="1"/>
              <a:t>pengurangan</a:t>
            </a:r>
            <a:r>
              <a:rPr lang="en-US" dirty="0"/>
              <a:t> router.</a:t>
            </a:r>
          </a:p>
          <a:p>
            <a:pPr>
              <a:lnSpc>
                <a:spcPct val="150000"/>
              </a:lnSpc>
            </a:pPr>
            <a:r>
              <a:rPr lang="en-US" dirty="0"/>
              <a:t>Adaptability: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link failure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lnSpc>
                <a:spcPct val="150000"/>
              </a:lnSpc>
            </a:pPr>
            <a:r>
              <a:rPr lang="en-US" dirty="0"/>
              <a:t>Coverage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15200" cy="1028700"/>
          </a:xfrm>
        </p:spPr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Dynamic 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rosource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/>
              <a:t>algoritma</a:t>
            </a:r>
            <a:r>
              <a:rPr lang="en-US" dirty="0"/>
              <a:t> routing </a:t>
            </a:r>
            <a:r>
              <a:rPr lang="en-US" dirty="0" err="1"/>
              <a:t>meningkat</a:t>
            </a:r>
            <a:r>
              <a:rPr lang="en-US" dirty="0"/>
              <a:t>. Router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bandwidth yang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terpendek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Router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routing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 smtClean="0"/>
              <a:t>.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bandwidth </a:t>
            </a:r>
            <a:r>
              <a:rPr lang="en-US" dirty="0" err="1" smtClean="0"/>
              <a:t>untuk</a:t>
            </a:r>
            <a:r>
              <a:rPr lang="en-US" dirty="0" smtClean="0"/>
              <a:t> updating </a:t>
            </a:r>
            <a:r>
              <a:rPr lang="en-US" dirty="0" err="1" smtClean="0"/>
              <a:t>tabel</a:t>
            </a:r>
            <a:r>
              <a:rPr lang="en-US" dirty="0" smtClean="0"/>
              <a:t> routing </a:t>
            </a:r>
            <a:r>
              <a:rPr lang="en-US" dirty="0" err="1" smtClean="0"/>
              <a:t>antar</a:t>
            </a:r>
            <a:r>
              <a:rPr lang="en-US" dirty="0" smtClean="0"/>
              <a:t> router.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router </a:t>
            </a:r>
            <a:r>
              <a:rPr lang="en-US" dirty="0" err="1"/>
              <a:t>mendukung</a:t>
            </a:r>
            <a:r>
              <a:rPr lang="en-US" dirty="0"/>
              <a:t> dynamic routing.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Kerugian Dynamic 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 smtClean="0"/>
              <a:t>Routing adalah </a:t>
            </a:r>
            <a:r>
              <a:rPr lang="nb-NO" sz="2400" b="1" i="1" dirty="0" smtClean="0">
                <a:solidFill>
                  <a:srgbClr val="FFFF66"/>
                </a:solidFill>
              </a:rPr>
              <a:t>proses pengiriman informasi/data dari pengirim di suatu jaringan ke penerima yang berada di jaringan yang lain (melalui internetwork).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Untuk dapat me-route paket, dibutuhkan Router</a:t>
            </a:r>
          </a:p>
          <a:p>
            <a:pPr>
              <a:lnSpc>
                <a:spcPct val="90000"/>
              </a:lnSpc>
            </a:pPr>
            <a:r>
              <a:rPr lang="nb-NO" sz="2400" dirty="0" smtClean="0"/>
              <a:t>Agar dapat me-route paket, Router minimal harus mengetahui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Alamat (IP) Penerima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Router tetangganya, dengan itu ia bisa mempelajari jaringan lebih luas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Route/lintasan yang bisa dilewati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Route terbaik ke setiap jaringan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Informasi routing</a:t>
            </a:r>
            <a:endParaRPr lang="en-US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Konsep Routing</a:t>
            </a:r>
          </a:p>
        </p:txBody>
      </p:sp>
      <p:pic>
        <p:nvPicPr>
          <p:cNvPr id="23556" name="Picture 4" descr="ARROWS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8392" y="4419600"/>
            <a:ext cx="1245607" cy="2254250"/>
          </a:xfrm>
          <a:prstGeom prst="rect">
            <a:avLst/>
          </a:prstGeom>
          <a:noFill/>
        </p:spPr>
      </p:pic>
      <p:pic>
        <p:nvPicPr>
          <p:cNvPr id="23557" name="Picture 5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495800"/>
            <a:ext cx="1026892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b="1" dirty="0">
                <a:solidFill>
                  <a:schemeClr val="tx1"/>
                </a:solidFill>
              </a:rPr>
              <a:t>Dynamic Routing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b-NO" sz="2800" dirty="0"/>
              <a:t>Terjadi proses pembelajaran oleh Router dan meng-update tabel routing jika terjadi perubahan. Pembelajaran dilakukan dengan komunikasi antar router-router dengan protokol-protokol tertentu</a:t>
            </a:r>
          </a:p>
          <a:p>
            <a:r>
              <a:rPr lang="nb-NO" sz="2800" dirty="0"/>
              <a:t>Ada beberapa type,</a:t>
            </a:r>
          </a:p>
          <a:p>
            <a:pPr lvl="1"/>
            <a:r>
              <a:rPr lang="nb-NO" sz="2400" dirty="0"/>
              <a:t>RIP (Routing Information Protocol)</a:t>
            </a:r>
          </a:p>
          <a:p>
            <a:pPr lvl="1"/>
            <a:r>
              <a:rPr lang="nb-NO" sz="2400" dirty="0"/>
              <a:t>IGRP (Interior Gateway Routing Protocol)</a:t>
            </a:r>
          </a:p>
          <a:p>
            <a:pPr lvl="1"/>
            <a:r>
              <a:rPr lang="nb-NO" sz="2400" dirty="0"/>
              <a:t>EIGRP (Enhanced IGRP)</a:t>
            </a:r>
          </a:p>
          <a:p>
            <a:pPr lvl="1"/>
            <a:r>
              <a:rPr lang="nb-NO" sz="2400" dirty="0"/>
              <a:t>OSPF (Open Shortest Path First)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dynamic routing protocol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/>
              <a:t>Distance Vector. Distance vector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routing protocol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(</a:t>
            </a:r>
            <a:r>
              <a:rPr lang="en-US" sz="2000" i="1" dirty="0" smtClean="0"/>
              <a:t>the best path</a:t>
            </a:r>
            <a:r>
              <a:rPr lang="en-US" sz="2000" dirty="0" smtClean="0"/>
              <a:t>)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hop 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(</a:t>
            </a:r>
            <a:r>
              <a:rPr lang="en-US" sz="2000" i="1" dirty="0" smtClean="0"/>
              <a:t>hop count</a:t>
            </a:r>
            <a:r>
              <a:rPr lang="en-US" sz="2000" dirty="0" smtClean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merouting</a:t>
            </a:r>
            <a:r>
              <a:rPr lang="en-US" sz="2000" dirty="0" smtClean="0"/>
              <a:t> </a:t>
            </a:r>
            <a:r>
              <a:rPr lang="en-US" sz="2000" dirty="0" err="1" smtClean="0"/>
              <a:t>paket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netork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network </a:t>
            </a:r>
            <a:r>
              <a:rPr lang="en-US" sz="2000" dirty="0" err="1" smtClean="0"/>
              <a:t>tujuan</a:t>
            </a:r>
            <a:r>
              <a:rPr lang="en-US" sz="2000" dirty="0" smtClean="0"/>
              <a:t>. Routing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menganalisis</a:t>
            </a:r>
            <a:r>
              <a:rPr lang="en-US" sz="2000" dirty="0" smtClean="0"/>
              <a:t> bandwidth. Yang </a:t>
            </a:r>
            <a:r>
              <a:rPr lang="en-US" sz="2000" dirty="0" err="1" smtClean="0"/>
              <a:t>tergolong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RIP v1, RIP v2, </a:t>
            </a:r>
            <a:r>
              <a:rPr lang="en-US" sz="2000" dirty="0" err="1" smtClean="0"/>
              <a:t>dan</a:t>
            </a:r>
            <a:r>
              <a:rPr lang="en-US" sz="2000" dirty="0" smtClean="0"/>
              <a:t> IGRP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/>
              <a:t>Link state. Link state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routing protocol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moderen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</a:t>
            </a:r>
            <a:r>
              <a:rPr lang="en-US" sz="2000" dirty="0" smtClean="0"/>
              <a:t> distance vector. Routing protocol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bandwidth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parameter-parameter lain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the best path.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Open Shortest Path First (OSPF)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1" dirty="0" smtClean="0">
                <a:solidFill>
                  <a:schemeClr val="tx1"/>
                </a:solidFill>
              </a:rPr>
              <a:t>Dynamic Routing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419600" cy="4572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 startAt="3"/>
            </a:pPr>
            <a:r>
              <a:rPr lang="en-US" dirty="0" smtClean="0"/>
              <a:t>Hybrid.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Cisco System </a:t>
            </a:r>
            <a:r>
              <a:rPr lang="en-US" dirty="0" err="1" smtClean="0"/>
              <a:t>membuat</a:t>
            </a:r>
            <a:r>
              <a:rPr lang="en-US" dirty="0" smtClean="0"/>
              <a:t> routing protocol EIGRP (Enhanced Interior Gateway Routing Protocol)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IGRP </a:t>
            </a:r>
            <a:r>
              <a:rPr lang="en-US" dirty="0" err="1" smtClean="0"/>
              <a:t>klasik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open </a:t>
            </a:r>
            <a:r>
              <a:rPr lang="en-US" dirty="0" err="1" smtClean="0"/>
              <a:t>standar</a:t>
            </a:r>
            <a:r>
              <a:rPr lang="en-US" dirty="0" smtClean="0"/>
              <a:t>. EIGRP Cisco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proprietary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device router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bermerek</a:t>
            </a:r>
            <a:r>
              <a:rPr lang="en-US" dirty="0" smtClean="0"/>
              <a:t> Cisco.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1" dirty="0" smtClean="0">
                <a:solidFill>
                  <a:schemeClr val="tx1"/>
                </a:solidFill>
              </a:rPr>
              <a:t>Dynamic Routing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447800"/>
            <a:ext cx="3826114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dynamic routing </a:t>
            </a:r>
            <a:r>
              <a:rPr lang="en-US" dirty="0" err="1" smtClean="0"/>
              <a:t>ada</a:t>
            </a:r>
            <a:r>
              <a:rPr lang="en-US" dirty="0" smtClean="0"/>
              <a:t> lima, </a:t>
            </a:r>
            <a:r>
              <a:rPr lang="en-US" dirty="0" err="1" smtClean="0"/>
              <a:t>diantaranya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RIPv1, </a:t>
            </a:r>
            <a:r>
              <a:rPr lang="en-US" dirty="0" err="1" smtClean="0"/>
              <a:t>dan</a:t>
            </a:r>
            <a:r>
              <a:rPr lang="en-US" dirty="0" smtClean="0"/>
              <a:t> RIP v2 (Routing Information Protocol)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EIGRP/IGRP (Enhance/ Interior Gateway Routing Protocol)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OSPF (Open Shortest Path First)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IS-IS (Intermediate System to Intermediate System)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BGP (Border Gateway Protocol)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1" dirty="0" smtClean="0">
                <a:solidFill>
                  <a:schemeClr val="tx1"/>
                </a:solidFill>
              </a:rPr>
              <a:t>Dynamic Routing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RIP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distance vector routing protocol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hop count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metric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broadcast routing update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30 </a:t>
            </a:r>
            <a:r>
              <a:rPr lang="en-US" sz="2000" dirty="0" err="1" smtClean="0"/>
              <a:t>detik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RIPv1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RIPv2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RIPv2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Variable Length Subnet Mask (VLSM),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RIPv1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VLSM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RIP (Routing Information Protocol)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RIP &amp; RIPV2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8580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IGRP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routing </a:t>
            </a:r>
            <a:r>
              <a:rPr lang="en-US" dirty="0" err="1" smtClean="0"/>
              <a:t>protokol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distance vector.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RIP, IGRP </a:t>
            </a:r>
            <a:r>
              <a:rPr lang="en-US" dirty="0" err="1" smtClean="0"/>
              <a:t>merupakan</a:t>
            </a:r>
            <a:r>
              <a:rPr lang="en-US" dirty="0" smtClean="0"/>
              <a:t> Cisco </a:t>
            </a:r>
            <a:r>
              <a:rPr lang="en-US" dirty="0" err="1" smtClean="0"/>
              <a:t>Propietary</a:t>
            </a:r>
            <a:r>
              <a:rPr lang="en-US" dirty="0" smtClean="0"/>
              <a:t> Routing Protocol.</a:t>
            </a:r>
          </a:p>
          <a:p>
            <a:r>
              <a:rPr lang="en-US" dirty="0" smtClean="0"/>
              <a:t>IGRP </a:t>
            </a:r>
            <a:r>
              <a:rPr lang="en-US" dirty="0" err="1" smtClean="0"/>
              <a:t>mengirimkan</a:t>
            </a:r>
            <a:r>
              <a:rPr lang="en-US" dirty="0" smtClean="0"/>
              <a:t> update routing </a:t>
            </a:r>
            <a:r>
              <a:rPr lang="en-US" dirty="0" err="1" smtClean="0"/>
              <a:t>setiap</a:t>
            </a:r>
            <a:r>
              <a:rPr lang="en-US" dirty="0" smtClean="0"/>
              <a:t> interval 90 </a:t>
            </a:r>
            <a:r>
              <a:rPr lang="en-US" dirty="0" err="1" smtClean="0"/>
              <a:t>detik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IGRP </a:t>
            </a:r>
            <a:r>
              <a:rPr lang="en-US" dirty="0" err="1" smtClean="0"/>
              <a:t>merupakan</a:t>
            </a:r>
            <a:r>
              <a:rPr lang="en-US" dirty="0" smtClean="0"/>
              <a:t> routing </a:t>
            </a:r>
            <a:r>
              <a:rPr lang="en-US" dirty="0" err="1" smtClean="0"/>
              <a:t>protokol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RIP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factor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best path, </a:t>
            </a:r>
            <a:r>
              <a:rPr lang="en-US" dirty="0" err="1" smtClean="0"/>
              <a:t>diantaranya</a:t>
            </a:r>
            <a:r>
              <a:rPr lang="en-US" dirty="0" smtClean="0"/>
              <a:t> Bandwidth, Delay, Reliability.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EIGRP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IGRP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IGRP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IGRP dan EIGRP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308225"/>
            <a:ext cx="8229600" cy="27559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OSPF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interior gateway protocol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IGRP, </a:t>
            </a:r>
            <a:r>
              <a:rPr lang="en-US" dirty="0" err="1" smtClean="0"/>
              <a:t>tetapi</a:t>
            </a:r>
            <a:r>
              <a:rPr lang="en-US" dirty="0" smtClean="0"/>
              <a:t> protocol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link state </a:t>
            </a:r>
            <a:r>
              <a:rPr lang="en-US" dirty="0" err="1" smtClean="0"/>
              <a:t>daripada</a:t>
            </a:r>
            <a:r>
              <a:rPr lang="en-US" dirty="0" smtClean="0"/>
              <a:t> distance vector </a:t>
            </a:r>
            <a:r>
              <a:rPr lang="en-US" dirty="0" err="1" smtClean="0"/>
              <a:t>sebagai</a:t>
            </a:r>
            <a:r>
              <a:rPr lang="en-US" dirty="0" smtClean="0"/>
              <a:t> metric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best path-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OSPF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advertise routing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router yang </a:t>
            </a:r>
            <a:r>
              <a:rPr lang="en-US" dirty="0" err="1" smtClean="0"/>
              <a:t>ditunjuk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bandwidth control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distance vector protocol.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OSPF (Open Shortest Path First)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IS-IS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routing protocol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link state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routingnya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kerjanya</a:t>
            </a:r>
            <a:r>
              <a:rPr lang="en-US" sz="2400" dirty="0" smtClean="0"/>
              <a:t>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protocol OSPF,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pengalamatan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hirarki</a:t>
            </a:r>
            <a:r>
              <a:rPr lang="en-US" sz="2400" dirty="0" smtClean="0"/>
              <a:t> area.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3200" smtClean="0"/>
              <a:t>IS-IS (Intermediate System to Intermediate System)</a:t>
            </a:r>
            <a:endParaRPr lang="en-US" sz="3200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15200" cy="1527175"/>
          </a:xfrm>
        </p:spPr>
        <p:txBody>
          <a:bodyPr/>
          <a:lstStyle/>
          <a:p>
            <a:r>
              <a:rPr lang="en-US"/>
              <a:t>Tanpa Router. What happen?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81000" y="2133600"/>
          <a:ext cx="8153400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Visio" r:id="rId3" imgW="3189922" imgH="1416606" progId="Visio.Drawing.11">
                  <p:embed/>
                </p:oleObj>
              </mc:Choice>
              <mc:Fallback>
                <p:oleObj name="Visio" r:id="rId3" imgW="3189922" imgH="1416606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153400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BGP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eksterior</a:t>
            </a:r>
            <a:r>
              <a:rPr lang="en-US" sz="2000" dirty="0" smtClean="0"/>
              <a:t> protocol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router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autonomous system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domain yang </a:t>
            </a:r>
            <a:r>
              <a:rPr lang="en-US" sz="2000" dirty="0" err="1" smtClean="0"/>
              <a:t>berbeda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Up date-update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 TCP.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BGP (Border Gateway Protocol)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15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Autonomous Systems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region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atur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1 region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routing.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429000"/>
            <a:ext cx="4286250" cy="207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Routing Protocol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Distance vector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Use hop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RIP, RIPv2, IGRP (Cisco)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Send all routing table to its neighbor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Link State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The router creates 3 separate tables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tx1"/>
                </a:solidFill>
              </a:rPr>
              <a:t>Satu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dari</a:t>
            </a:r>
            <a:r>
              <a:rPr lang="en-US" sz="1900" dirty="0" smtClean="0">
                <a:solidFill>
                  <a:schemeClr val="tx1"/>
                </a:solidFill>
              </a:rPr>
              <a:t> table </a:t>
            </a:r>
            <a:r>
              <a:rPr lang="en-US" sz="1900" dirty="0" err="1" smtClean="0">
                <a:solidFill>
                  <a:schemeClr val="tx1"/>
                </a:solidFill>
              </a:rPr>
              <a:t>ini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akan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mencatat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perubahan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dari</a:t>
            </a:r>
            <a:r>
              <a:rPr lang="en-US" sz="1900" dirty="0" smtClean="0">
                <a:solidFill>
                  <a:schemeClr val="tx1"/>
                </a:solidFill>
              </a:rPr>
              <a:t> network-network yang </a:t>
            </a:r>
            <a:r>
              <a:rPr lang="en-US" sz="1900" dirty="0" err="1" smtClean="0">
                <a:solidFill>
                  <a:schemeClr val="tx1"/>
                </a:solidFill>
              </a:rPr>
              <a:t>terhubung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secara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langsung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satu</a:t>
            </a:r>
            <a:r>
              <a:rPr lang="en-US" sz="1900" dirty="0" smtClean="0">
                <a:solidFill>
                  <a:schemeClr val="tx1"/>
                </a:solidFill>
              </a:rPr>
              <a:t> table lain </a:t>
            </a:r>
            <a:r>
              <a:rPr lang="en-US" sz="1900" dirty="0" err="1" smtClean="0">
                <a:solidFill>
                  <a:schemeClr val="tx1"/>
                </a:solidFill>
              </a:rPr>
              <a:t>menentukan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topologi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dari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keseluruhan</a:t>
            </a:r>
            <a:r>
              <a:rPr lang="en-US" sz="1900" dirty="0" smtClean="0">
                <a:solidFill>
                  <a:schemeClr val="tx1"/>
                </a:solidFill>
              </a:rPr>
              <a:t> internetwork, </a:t>
            </a:r>
            <a:r>
              <a:rPr lang="en-US" sz="1900" dirty="0" err="1" smtClean="0">
                <a:solidFill>
                  <a:schemeClr val="tx1"/>
                </a:solidFill>
              </a:rPr>
              <a:t>dan</a:t>
            </a:r>
            <a:r>
              <a:rPr lang="en-US" sz="1900" dirty="0" smtClean="0">
                <a:solidFill>
                  <a:schemeClr val="tx1"/>
                </a:solidFill>
              </a:rPr>
              <a:t> table </a:t>
            </a:r>
            <a:r>
              <a:rPr lang="en-US" sz="1900" dirty="0" err="1" smtClean="0">
                <a:solidFill>
                  <a:schemeClr val="tx1"/>
                </a:solidFill>
              </a:rPr>
              <a:t>terakhir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digunakan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sebagai</a:t>
            </a:r>
            <a:r>
              <a:rPr lang="en-US" sz="1900" dirty="0" smtClean="0">
                <a:solidFill>
                  <a:schemeClr val="tx1"/>
                </a:solidFill>
              </a:rPr>
              <a:t> routing table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Directly attached neighbor, topology of entire network, routing table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Send update of their own link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OSPF, IS-IS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Hybrid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Proprietary EIGRP from CISCO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Routing Protocol  </a:t>
            </a:r>
            <a:r>
              <a:rPr lang="en-US" b="1" dirty="0" err="1" smtClean="0"/>
              <a:t>Jenis</a:t>
            </a:r>
            <a:r>
              <a:rPr lang="en-US" b="1" dirty="0" smtClean="0"/>
              <a:t> link-state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b="1" dirty="0" smtClean="0"/>
              <a:t>Open Shortest Path First (OSPF)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protocol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dimplementasikan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vendor </a:t>
            </a:r>
            <a:r>
              <a:rPr lang="en-US" dirty="0" err="1" smtClean="0"/>
              <a:t>jaringan</a:t>
            </a:r>
            <a:r>
              <a:rPr lang="en-US" dirty="0" smtClean="0"/>
              <a:t>.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router,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cisco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EIGRP,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RIP v1, RIP v2, </a:t>
            </a:r>
            <a:r>
              <a:rPr lang="en-US" dirty="0" err="1" smtClean="0"/>
              <a:t>atau</a:t>
            </a:r>
            <a:r>
              <a:rPr lang="en-US" dirty="0" smtClean="0"/>
              <a:t> OSPF.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OSPF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route redistribution-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penerjemah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-routing protocol.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OSPF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err="1" smtClean="0"/>
              <a:t>Dijkstra</a:t>
            </a:r>
            <a:r>
              <a:rPr lang="en-US" i="1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(</a:t>
            </a:r>
            <a:r>
              <a:rPr lang="en-US" i="1" dirty="0" smtClean="0"/>
              <a:t>shortest path tree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routing table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tesebut</a:t>
            </a:r>
            <a:r>
              <a:rPr lang="en-US" dirty="0" smtClean="0"/>
              <a:t>. OSPF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routing IP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 l="1136"/>
          <a:stretch>
            <a:fillRect/>
          </a:stretch>
        </p:blipFill>
        <p:spPr bwMode="auto">
          <a:xfrm>
            <a:off x="1219200" y="381000"/>
            <a:ext cx="6629400" cy="257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r="4513"/>
          <a:stretch>
            <a:fillRect/>
          </a:stretch>
        </p:blipFill>
        <p:spPr bwMode="auto">
          <a:xfrm>
            <a:off x="1219200" y="2971800"/>
            <a:ext cx="6629400" cy="367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Administrative distance</a:t>
            </a:r>
            <a:r>
              <a:rPr lang="en-US" sz="2400" dirty="0" smtClean="0"/>
              <a:t> (</a:t>
            </a:r>
            <a:r>
              <a:rPr lang="en-US" sz="2400" dirty="0" err="1" smtClean="0"/>
              <a:t>disingkat</a:t>
            </a:r>
            <a:r>
              <a:rPr lang="en-US" sz="2400" dirty="0" smtClean="0"/>
              <a:t> AD)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dirty="0" err="1" smtClean="0"/>
              <a:t>dapat</a:t>
            </a:r>
            <a:r>
              <a:rPr lang="en-US" sz="2400" dirty="0" smtClean="0"/>
              <a:t>-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-an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routing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router </a:t>
            </a:r>
            <a:r>
              <a:rPr lang="en-US" sz="2400" dirty="0" err="1" smtClean="0"/>
              <a:t>dari</a:t>
            </a:r>
            <a:r>
              <a:rPr lang="en-US" sz="2400" dirty="0" smtClean="0"/>
              <a:t> router </a:t>
            </a:r>
            <a:r>
              <a:rPr lang="en-US" sz="2400" dirty="0" err="1" smtClean="0"/>
              <a:t>tetangga</a:t>
            </a:r>
            <a:r>
              <a:rPr lang="en-US" sz="2400" dirty="0" smtClean="0"/>
              <a:t>. AD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integer 0 – 255,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0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255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lintas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route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smtClean="0"/>
              <a:t>Administrasi Distance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router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update </a:t>
            </a:r>
            <a:r>
              <a:rPr lang="en-US" dirty="0" err="1" smtClean="0"/>
              <a:t>mengenai</a:t>
            </a:r>
            <a:r>
              <a:rPr lang="en-US" dirty="0" smtClean="0"/>
              <a:t> network remote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router </a:t>
            </a:r>
            <a:r>
              <a:rPr lang="en-US" dirty="0" err="1" smtClean="0"/>
              <a:t>adalah</a:t>
            </a:r>
            <a:r>
              <a:rPr lang="en-US" dirty="0" smtClean="0"/>
              <a:t> AD.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route yang </a:t>
            </a:r>
            <a:r>
              <a:rPr lang="en-US" dirty="0" err="1" smtClean="0"/>
              <a:t>di</a:t>
            </a:r>
            <a:r>
              <a:rPr lang="en-US" dirty="0" smtClean="0"/>
              <a:t>-advertised (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router lain) </a:t>
            </a:r>
            <a:r>
              <a:rPr lang="en-US" dirty="0" err="1" smtClean="0"/>
              <a:t>memiliki</a:t>
            </a:r>
            <a:r>
              <a:rPr lang="en-US" dirty="0" smtClean="0"/>
              <a:t> AD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lain, </a:t>
            </a:r>
            <a:r>
              <a:rPr lang="en-US" dirty="0" err="1" smtClean="0"/>
              <a:t>maka</a:t>
            </a:r>
            <a:r>
              <a:rPr lang="en-US" dirty="0" smtClean="0"/>
              <a:t> route </a:t>
            </a:r>
            <a:r>
              <a:rPr lang="en-US" dirty="0" err="1" smtClean="0"/>
              <a:t>dengan</a:t>
            </a:r>
            <a:r>
              <a:rPr lang="en-US" dirty="0" smtClean="0"/>
              <a:t> AD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dirouting</a:t>
            </a:r>
            <a:r>
              <a:rPr lang="en-US" dirty="0" smtClean="0"/>
              <a:t> table.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route yang </a:t>
            </a:r>
            <a:r>
              <a:rPr lang="en-US" dirty="0" err="1" smtClean="0"/>
              <a:t>di</a:t>
            </a:r>
            <a:r>
              <a:rPr lang="en-US" dirty="0" smtClean="0"/>
              <a:t>-advertised </a:t>
            </a:r>
            <a:r>
              <a:rPr lang="en-US" dirty="0" err="1" smtClean="0"/>
              <a:t>memiliki</a:t>
            </a:r>
            <a:r>
              <a:rPr lang="en-US" dirty="0" smtClean="0"/>
              <a:t> AD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metric </a:t>
            </a:r>
            <a:r>
              <a:rPr lang="en-US" dirty="0" err="1" smtClean="0"/>
              <a:t>dari</a:t>
            </a:r>
            <a:r>
              <a:rPr lang="en-US" dirty="0" smtClean="0"/>
              <a:t> routing protocol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hop </a:t>
            </a:r>
            <a:r>
              <a:rPr lang="en-US" dirty="0" err="1" smtClean="0"/>
              <a:t>atau</a:t>
            </a:r>
            <a:r>
              <a:rPr lang="en-US" dirty="0" smtClean="0"/>
              <a:t> bandwidth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network remote.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AD </a:t>
            </a:r>
            <a:r>
              <a:rPr lang="en-US" dirty="0" err="1" smtClean="0"/>
              <a:t>dan</a:t>
            </a:r>
            <a:r>
              <a:rPr lang="en-US" dirty="0" smtClean="0"/>
              <a:t> metric,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load-balance (</a:t>
            </a:r>
            <a:r>
              <a:rPr lang="en-US" dirty="0" err="1" smtClean="0"/>
              <a:t>pengimbangan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).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AD yang default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router Cisco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route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remote.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47800" y="1828800"/>
          <a:ext cx="6115050" cy="3657600"/>
        </p:xfrm>
        <a:graphic>
          <a:graphicData uri="http://schemas.openxmlformats.org/drawingml/2006/table">
            <a:tbl>
              <a:tblPr/>
              <a:tblGrid>
                <a:gridCol w="3903223"/>
                <a:gridCol w="2211827"/>
              </a:tblGrid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Sumber route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 Default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Interface yang terhubung langsung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Route statis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EIGRP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IGRP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OSPF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RIP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External EIGRP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diketahui</a:t>
                      </a:r>
                      <a:endParaRPr lang="en-U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255 (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tdk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digunakan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38862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Dari ketiga host pada gambar, host A dan B bisa langsung berkomunikasi.</a:t>
            </a:r>
          </a:p>
          <a:p>
            <a:r>
              <a:rPr lang="en-US" altLang="ko-KR">
                <a:ea typeface="굴림" charset="-127"/>
              </a:rPr>
              <a:t>Sedangkan C tidak dapat melakukan komunikasi baik dengan A ataupun B, walaupun ketiganya memiliki subnet mask sama.</a:t>
            </a:r>
          </a:p>
          <a:p>
            <a:r>
              <a:rPr lang="en-US" altLang="ko-KR">
                <a:ea typeface="굴림" charset="-127"/>
              </a:rPr>
              <a:t>WHY ??????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Tanpa Router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752600" y="5715000"/>
            <a:ext cx="7148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9933"/>
                </a:solidFill>
              </a:rPr>
              <a:t>Karena C berbeda Net-Id dengan A dan 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Agar C dapat berkomunikasi dengan dua host yang lain, diperlukan router yang telah dilengkapi dengan protokol routing.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Network dengan Net-Id berbeda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971800"/>
            <a:ext cx="5791200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Koneksi Network ke Router</a:t>
            </a:r>
          </a:p>
        </p:txBody>
      </p:sp>
      <p:pic>
        <p:nvPicPr>
          <p:cNvPr id="33796" name="Picture 4" descr="network_rou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7391400" cy="41211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Koneksi Beberapa Network</a:t>
            </a:r>
          </a:p>
        </p:txBody>
      </p:sp>
      <p:pic>
        <p:nvPicPr>
          <p:cNvPr id="30725" name="Picture 5" descr="network2_rou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7391400" cy="51593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Router mengetahui/belajar mengenai jaringan yang jauh dari router tetangganya (atau dimasukkan secara manual oleh admin)</a:t>
            </a:r>
          </a:p>
          <a:p>
            <a:r>
              <a:rPr lang="nb-NO" dirty="0" smtClean="0"/>
              <a:t>Router membangun tabel routing untuk dapat mem-forwardkan data ke jaringan yang jauh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Proses Routing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router </a:t>
            </a:r>
            <a:r>
              <a:rPr lang="en-US" dirty="0" err="1"/>
              <a:t>ke</a:t>
            </a:r>
            <a:r>
              <a:rPr lang="en-US" dirty="0"/>
              <a:t> router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routing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Static 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Dynamic Routing</a:t>
            </a:r>
          </a:p>
          <a:p>
            <a:pPr>
              <a:lnSpc>
                <a:spcPct val="90000"/>
              </a:lnSpc>
            </a:pPr>
            <a:r>
              <a:rPr lang="en-US" altLang="ko-KR" dirty="0" err="1">
                <a:ea typeface="굴림" charset="-127"/>
              </a:rPr>
              <a:t>Pada</a:t>
            </a:r>
            <a:r>
              <a:rPr lang="en-US" altLang="ko-KR" dirty="0">
                <a:ea typeface="굴림" charset="-127"/>
              </a:rPr>
              <a:t> Static routing </a:t>
            </a:r>
            <a:r>
              <a:rPr lang="en-US" altLang="ko-KR" dirty="0" err="1">
                <a:ea typeface="굴림" charset="-127"/>
              </a:rPr>
              <a:t>pengelolaan</a:t>
            </a:r>
            <a:r>
              <a:rPr lang="en-US" altLang="ko-KR" dirty="0">
                <a:ea typeface="굴림" charset="-127"/>
              </a:rPr>
              <a:t> (</a:t>
            </a:r>
            <a:r>
              <a:rPr lang="en-US" altLang="ko-KR" dirty="0" err="1">
                <a:ea typeface="굴림" charset="-127"/>
              </a:rPr>
              <a:t>mengisi</a:t>
            </a:r>
            <a:r>
              <a:rPr lang="en-US" altLang="ko-KR" dirty="0">
                <a:ea typeface="굴림" charset="-127"/>
              </a:rPr>
              <a:t>/</a:t>
            </a:r>
            <a:r>
              <a:rPr lang="en-US" altLang="ko-KR" dirty="0" err="1">
                <a:ea typeface="굴림" charset="-127"/>
              </a:rPr>
              <a:t>menghapus</a:t>
            </a:r>
            <a:r>
              <a:rPr lang="en-US" altLang="ko-KR" dirty="0">
                <a:ea typeface="굴림" charset="-127"/>
              </a:rPr>
              <a:t>) </a:t>
            </a:r>
            <a:r>
              <a:rPr lang="en-US" altLang="ko-KR" dirty="0" err="1">
                <a:ea typeface="굴림" charset="-127"/>
              </a:rPr>
              <a:t>tabel</a:t>
            </a:r>
            <a:r>
              <a:rPr lang="en-US" altLang="ko-KR" dirty="0">
                <a:ea typeface="굴림" charset="-127"/>
              </a:rPr>
              <a:t> routing </a:t>
            </a:r>
            <a:r>
              <a:rPr lang="en-US" altLang="ko-KR" dirty="0" err="1">
                <a:ea typeface="굴림" charset="-127"/>
              </a:rPr>
              <a:t>dilakukan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secara</a:t>
            </a:r>
            <a:r>
              <a:rPr lang="en-US" altLang="ko-KR" dirty="0">
                <a:ea typeface="굴림" charset="-127"/>
              </a:rPr>
              <a:t> manual, </a:t>
            </a:r>
            <a:r>
              <a:rPr lang="en-US" altLang="ko-KR" dirty="0" err="1">
                <a:ea typeface="굴림" charset="-127"/>
              </a:rPr>
              <a:t>sedangkan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pada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dinamic</a:t>
            </a:r>
            <a:r>
              <a:rPr lang="en-US" altLang="ko-KR" dirty="0">
                <a:ea typeface="굴림" charset="-127"/>
              </a:rPr>
              <a:t> routing </a:t>
            </a:r>
            <a:r>
              <a:rPr lang="en-US" altLang="ko-KR" dirty="0" err="1">
                <a:ea typeface="굴림" charset="-127"/>
              </a:rPr>
              <a:t>perubahan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dilakukan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secara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err="1">
                <a:ea typeface="굴림" charset="-127"/>
              </a:rPr>
              <a:t>otomatis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u="sng" dirty="0" err="1">
                <a:ea typeface="굴림" charset="-127"/>
              </a:rPr>
              <a:t>menggunakan</a:t>
            </a:r>
            <a:r>
              <a:rPr lang="en-US" altLang="ko-KR" u="sng" dirty="0">
                <a:ea typeface="굴림" charset="-127"/>
              </a:rPr>
              <a:t> </a:t>
            </a:r>
            <a:r>
              <a:rPr lang="en-US" altLang="ko-KR" u="sng" dirty="0" err="1">
                <a:ea typeface="굴림" charset="-127"/>
              </a:rPr>
              <a:t>protokol</a:t>
            </a:r>
            <a:r>
              <a:rPr lang="en-US" altLang="ko-KR" u="sng" dirty="0">
                <a:ea typeface="굴림" charset="-127"/>
              </a:rPr>
              <a:t> routing</a:t>
            </a:r>
            <a:r>
              <a:rPr lang="en-US" altLang="ko-KR" dirty="0">
                <a:ea typeface="굴림" charset="-127"/>
              </a:rPr>
              <a:t>. 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dan Dynamic Routing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651</TotalTime>
  <Words>1506</Words>
  <Application>Microsoft Office PowerPoint</Application>
  <PresentationFormat>On-screen Show (4:3)</PresentationFormat>
  <Paragraphs>170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Paper</vt:lpstr>
      <vt:lpstr>Visio</vt:lpstr>
      <vt:lpstr>Pertemuan-12. Routing</vt:lpstr>
      <vt:lpstr>Konsep Routing</vt:lpstr>
      <vt:lpstr>Tanpa Router. What happen?</vt:lpstr>
      <vt:lpstr>Tanpa Router</vt:lpstr>
      <vt:lpstr>Network dengan Net-Id berbeda</vt:lpstr>
      <vt:lpstr>Koneksi Network ke Router</vt:lpstr>
      <vt:lpstr>Koneksi Beberapa Network</vt:lpstr>
      <vt:lpstr>Proses Routing</vt:lpstr>
      <vt:lpstr>Static dan Dynamic Routing</vt:lpstr>
      <vt:lpstr>Static Routing</vt:lpstr>
      <vt:lpstr>Static Routing: Contoh 2</vt:lpstr>
      <vt:lpstr>Konfigurasi pada Router1</vt:lpstr>
      <vt:lpstr>Konfigurasi pada Router2</vt:lpstr>
      <vt:lpstr>Konfigurasi pada Router3</vt:lpstr>
      <vt:lpstr>Static Routing</vt:lpstr>
      <vt:lpstr>Kerugian Static Routing</vt:lpstr>
      <vt:lpstr>Dynamic Routing</vt:lpstr>
      <vt:lpstr>Keuntungan Dynamic Routing</vt:lpstr>
      <vt:lpstr>Kerugian Dynamic Routing</vt:lpstr>
      <vt:lpstr>Dynamic Routing</vt:lpstr>
      <vt:lpstr>Dynamic Routing</vt:lpstr>
      <vt:lpstr>Dynamic Routing</vt:lpstr>
      <vt:lpstr>Dynamic Routing</vt:lpstr>
      <vt:lpstr>RIP (Routing Information Protocol)</vt:lpstr>
      <vt:lpstr>RIP &amp; RIPV2</vt:lpstr>
      <vt:lpstr>IGRP dan EIGRP</vt:lpstr>
      <vt:lpstr>PowerPoint Presentation</vt:lpstr>
      <vt:lpstr>OSPF (Open Shortest Path First)</vt:lpstr>
      <vt:lpstr>IS-IS (Intermediate System to Intermediate System)</vt:lpstr>
      <vt:lpstr>BGP (Border Gateway Protocol)</vt:lpstr>
      <vt:lpstr>Classes of Routing Protocol</vt:lpstr>
      <vt:lpstr>PowerPoint Presentation</vt:lpstr>
      <vt:lpstr>PowerPoint Presentation</vt:lpstr>
      <vt:lpstr>Administrasi Distance</vt:lpstr>
      <vt:lpstr>PowerPoint Presentation</vt:lpstr>
      <vt:lpstr>PowerPoint Presentation</vt:lpstr>
    </vt:vector>
  </TitlesOfParts>
  <Company>stikom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1. Perencanaan Desain Jaringan Komputer</dc:title>
  <dc:creator>jusak</dc:creator>
  <cp:lastModifiedBy>Nia Moedjihardjo</cp:lastModifiedBy>
  <cp:revision>62</cp:revision>
  <dcterms:created xsi:type="dcterms:W3CDTF">2006-01-16T06:17:50Z</dcterms:created>
  <dcterms:modified xsi:type="dcterms:W3CDTF">2012-06-14T05:34:41Z</dcterms:modified>
</cp:coreProperties>
</file>