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3.xml" ContentType="application/vnd.openxmlformats-officedocument.them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8"/>
  </p:notesMasterIdLst>
  <p:sldIdLst>
    <p:sldId id="256" r:id="rId3"/>
    <p:sldId id="334" r:id="rId4"/>
    <p:sldId id="257" r:id="rId5"/>
    <p:sldId id="456" r:id="rId6"/>
    <p:sldId id="457" r:id="rId7"/>
    <p:sldId id="320" r:id="rId8"/>
    <p:sldId id="458" r:id="rId9"/>
    <p:sldId id="459" r:id="rId10"/>
    <p:sldId id="475" r:id="rId11"/>
    <p:sldId id="460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322" r:id="rId20"/>
    <p:sldId id="469" r:id="rId21"/>
    <p:sldId id="470" r:id="rId22"/>
    <p:sldId id="471" r:id="rId23"/>
    <p:sldId id="472" r:id="rId24"/>
    <p:sldId id="473" r:id="rId25"/>
    <p:sldId id="474" r:id="rId26"/>
    <p:sldId id="325" r:id="rId27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52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8DF6B-BDF8-4C13-B842-6AFF7C67703F}" type="datetimeFigureOut">
              <a:rPr lang="id-ID" smtClean="0"/>
              <a:t>14/06/2012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21F0A-6DE6-47AF-BC6A-28591CCE238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6117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4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image" Target="../media/image2.jpe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0744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573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124700" y="266700"/>
            <a:ext cx="20447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90600" y="266700"/>
            <a:ext cx="59817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12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88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562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0537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9544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7882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54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2711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8171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819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ahoma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54697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9536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5374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Only: Emphasis"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508000" y="7062612"/>
            <a:ext cx="2370667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fld id="{A258050E-B668-4FA7-85AD-C750C80A6E9B}" type="datetimeFigureOut">
              <a:rPr lang="en-US" smtClean="0"/>
              <a:pPr/>
              <a:t>6/14/2012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471334" y="7062612"/>
            <a:ext cx="3217333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7281333" y="7062612"/>
            <a:ext cx="2370667" cy="405694"/>
          </a:xfrm>
          <a:prstGeom prst="rect">
            <a:avLst/>
          </a:prstGeom>
        </p:spPr>
        <p:txBody>
          <a:bodyPr lIns="101599" tIns="50799" rIns="101599" bIns="50799"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322667" y="3423334"/>
            <a:ext cx="9652000" cy="1217333"/>
          </a:xfrm>
          <a:prstGeom prst="rect">
            <a:avLst/>
          </a:prstGeom>
        </p:spPr>
        <p:txBody>
          <a:bodyPr lIns="101599" tIns="50799" rIns="101599" bIns="50799">
            <a:normAutofit/>
          </a:bodyPr>
          <a:lstStyle>
            <a:lvl1pPr algn="ctr">
              <a:defRPr lang="en-US" sz="5100" b="1" kern="1200" spc="-167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315502" y="2694169"/>
            <a:ext cx="9660000" cy="710847"/>
          </a:xfrm>
          <a:prstGeom prst="rect">
            <a:avLst/>
          </a:prstGeom>
        </p:spPr>
        <p:txBody>
          <a:bodyPr lIns="101599" tIns="50799" rIns="101599" bIns="50799" anchor="b">
            <a:normAutofit/>
          </a:bodyPr>
          <a:lstStyle>
            <a:lvl1pPr marL="0" indent="0" algn="ctr">
              <a:buNone/>
              <a:defRPr lang="en-US" sz="31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136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222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90600" y="266700"/>
            <a:ext cx="4013200" cy="231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156200" y="266700"/>
            <a:ext cx="4013200" cy="231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611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820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167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6729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49118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628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990600" y="2235200"/>
            <a:ext cx="81788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 Bold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990600" y="266700"/>
            <a:ext cx="81788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+mj-lt"/>
          <a:ea typeface="+mj-ea"/>
          <a:cs typeface="+mj-cs"/>
          <a:sym typeface="Tahoma Bold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333333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+mj-lt"/>
          <a:ea typeface="+mj-ea"/>
          <a:cs typeface="+mj-cs"/>
          <a:sym typeface="Tahoma Bold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6200">
          <a:solidFill>
            <a:srgbClr val="333333"/>
          </a:solidFill>
          <a:latin typeface="Tahoma Bold" charset="0"/>
          <a:ea typeface="ヒラギノ角ゴ ProN W6" charset="-128"/>
          <a:cs typeface="ヒラギノ角ゴ ProN W6" charset="-128"/>
          <a:sym typeface="Tahoma Bold" charset="0"/>
        </a:defRPr>
      </a:lvl9pPr>
    </p:titleStyle>
    <p:bodyStyle>
      <a:lvl1pPr marL="11445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1pPr>
      <a:lvl2pPr marL="14874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2pPr>
      <a:lvl3pPr marL="18303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3pPr>
      <a:lvl4pPr marL="21859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4pPr>
      <a:lvl5pPr marL="2528888" indent="-850900" algn="l" rtl="0" eaLnBrk="0" fontAlgn="base" hangingPunct="0">
        <a:spcBef>
          <a:spcPts val="1800"/>
        </a:spcBef>
        <a:spcAft>
          <a:spcPct val="0"/>
        </a:spcAft>
        <a:buSzPct val="154000"/>
        <a:buFont typeface="Tahoma" pitchFamily="34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5pPr>
      <a:lvl6pPr marL="29860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6pPr>
      <a:lvl7pPr marL="34432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7pPr>
      <a:lvl8pPr marL="39004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8pPr>
      <a:lvl9pPr marL="4357688" indent="-850900" algn="l" rtl="0" fontAlgn="base">
        <a:spcBef>
          <a:spcPts val="1800"/>
        </a:spcBef>
        <a:spcAft>
          <a:spcPct val="0"/>
        </a:spcAft>
        <a:buSzPct val="154000"/>
        <a:buFont typeface="Tahoma" charset="0"/>
        <a:buChar char="•"/>
        <a:defRPr sz="3000">
          <a:solidFill>
            <a:srgbClr val="333333"/>
          </a:solidFill>
          <a:latin typeface="+mn-lt"/>
          <a:ea typeface="+mn-ea"/>
          <a:cs typeface="+mn-cs"/>
          <a:sym typeface="Tahoma Bold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0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3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6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4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4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1.xml"/><Relationship Id="rId2" Type="http://schemas.openxmlformats.org/officeDocument/2006/relationships/tags" Target="../tags/tag150.xml"/><Relationship Id="rId1" Type="http://schemas.openxmlformats.org/officeDocument/2006/relationships/tags" Target="../tags/tag14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5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5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adfbipotter.wordpress.com/" TargetMode="External"/><Relationship Id="rId3" Type="http://schemas.openxmlformats.org/officeDocument/2006/relationships/tags" Target="../tags/tag156.xml"/><Relationship Id="rId7" Type="http://schemas.openxmlformats.org/officeDocument/2006/relationships/hyperlink" Target="mailto:adfbipotter@gmail.com" TargetMode="Externa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3.xml"/><Relationship Id="rId4" Type="http://schemas.openxmlformats.org/officeDocument/2006/relationships/tags" Target="../tags/tag15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7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9" name="Picture 11" descr="C:\Gambar\yhan\129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36" y="0"/>
            <a:ext cx="10168035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0" name="AutoShape 1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0160000" cy="7632700"/>
          </a:xfrm>
          <a:prstGeom prst="roundRect">
            <a:avLst>
              <a:gd name="adj" fmla="val 2495"/>
            </a:avLst>
          </a:prstGeom>
          <a:solidFill>
            <a:schemeClr val="accent1">
              <a:alpha val="22000"/>
            </a:schemeClr>
          </a:solidFill>
          <a:ln>
            <a:noFill/>
          </a:ln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2" name="AutoShap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457200" y="2730500"/>
            <a:ext cx="9156700" cy="2146300"/>
          </a:xfrm>
          <a:prstGeom prst="roundRect">
            <a:avLst>
              <a:gd name="adj" fmla="val 8870"/>
            </a:avLst>
          </a:prstGeom>
          <a:solidFill>
            <a:srgbClr val="E6E6E6">
              <a:alpha val="7960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2657872"/>
            <a:ext cx="9156700" cy="2146300"/>
          </a:xfrm>
        </p:spPr>
        <p:txBody>
          <a:bodyPr anchor="ctr"/>
          <a:lstStyle/>
          <a:p>
            <a:pPr eaLnBrk="1" hangingPunct="1"/>
            <a:r>
              <a:rPr lang="id-ID" sz="6000" dirty="0" smtClean="0">
                <a:solidFill>
                  <a:srgbClr val="E5812E"/>
                </a:solidFill>
              </a:rPr>
              <a:t>STACK IMPLEMENTATION</a:t>
            </a:r>
            <a:endParaRPr lang="en-US" sz="4000" dirty="0" smtClean="0">
              <a:latin typeface="Tahoma" pitchFamily="34" charset="0"/>
              <a:ea typeface="ヒラギノ角ゴ ProN W3" charset="-128"/>
              <a:sym typeface="Tahoma" pitchFamily="34" charset="0"/>
            </a:endParaRPr>
          </a:p>
        </p:txBody>
      </p:sp>
      <p:sp>
        <p:nvSpPr>
          <p:cNvPr id="37894" name="AutoShape 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321300" y="5994400"/>
            <a:ext cx="4292600" cy="800100"/>
          </a:xfrm>
          <a:prstGeom prst="roundRect">
            <a:avLst>
              <a:gd name="adj" fmla="val 23806"/>
            </a:avLst>
          </a:prstGeom>
          <a:solidFill>
            <a:srgbClr val="E6E6E6">
              <a:alpha val="7960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37895" name="Rectangle 6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524500" y="5994400"/>
            <a:ext cx="3873500" cy="1625600"/>
          </a:xfrm>
        </p:spPr>
        <p:txBody>
          <a:bodyPr/>
          <a:lstStyle/>
          <a:p>
            <a:pPr marL="0" indent="0" eaLnBrk="1" hangingPunct="1"/>
            <a:r>
              <a:rPr lang="id-ID" sz="4000" dirty="0" smtClean="0">
                <a:latin typeface="Tahoma" pitchFamily="34" charset="0"/>
                <a:cs typeface="Tahoma" pitchFamily="34" charset="0"/>
                <a:sym typeface="Tahoma" pitchFamily="34" charset="0"/>
              </a:rPr>
              <a:t>Adam M.B.</a:t>
            </a:r>
            <a:endParaRPr lang="en-US" sz="4000" dirty="0" smtClean="0">
              <a:latin typeface="Tahoma" pitchFamily="34" charset="0"/>
              <a:sym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Example 1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1094680" y="2060774"/>
            <a:ext cx="8229600" cy="52482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 = A + 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32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209898"/>
              </p:ext>
            </p:extLst>
          </p:nvPr>
        </p:nvGraphicFramePr>
        <p:xfrm>
          <a:off x="1119559" y="3803849"/>
          <a:ext cx="7290321" cy="533400"/>
        </p:xfrm>
        <a:graphic>
          <a:graphicData uri="http://schemas.openxmlformats.org/drawingml/2006/table">
            <a:tbl>
              <a:tblPr firstRow="1" bandRow="1"/>
              <a:tblGrid>
                <a:gridCol w="936105"/>
                <a:gridCol w="1337221"/>
                <a:gridCol w="2586888"/>
                <a:gridCol w="2430107"/>
              </a:tblGrid>
              <a:tr h="5334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400" dirty="0" smtClean="0"/>
                        <a:t>Num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400" dirty="0" smtClean="0"/>
                        <a:t>Symbol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/>
                        <a:t>Stack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400" dirty="0" smtClean="0"/>
                        <a:t>P Expression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856680" y="2584649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A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13880" y="258464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+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71080" y="2584649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B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28280" y="2584649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)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61680" y="4261049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(</a:t>
            </a: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75680" y="4794450"/>
            <a:ext cx="1981200" cy="5333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1.   A  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75680" y="5251650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2.   +  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75680" y="5708850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3.   B  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75680" y="6166050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4.   )  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761680" y="479445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(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61680" y="525165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(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761680" y="570885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(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47680" y="4794449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A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90280" y="52516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+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90280" y="57088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+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47680" y="525165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A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47680" y="570885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A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47680" y="616605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A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52480" y="570885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B</a:t>
            </a: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52480" y="6166050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B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57280" y="616605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+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56680" y="3086093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0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AB+</a:t>
            </a:r>
            <a:r>
              <a:rPr kumimoji="0" lang="id-ID" sz="2800" b="0" i="0" u="none" strike="noStrike" kern="0" cap="none" spc="0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 </a:t>
            </a:r>
            <a:endParaRPr kumimoji="0" lang="id-ID" sz="2800" b="0" i="0" u="none" strike="noStrike" kern="0" cap="none" spc="0" normalizeH="0" baseline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27465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7" dur="8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8" dur="8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8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Example 2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1047552" y="1970704"/>
            <a:ext cx="8229600" cy="52482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 = A + (B – C) / 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006690"/>
              </p:ext>
            </p:extLst>
          </p:nvPr>
        </p:nvGraphicFramePr>
        <p:xfrm>
          <a:off x="975544" y="3418504"/>
          <a:ext cx="7387208" cy="533400"/>
        </p:xfrm>
        <a:graphic>
          <a:graphicData uri="http://schemas.openxmlformats.org/drawingml/2006/table">
            <a:tbl>
              <a:tblPr firstRow="1" bandRow="1"/>
              <a:tblGrid>
                <a:gridCol w="936104"/>
                <a:gridCol w="1367434"/>
                <a:gridCol w="2621267"/>
                <a:gridCol w="2462403"/>
              </a:tblGrid>
              <a:tr h="5334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400" dirty="0" smtClean="0"/>
                        <a:t>Num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400" dirty="0" smtClean="0"/>
                        <a:t>Symbol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/>
                        <a:t>Stack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400" dirty="0" smtClean="0"/>
                        <a:t>P Expression</a:t>
                      </a:r>
                      <a:endParaRPr lang="en-US" sz="2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1809552" y="2438084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A + (B – C) / D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628952" y="2427904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)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428552" y="4256704"/>
            <a:ext cx="1981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1.    A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428552" y="456150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2.    +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428552" y="486630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3.    (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428552" y="518585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4.    B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562152" y="3871342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(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428552" y="5475904"/>
            <a:ext cx="1981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5.    -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28552" y="5810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6.    C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428552" y="608550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7.    )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428552" y="639030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8.    /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428552" y="670985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9.    D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428552" y="6999904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10.  )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152952" y="4256704"/>
            <a:ext cx="381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562152" y="4256704"/>
            <a:ext cx="381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562152" y="4571890"/>
            <a:ext cx="762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152952" y="4561504"/>
            <a:ext cx="381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562152" y="4866304"/>
            <a:ext cx="762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152952" y="4861942"/>
            <a:ext cx="381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152952" y="5181490"/>
            <a:ext cx="9144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562152" y="5166742"/>
            <a:ext cx="762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(+(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562152" y="5475904"/>
            <a:ext cx="1219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(+(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152952" y="5501038"/>
            <a:ext cx="9144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562152" y="5795452"/>
            <a:ext cx="1219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(+(-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152952" y="5805838"/>
            <a:ext cx="9144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562152" y="6100252"/>
            <a:ext cx="1219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(+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152952" y="6095890"/>
            <a:ext cx="9144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-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562152" y="6390304"/>
            <a:ext cx="1219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152952" y="6400690"/>
            <a:ext cx="9144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ABC-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152952" y="6705490"/>
            <a:ext cx="10668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ABC-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3562152" y="6695104"/>
            <a:ext cx="1219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(+/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152952" y="7010290"/>
            <a:ext cx="1524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ABC-D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/+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809552" y="2851040"/>
            <a:ext cx="2514600" cy="52322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ABC-D/+  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>
            <a:off x="1276152" y="4268992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>
            <a:off x="1276152" y="4633656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37" name="Straight Connector 136"/>
          <p:cNvCxnSpPr/>
          <p:nvPr/>
        </p:nvCxnSpPr>
        <p:spPr>
          <a:xfrm>
            <a:off x="1276152" y="4923708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38" name="Straight Connector 137"/>
          <p:cNvCxnSpPr/>
          <p:nvPr/>
        </p:nvCxnSpPr>
        <p:spPr>
          <a:xfrm>
            <a:off x="1276152" y="5230968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39" name="Straight Connector 138"/>
          <p:cNvCxnSpPr/>
          <p:nvPr/>
        </p:nvCxnSpPr>
        <p:spPr>
          <a:xfrm>
            <a:off x="1276152" y="5548056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40" name="Straight Connector 139"/>
          <p:cNvCxnSpPr/>
          <p:nvPr/>
        </p:nvCxnSpPr>
        <p:spPr>
          <a:xfrm>
            <a:off x="1276152" y="5850396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41" name="Straight Connector 140"/>
          <p:cNvCxnSpPr/>
          <p:nvPr/>
        </p:nvCxnSpPr>
        <p:spPr>
          <a:xfrm>
            <a:off x="1276152" y="6157656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42" name="Straight Connector 141"/>
          <p:cNvCxnSpPr/>
          <p:nvPr/>
        </p:nvCxnSpPr>
        <p:spPr>
          <a:xfrm>
            <a:off x="1278612" y="6462456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43" name="Straight Connector 142"/>
          <p:cNvCxnSpPr/>
          <p:nvPr/>
        </p:nvCxnSpPr>
        <p:spPr>
          <a:xfrm>
            <a:off x="1290900" y="6752508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44" name="Straight Connector 143"/>
          <p:cNvCxnSpPr/>
          <p:nvPr/>
        </p:nvCxnSpPr>
        <p:spPr>
          <a:xfrm>
            <a:off x="1276152" y="7062216"/>
            <a:ext cx="70866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011821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8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6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7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8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8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2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3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8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4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1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2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8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9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0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1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8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7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8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8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4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5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6" dur="8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6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7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8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3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4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8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0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1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2" dur="8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7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8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8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Example 3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2" name="Content Placeholder 2"/>
          <p:cNvSpPr>
            <a:spLocks noGrp="1"/>
          </p:cNvSpPr>
          <p:nvPr>
            <p:ph sz="quarter" idx="1"/>
          </p:nvPr>
        </p:nvSpPr>
        <p:spPr>
          <a:xfrm>
            <a:off x="975544" y="2597224"/>
            <a:ext cx="8461248" cy="3949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 + ( B * C  - ( D / E ^ F ) * G ) * 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 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</a:rPr>
              <a:t>A + ( B * C  - ( D / E ^ F ) * G ) * 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"/>
                <a:cs typeface="Tahoma" pitchFamily="34" charset="0"/>
              </a:rPr>
              <a:t>In Q, there are 20 elements: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"/>
              <a:cs typeface="Tahom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Tahoma" pitchFamily="34" charset="0"/>
              </a:rPr>
              <a:t>Q :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47307"/>
              </p:ext>
            </p:extLst>
          </p:nvPr>
        </p:nvGraphicFramePr>
        <p:xfrm>
          <a:off x="1960357" y="5043264"/>
          <a:ext cx="7728155" cy="1143000"/>
        </p:xfrm>
        <a:graphic>
          <a:graphicData uri="http://schemas.openxmlformats.org/drawingml/2006/table">
            <a:tbl>
              <a:tblPr firstRow="1" bandRow="1"/>
              <a:tblGrid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84810"/>
                <a:gridCol w="371291"/>
                <a:gridCol w="432619"/>
                <a:gridCol w="381000"/>
                <a:gridCol w="381000"/>
                <a:gridCol w="368710"/>
                <a:gridCol w="383458"/>
                <a:gridCol w="368709"/>
                <a:gridCol w="398207"/>
                <a:gridCol w="412955"/>
                <a:gridCol w="368709"/>
                <a:gridCol w="398207"/>
              </a:tblGrid>
              <a:tr h="5715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+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B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-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(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D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/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E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^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F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G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*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H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</a:tr>
              <a:tr h="5715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2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3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4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5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6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7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8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9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10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11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12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13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14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15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16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17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18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19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20</a:t>
                      </a:r>
                      <a:endParaRPr lang="en-US" sz="1600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960320" y="2998748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</a:rPr>
              <a:t>)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404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Example 3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726430"/>
              </p:ext>
            </p:extLst>
          </p:nvPr>
        </p:nvGraphicFramePr>
        <p:xfrm>
          <a:off x="1623616" y="2295480"/>
          <a:ext cx="6912768" cy="4754880"/>
        </p:xfrm>
        <a:graphic>
          <a:graphicData uri="http://schemas.openxmlformats.org/drawingml/2006/table">
            <a:tbl>
              <a:tblPr firstRow="1" bandRow="1"/>
              <a:tblGrid>
                <a:gridCol w="892968"/>
                <a:gridCol w="1219200"/>
                <a:gridCol w="2286000"/>
                <a:gridCol w="2514600"/>
              </a:tblGrid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id-ID" sz="2000" dirty="0" smtClean="0"/>
                        <a:t>um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000" dirty="0" smtClean="0"/>
                        <a:t>Symbol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000" dirty="0" smtClean="0"/>
                        <a:t>Stack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000" dirty="0" smtClean="0"/>
                        <a:t>P Expression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(+(*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(+(-(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(+(-(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674492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Example 3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1371280" y="2093168"/>
            <a:ext cx="8461248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40568"/>
              </p:ext>
            </p:extLst>
          </p:nvPr>
        </p:nvGraphicFramePr>
        <p:xfrm>
          <a:off x="1695624" y="2169368"/>
          <a:ext cx="6914656" cy="4358640"/>
        </p:xfrm>
        <a:graphic>
          <a:graphicData uri="http://schemas.openxmlformats.org/drawingml/2006/table">
            <a:tbl>
              <a:tblPr firstRow="1" bandRow="1"/>
              <a:tblGrid>
                <a:gridCol w="864096"/>
                <a:gridCol w="1296144"/>
                <a:gridCol w="1454239"/>
                <a:gridCol w="3300177"/>
              </a:tblGrid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N</a:t>
                      </a:r>
                      <a:r>
                        <a:rPr lang="id-ID" sz="2000" dirty="0" smtClean="0"/>
                        <a:t>um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000" dirty="0" smtClean="0"/>
                        <a:t>Symbol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000" dirty="0" smtClean="0"/>
                        <a:t>P Expression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(+(-(/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^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(+(-(/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^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(+(-(/^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ABC*DE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(+(-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ABC*DEF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^/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ABC*DEF^/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G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(+(-*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ABC*DEF^/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ABC*DEF^/G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*-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*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ABC*DEF^/G*-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(+*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ABC*DEF^/G*-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ABC*DEF^/G*-H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*+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4680" y="6588968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Jadi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</a:rPr>
              <a:t>P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</a:rPr>
              <a:t>: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ABC*DEF^/G*-H*+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233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Manual Way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1800200"/>
            <a:ext cx="8737600" cy="510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50000"/>
              </a:lnSpc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Using [ ] and its format [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operand1,operand2,operator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] and still concern about operator priority.</a:t>
            </a:r>
            <a:endParaRPr lang="id-ID" sz="3200" dirty="0">
              <a:solidFill>
                <a:schemeClr val="bg1"/>
              </a:solidFill>
              <a:sym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1009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Example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98068" y="2282398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</a:rPr>
              <a:t>Q = A + B – C</a:t>
            </a:r>
            <a:endParaRPr kumimoji="0" lang="en-US" sz="2800" b="0" i="0" u="none" strike="noStrike" kern="0" cap="none" spc="0" normalizeH="0" baseline="3000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88256" y="4617298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</a:rPr>
              <a:t>b. Q = A + (B – C) / 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97720" y="277232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</a:rPr>
              <a:t>= [AB+] – C</a:t>
            </a:r>
            <a:endParaRPr kumimoji="0" lang="en-US" sz="2800" b="0" i="0" u="none" strike="noStrike" kern="0" cap="none" spc="0" normalizeH="0" baseline="3000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78172" y="321477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</a:rPr>
              <a:t>P =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AB+C-</a:t>
            </a:r>
            <a:endParaRPr kumimoji="0" lang="en-US" sz="2800" b="0" i="0" u="none" strike="noStrike" kern="0" cap="none" spc="0" normalizeH="0" baseline="3000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55952" y="5036676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15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</a:rPr>
              <a:t>= A + [BC-] / 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155952" y="5493876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1588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</a:rPr>
              <a:t>= A + [BC-D/]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838864" y="5951076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</a:rPr>
              <a:t>P =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ABC-D/+</a:t>
            </a:r>
            <a:endParaRPr kumimoji="0" lang="en-US" sz="2800" b="0" i="0" u="none" strike="noStrike" kern="0" cap="none" spc="0" normalizeH="0" baseline="3000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106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60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Exercise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6980" y="2829362"/>
            <a:ext cx="23622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98728" y="2841650"/>
            <a:ext cx="3048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79728" y="253685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K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4432" y="2290628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E = A + BD – F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             G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</a:t>
            </a:r>
            <a:endParaRPr kumimoji="0" lang="en-US" sz="3200" b="0" i="0" u="none" strike="noStrike" kern="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54432" y="3440832"/>
            <a:ext cx="4129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b. E = </a:t>
            </a:r>
            <a: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A + BD</a:t>
            </a:r>
            <a:r>
              <a:rPr kumimoji="0" lang="en-US" sz="3200" b="0" i="0" u="sng" strike="noStrike" kern="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H</a:t>
            </a:r>
            <a:r>
              <a:rPr kumimoji="0" lang="en-US" sz="32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– F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</a:rPr>
              <a:t>               G - K</a:t>
            </a:r>
            <a:endParaRPr kumimoji="0" lang="en-US" sz="3200" b="0" i="0" u="none" strike="noStrike" kern="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1528" y="4833083"/>
            <a:ext cx="8001000" cy="200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</a:rPr>
              <a:t>Convert infix notation into postfix notation</a:t>
            </a:r>
            <a:r>
              <a:rPr kumimoji="0" lang="id-ID" sz="32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"/>
              </a:rPr>
              <a:t> with algoritma way and manual way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</a:endParaRPr>
          </a:p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3498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96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COUNTING IN POSTFIX</a:t>
            </a:r>
            <a:endParaRPr lang="en-US" sz="96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92157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</a:t>
            </a: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</a:t>
            </a:r>
            <a:endParaRPr lang="en-US" sz="6000" dirty="0">
              <a:solidFill>
                <a:srgbClr val="E5812E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8852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Processes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2009800"/>
            <a:ext cx="87376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571500" indent="-571500">
              <a:lnSpc>
                <a:spcPct val="150000"/>
              </a:lnSpc>
              <a:buFont typeface="+mj-lt"/>
              <a:buAutoNum type="alphaLcPeriod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Add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“)”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to sentinel of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P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+mj-lt"/>
              <a:buAutoNum type="alphaLcPeriod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Scan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P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from left to right. Repeat step C until d for each elements in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P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until sentinel is found.</a:t>
            </a:r>
          </a:p>
          <a:p>
            <a:pPr marL="571500" indent="-571500">
              <a:lnSpc>
                <a:spcPct val="150000"/>
              </a:lnSpc>
              <a:buFont typeface="+mj-lt"/>
              <a:buAutoNum type="alphaLcPeriod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If scan result is operand then push it to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stack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3974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88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NUMERIC AND POLISH NOTATION</a:t>
            </a:r>
            <a:endParaRPr lang="en-US" sz="88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63773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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6285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Processes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543496" y="2009800"/>
            <a:ext cx="9145016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571500" indent="-571500">
              <a:lnSpc>
                <a:spcPct val="150000"/>
              </a:lnSpc>
              <a:buFont typeface="+mj-lt"/>
              <a:buAutoNum type="alphaLcPeriod" startAt="4"/>
            </a:pPr>
            <a:r>
              <a:rPr lang="id-ID" sz="2800" dirty="0">
                <a:solidFill>
                  <a:schemeClr val="bg1"/>
                </a:solidFill>
                <a:sym typeface="Tahoma" pitchFamily="34" charset="0"/>
              </a:rPr>
              <a:t>If scan result is operator (for example </a:t>
            </a:r>
            <a:r>
              <a:rPr lang="id-ID" sz="2800" dirty="0">
                <a:solidFill>
                  <a:srgbClr val="00B050"/>
                </a:solidFill>
                <a:sym typeface="Tahoma" pitchFamily="34" charset="0"/>
              </a:rPr>
              <a:t>opr1</a:t>
            </a:r>
            <a:r>
              <a:rPr lang="id-ID" sz="2800" dirty="0">
                <a:solidFill>
                  <a:schemeClr val="bg1"/>
                </a:solidFill>
                <a:sym typeface="Tahoma" pitchFamily="34" charset="0"/>
              </a:rPr>
              <a:t>) then</a:t>
            </a:r>
            <a:r>
              <a:rPr lang="id-ID" sz="2800" dirty="0" smtClean="0">
                <a:solidFill>
                  <a:schemeClr val="bg1"/>
                </a:solidFill>
                <a:sym typeface="Tahoma" pitchFamily="34" charset="0"/>
              </a:rPr>
              <a:t>:</a:t>
            </a:r>
          </a:p>
          <a:p>
            <a:pPr marL="107315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bg1"/>
                </a:solidFill>
                <a:sym typeface="Tahoma" pitchFamily="34" charset="0"/>
              </a:rPr>
              <a:t>Pop from stack then save it into </a:t>
            </a:r>
            <a:r>
              <a:rPr lang="id-ID" sz="2800" dirty="0" smtClean="0">
                <a:solidFill>
                  <a:srgbClr val="00B050"/>
                </a:solidFill>
                <a:sym typeface="Tahoma" pitchFamily="34" charset="0"/>
              </a:rPr>
              <a:t>var1</a:t>
            </a:r>
          </a:p>
          <a:p>
            <a:pPr marL="107315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bg1"/>
                </a:solidFill>
                <a:sym typeface="Tahoma" pitchFamily="34" charset="0"/>
              </a:rPr>
              <a:t>Pop again from stack then save it into </a:t>
            </a:r>
            <a:r>
              <a:rPr lang="id-ID" sz="2800" dirty="0" smtClean="0">
                <a:solidFill>
                  <a:srgbClr val="00B050"/>
                </a:solidFill>
                <a:sym typeface="Tahoma" pitchFamily="34" charset="0"/>
              </a:rPr>
              <a:t>var2</a:t>
            </a:r>
          </a:p>
          <a:p>
            <a:pPr marL="107315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bg1"/>
                </a:solidFill>
                <a:sym typeface="Tahoma" pitchFamily="34" charset="0"/>
              </a:rPr>
              <a:t>Count by format </a:t>
            </a:r>
            <a:r>
              <a:rPr lang="id-ID" sz="2800" dirty="0" smtClean="0">
                <a:solidFill>
                  <a:srgbClr val="00B050"/>
                </a:solidFill>
                <a:sym typeface="Tahoma" pitchFamily="34" charset="0"/>
              </a:rPr>
              <a:t>var2 opr1 var1 </a:t>
            </a:r>
            <a:r>
              <a:rPr lang="id-ID" sz="2800" dirty="0" smtClean="0">
                <a:solidFill>
                  <a:schemeClr val="bg1"/>
                </a:solidFill>
                <a:sym typeface="Tahoma" pitchFamily="34" charset="0"/>
              </a:rPr>
              <a:t>then save it into </a:t>
            </a:r>
            <a:r>
              <a:rPr lang="id-ID" sz="2800" dirty="0" smtClean="0">
                <a:solidFill>
                  <a:srgbClr val="00B050"/>
                </a:solidFill>
                <a:sym typeface="Tahoma" pitchFamily="34" charset="0"/>
              </a:rPr>
              <a:t>hitung</a:t>
            </a:r>
            <a:r>
              <a:rPr lang="id-ID" sz="2800" dirty="0" smtClean="0">
                <a:solidFill>
                  <a:schemeClr val="bg1"/>
                </a:solidFill>
                <a:sym typeface="Tahoma" pitchFamily="34" charset="0"/>
              </a:rPr>
              <a:t> variable.</a:t>
            </a:r>
          </a:p>
          <a:p>
            <a:pPr marL="107315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bg1"/>
                </a:solidFill>
                <a:sym typeface="Tahoma" pitchFamily="34" charset="0"/>
              </a:rPr>
              <a:t>Push value of </a:t>
            </a:r>
            <a:r>
              <a:rPr lang="id-ID" sz="2800" dirty="0" smtClean="0">
                <a:solidFill>
                  <a:srgbClr val="00B050"/>
                </a:solidFill>
                <a:sym typeface="Tahoma" pitchFamily="34" charset="0"/>
              </a:rPr>
              <a:t>hitung</a:t>
            </a:r>
            <a:r>
              <a:rPr lang="id-ID" sz="2800" dirty="0" smtClean="0">
                <a:solidFill>
                  <a:schemeClr val="bg1"/>
                </a:solidFill>
                <a:sym typeface="Tahoma" pitchFamily="34" charset="0"/>
              </a:rPr>
              <a:t> variable into stack.</a:t>
            </a:r>
            <a:endParaRPr lang="id-ID" sz="2800" dirty="0">
              <a:solidFill>
                <a:schemeClr val="bg1"/>
              </a:solidFill>
              <a:sym typeface="Tahoma" pitchFamily="34" charset="0"/>
            </a:endParaRPr>
          </a:p>
          <a:p>
            <a:pPr marL="531813" indent="-531813">
              <a:lnSpc>
                <a:spcPct val="150000"/>
              </a:lnSpc>
              <a:buFont typeface="+mj-lt"/>
              <a:buAutoNum type="alphaLcPeriod" startAt="5"/>
            </a:pPr>
            <a:r>
              <a:rPr lang="id-ID" sz="2800" dirty="0" smtClean="0">
                <a:solidFill>
                  <a:schemeClr val="bg1"/>
                </a:solidFill>
                <a:sym typeface="Tahoma" pitchFamily="34" charset="0"/>
              </a:rPr>
              <a:t>If </a:t>
            </a:r>
            <a:r>
              <a:rPr lang="id-ID" sz="2800" dirty="0">
                <a:solidFill>
                  <a:schemeClr val="bg1"/>
                </a:solidFill>
                <a:sym typeface="Tahoma" pitchFamily="34" charset="0"/>
              </a:rPr>
              <a:t>scan result is </a:t>
            </a:r>
            <a:r>
              <a:rPr lang="id-ID" sz="2800" dirty="0">
                <a:solidFill>
                  <a:srgbClr val="00B050"/>
                </a:solidFill>
                <a:sym typeface="Tahoma" pitchFamily="34" charset="0"/>
              </a:rPr>
              <a:t>“)”</a:t>
            </a:r>
            <a:r>
              <a:rPr lang="id-ID" sz="2800" dirty="0">
                <a:solidFill>
                  <a:schemeClr val="bg1"/>
                </a:solidFill>
                <a:sym typeface="Tahoma" pitchFamily="34" charset="0"/>
              </a:rPr>
              <a:t> then pop element of stack and save it into </a:t>
            </a:r>
            <a:r>
              <a:rPr lang="id-ID" sz="2800" dirty="0">
                <a:solidFill>
                  <a:srgbClr val="00B050"/>
                </a:solidFill>
                <a:sym typeface="Tahoma" pitchFamily="34" charset="0"/>
              </a:rPr>
              <a:t>Value</a:t>
            </a:r>
            <a:r>
              <a:rPr lang="id-ID" sz="2800" dirty="0">
                <a:solidFill>
                  <a:schemeClr val="bg1"/>
                </a:solidFill>
                <a:sym typeface="Tahoma" pitchFamily="34" charset="0"/>
              </a:rPr>
              <a:t> variable.</a:t>
            </a:r>
          </a:p>
          <a:p>
            <a:pPr marL="1073150" indent="-457200">
              <a:lnSpc>
                <a:spcPct val="150000"/>
              </a:lnSpc>
              <a:buFont typeface="Arial" pitchFamily="34" charset="0"/>
              <a:buChar char="•"/>
            </a:pPr>
            <a:endParaRPr lang="id-ID" sz="2800" dirty="0" smtClean="0">
              <a:solidFill>
                <a:schemeClr val="bg1"/>
              </a:solidFill>
              <a:sym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9925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Example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543496" y="2009800"/>
            <a:ext cx="914501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571500" indent="-571500">
              <a:lnSpc>
                <a:spcPct val="150000"/>
              </a:lnSpc>
              <a:buFont typeface="+mj-lt"/>
              <a:buAutoNum type="alphaLcPeriod" startAt="5"/>
            </a:pPr>
            <a:endParaRPr lang="id-ID" sz="3200" dirty="0">
              <a:solidFill>
                <a:schemeClr val="bg1"/>
              </a:solidFill>
              <a:sym typeface="Tahoma" pitchFamily="34" charset="0"/>
            </a:endParaRPr>
          </a:p>
        </p:txBody>
      </p:sp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1064168" y="1830592"/>
            <a:ext cx="8229600" cy="524827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 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</a:rPr>
              <a:t>P :  2,6,3,-,1,/,+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18531"/>
              </p:ext>
            </p:extLst>
          </p:nvPr>
        </p:nvGraphicFramePr>
        <p:xfrm>
          <a:off x="687513" y="2653553"/>
          <a:ext cx="8834856" cy="396240"/>
        </p:xfrm>
        <a:graphic>
          <a:graphicData uri="http://schemas.openxmlformats.org/drawingml/2006/table">
            <a:tbl>
              <a:tblPr firstRow="1" bandRow="1"/>
              <a:tblGrid>
                <a:gridCol w="833856"/>
                <a:gridCol w="1219200"/>
                <a:gridCol w="1143000"/>
                <a:gridCol w="5638800"/>
              </a:tblGrid>
              <a:tr h="3810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000" dirty="0" smtClean="0"/>
                        <a:t>Num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000" dirty="0" smtClean="0"/>
                        <a:t>Symbol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/>
                        <a:t>Stack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ctr"/>
                      <a:r>
                        <a:rPr lang="id-ID" sz="2000" dirty="0" smtClean="0"/>
                        <a:t>Counting</a:t>
                      </a:r>
                      <a:r>
                        <a:rPr lang="id-ID" sz="2000" baseline="0" dirty="0" smtClean="0"/>
                        <a:t> Process</a:t>
                      </a:r>
                      <a:endParaRPr lang="en-US" sz="20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28C83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987968" y="2973592"/>
            <a:ext cx="1981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1.    2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87968" y="327839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2.    6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87968" y="358319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3.    3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87968" y="388799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4.    -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87968" y="4829986"/>
            <a:ext cx="1981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5.    1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87968" y="51642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6.    /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7968" y="6078682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7.    +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87968" y="7010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/>
              </a:rPr>
              <a:t>8.    )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92968" y="2973592"/>
            <a:ext cx="381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92968" y="3288778"/>
            <a:ext cx="762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2,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6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92968" y="3583192"/>
            <a:ext cx="1143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2,6,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35968" y="3883630"/>
            <a:ext cx="5410199" cy="10156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Var1=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,Var2=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6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,Hitung=Var2 Opr1 Var1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           =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6      -       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           =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92968" y="3883630"/>
            <a:ext cx="7620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2,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92968" y="4829986"/>
            <a:ext cx="1219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2,3,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92968" y="5179030"/>
            <a:ext cx="1219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2,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92968" y="6093430"/>
            <a:ext cx="1219200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5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623616" y="1830592"/>
            <a:ext cx="25146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ABC-D/+  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21768" y="1830592"/>
            <a:ext cx="44958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400" b="1" kern="0" dirty="0" smtClean="0">
                <a:solidFill>
                  <a:srgbClr val="008080"/>
                </a:solidFill>
                <a:latin typeface="Verdana"/>
                <a:ea typeface="+mn-ea"/>
              </a:rPr>
              <a:t>Ex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. A=2,</a:t>
            </a:r>
            <a:r>
              <a:rPr kumimoji="0" lang="id-ID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B=6,</a:t>
            </a:r>
            <a:r>
              <a:rPr kumimoji="0" lang="id-ID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C=3,</a:t>
            </a:r>
            <a:r>
              <a:rPr kumimoji="0" lang="id-ID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D=1  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67832" y="2192379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</a:rPr>
              <a:t>,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</a:rPr>
              <a:t>)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uLnTx/>
                <a:uFillTx/>
                <a:latin typeface="Verdana"/>
              </a:rPr>
              <a:t> 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35968" y="5158329"/>
            <a:ext cx="5410199" cy="10156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Var1=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,Var2=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,Hitung=Var2 Opr1 Var1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           =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      /       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           =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35968" y="6089937"/>
            <a:ext cx="5410199" cy="101566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Var1=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3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,Var2=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,Hitung=Var2 Opr1 Var1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           =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      +       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                            =  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5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    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721768" y="2207127"/>
            <a:ext cx="4495800" cy="46166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Value =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5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835568" y="3323508"/>
            <a:ext cx="86868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6" name="Straight Connector 65"/>
          <p:cNvCxnSpPr/>
          <p:nvPr/>
        </p:nvCxnSpPr>
        <p:spPr>
          <a:xfrm>
            <a:off x="840488" y="3625848"/>
            <a:ext cx="86868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7" name="Straight Connector 66"/>
          <p:cNvCxnSpPr/>
          <p:nvPr/>
        </p:nvCxnSpPr>
        <p:spPr>
          <a:xfrm>
            <a:off x="855236" y="3937144"/>
            <a:ext cx="86868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8" name="Straight Connector 67"/>
          <p:cNvCxnSpPr/>
          <p:nvPr/>
        </p:nvCxnSpPr>
        <p:spPr>
          <a:xfrm>
            <a:off x="852776" y="4852404"/>
            <a:ext cx="86868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69" name="Straight Connector 68"/>
          <p:cNvCxnSpPr/>
          <p:nvPr/>
        </p:nvCxnSpPr>
        <p:spPr>
          <a:xfrm>
            <a:off x="835568" y="6110952"/>
            <a:ext cx="86868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70" name="Straight Connector 69"/>
          <p:cNvCxnSpPr/>
          <p:nvPr/>
        </p:nvCxnSpPr>
        <p:spPr>
          <a:xfrm>
            <a:off x="835568" y="7054848"/>
            <a:ext cx="86868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71" name="Straight Connector 70"/>
          <p:cNvCxnSpPr/>
          <p:nvPr/>
        </p:nvCxnSpPr>
        <p:spPr>
          <a:xfrm>
            <a:off x="857696" y="5211300"/>
            <a:ext cx="8686800" cy="1588"/>
          </a:xfrm>
          <a:prstGeom prst="line">
            <a:avLst/>
          </a:prstGeom>
          <a:noFill/>
          <a:ln w="9525" cap="flat" cmpd="sng" algn="ctr">
            <a:solidFill>
              <a:srgbClr val="328C83">
                <a:shade val="95000"/>
                <a:satMod val="105000"/>
              </a:srgbClr>
            </a:solidFill>
            <a:prstDash val="solid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413933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8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9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9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0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Manual Way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1800200"/>
            <a:ext cx="8737600" cy="510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50000"/>
              </a:lnSpc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Using [ ] by searching first operator from left then count with two left operands using format [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operand1 operator operand2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] .</a:t>
            </a:r>
            <a:endParaRPr lang="id-ID" sz="3200" dirty="0">
              <a:solidFill>
                <a:schemeClr val="bg1"/>
              </a:solidFill>
              <a:sym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4086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Example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8" y="2638708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P : 2,6,3,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,1,/,+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05436" y="3210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],1,/,+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05436" y="3667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2,3,1,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5436" y="41249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],+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5436" y="45821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2,3,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07896" y="50393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[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]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5436" y="54965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800" b="1" baseline="30000" dirty="0">
              <a:solidFill>
                <a:srgbClr val="FF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7624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1"/>
          <p:cNvSpPr>
            <a:spLocks/>
          </p:cNvSpPr>
          <p:nvPr/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885258" y="1793776"/>
            <a:ext cx="873760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Do the task 6.31 (page 210); 6.32, 6.35-6.37 (page 211) at Data Structures book, seymour.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Make a program to convert infix notation into postfix operator and counting in postfix notation.</a:t>
            </a:r>
            <a:endParaRPr lang="id-ID" sz="2000" dirty="0">
              <a:solidFill>
                <a:srgbClr val="FF0000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sp>
        <p:nvSpPr>
          <p:cNvPr id="5" name="AutoShape 14"/>
          <p:cNvSpPr>
            <a:spLocks/>
          </p:cNvSpPr>
          <p:nvPr/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/>
        </p:nvSpPr>
        <p:spPr bwMode="auto">
          <a:xfrm>
            <a:off x="620713" y="546894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Exercise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4961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1016001" y="5334001"/>
            <a:ext cx="8604250" cy="2201333"/>
          </a:xfrm>
          <a:prstGeom prst="rect">
            <a:avLst/>
          </a:prstGeom>
          <a:noFill/>
        </p:spPr>
        <p:txBody>
          <a:bodyPr wrap="square" lIns="101599" tIns="50799" rIns="101599" bIns="50799" rtlCol="0">
            <a:normAutofit/>
          </a:bodyPr>
          <a:lstStyle/>
          <a:p>
            <a:pPr algn="r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				</a:t>
            </a:r>
            <a:r>
              <a:rPr lang="id-ID" b="1" dirty="0" smtClean="0">
                <a:solidFill>
                  <a:schemeClr val="bg1"/>
                </a:solidFill>
              </a:rPr>
              <a:t>Contact Person: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Adam Mukharil Bachtiar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Informatics Engineering UNIKOM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Jalan Dipati Ukur Nomor. 112-114 Bandung 40132</a:t>
            </a: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Email: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7"/>
              </a:rPr>
              <a:t>adfbipotter@gmail.com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Blog: </a:t>
            </a:r>
            <a:r>
              <a:rPr lang="id-ID" dirty="0" smtClean="0">
                <a:solidFill>
                  <a:prstClr val="black">
                    <a:lumMod val="65000"/>
                    <a:lumOff val="35000"/>
                  </a:prstClr>
                </a:solidFill>
                <a:hlinkClick r:id="rId8"/>
              </a:rPr>
              <a:t>http://adfbipotter.wordpress.com</a:t>
            </a:r>
            <a:endParaRPr lang="id-ID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/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endParaRPr lang="en-US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r">
              <a:lnSpc>
                <a:spcPct val="120000"/>
              </a:lnSpc>
            </a:pPr>
            <a:r>
              <a:rPr lang="id-ID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Copyright © Adam Mukharil </a:t>
            </a:r>
            <a:r>
              <a:rPr lang="id-ID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Bachtiar 2012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22667" y="3672167"/>
            <a:ext cx="9652000" cy="121733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id-ID" sz="8000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GRACIAS</a:t>
            </a:r>
            <a:endParaRPr lang="en-US" sz="4400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330667" y="2540000"/>
            <a:ext cx="9660000" cy="71084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id-ID" sz="4000" dirty="0"/>
              <a:t>THANK YOU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440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Numeric Notation 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2009800"/>
            <a:ext cx="87376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Infix</a:t>
            </a:r>
          </a:p>
          <a:p>
            <a:pPr marL="531813"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Operator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between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operands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Prefix</a:t>
            </a:r>
          </a:p>
          <a:p>
            <a:pPr marL="531813"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Operator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before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operands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Postfix</a:t>
            </a:r>
          </a:p>
          <a:p>
            <a:pPr marL="531813">
              <a:lnSpc>
                <a:spcPct val="150000"/>
              </a:lnSpc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Operator </a:t>
            </a:r>
            <a:r>
              <a:rPr lang="id-ID" sz="4400" dirty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after</a:t>
            </a: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 operands</a:t>
            </a:r>
            <a:endParaRPr lang="en-US" sz="36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Polish Notation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2009800"/>
            <a:ext cx="87376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Known as prefix notation (Jan Lukasiewicz).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Example:</a:t>
            </a:r>
          </a:p>
          <a:p>
            <a:pPr>
              <a:lnSpc>
                <a:spcPct val="150000"/>
              </a:lnSpc>
            </a:pPr>
            <a:endParaRPr lang="id-ID" sz="36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774708"/>
              </p:ext>
            </p:extLst>
          </p:nvPr>
        </p:nvGraphicFramePr>
        <p:xfrm>
          <a:off x="1302060" y="4818112"/>
          <a:ext cx="7704856" cy="20882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52428"/>
                <a:gridCol w="3852428"/>
              </a:tblGrid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A+B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+AB</a:t>
                      </a:r>
                      <a:endParaRPr lang="en-US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A+B-C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-+ABC</a:t>
                      </a:r>
                      <a:endParaRPr lang="en-US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(A+B)*(C-D)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*+AB-CD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50645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5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Postfix Notation (Suffix) </a:t>
            </a:r>
            <a:endParaRPr lang="en-US" sz="54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2009800"/>
            <a:ext cx="87376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Known as Reverse Polish Notation (RPN).</a:t>
            </a: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6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  <a:sym typeface="Tahoma" pitchFamily="34" charset="0"/>
              </a:rPr>
              <a:t>Example:</a:t>
            </a:r>
          </a:p>
          <a:p>
            <a:pPr>
              <a:lnSpc>
                <a:spcPct val="150000"/>
              </a:lnSpc>
            </a:pPr>
            <a:endParaRPr lang="id-ID" sz="3600" dirty="0" smtClean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  <a:p>
            <a:pPr marL="571500" indent="-571500">
              <a:lnSpc>
                <a:spcPct val="150000"/>
              </a:lnSpc>
              <a:buFont typeface="Arial" pitchFamily="34" charset="0"/>
              <a:buChar char="•"/>
            </a:pPr>
            <a:endParaRPr lang="en-US" sz="3600" dirty="0">
              <a:solidFill>
                <a:srgbClr val="333333"/>
              </a:solidFill>
              <a:latin typeface="Tahoma" pitchFamily="34" charset="0"/>
              <a:cs typeface="Tahoma" pitchFamily="34" charset="0"/>
              <a:sym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47909"/>
              </p:ext>
            </p:extLst>
          </p:nvPr>
        </p:nvGraphicFramePr>
        <p:xfrm>
          <a:off x="1302060" y="4818112"/>
          <a:ext cx="7704856" cy="20882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52428"/>
                <a:gridCol w="3852428"/>
              </a:tblGrid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POSTFIX</a:t>
                      </a:r>
                      <a:endParaRPr lang="en-US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A+B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AB+</a:t>
                      </a:r>
                      <a:endParaRPr lang="en-US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A+B-C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AB+C-</a:t>
                      </a:r>
                      <a:endParaRPr lang="en-US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(A+B)*(C-D)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AB+CD-*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85428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50179" name="Rectangle 2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9113" y="2921000"/>
            <a:ext cx="9131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9600" dirty="0" smtClean="0">
                <a:solidFill>
                  <a:srgbClr val="333333"/>
                </a:solidFill>
                <a:latin typeface="Tahoma Bold" charset="0"/>
                <a:cs typeface="Tahoma Bold" charset="0"/>
                <a:sym typeface="Tahoma Bold" charset="0"/>
              </a:rPr>
              <a:t>INFIX TO POSTFIX</a:t>
            </a:r>
            <a:endParaRPr lang="en-US" sz="9600" dirty="0">
              <a:solidFill>
                <a:srgbClr val="333333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50180" name="Rectangle 3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586012" y="179678"/>
            <a:ext cx="2058256" cy="1075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</a:t>
            </a:r>
            <a:r>
              <a:rPr lang="en-US" sz="6000" dirty="0" smtClean="0">
                <a:solidFill>
                  <a:srgbClr val="E5812E"/>
                </a:solidFill>
                <a:latin typeface="Wingdings" pitchFamily="2" charset="2"/>
                <a:sym typeface="Wingdings" pitchFamily="2" charset="2"/>
              </a:rPr>
              <a:t></a:t>
            </a:r>
            <a:r>
              <a:rPr lang="en-US" sz="6000" dirty="0" smtClean="0">
                <a:solidFill>
                  <a:srgbClr val="CCCCCC"/>
                </a:solidFill>
                <a:latin typeface="Wingdings" pitchFamily="2" charset="2"/>
                <a:sym typeface="Wingdings" pitchFamily="2" charset="2"/>
              </a:rPr>
              <a:t></a:t>
            </a:r>
            <a:endParaRPr lang="en-US" sz="6000" dirty="0">
              <a:solidFill>
                <a:srgbClr val="CCCCCC"/>
              </a:solidFill>
              <a:latin typeface="Wingdings" pitchFamily="2" charset="2"/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540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Processes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1800200"/>
            <a:ext cx="8737600" cy="56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>
              <a:lnSpc>
                <a:spcPct val="150000"/>
              </a:lnSpc>
            </a:pPr>
            <a:r>
              <a:rPr lang="id-ID" sz="4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Supposed</a:t>
            </a:r>
            <a:endParaRPr lang="id-ID" sz="4400" dirty="0">
              <a:solidFill>
                <a:srgbClr val="E5812E"/>
              </a:solidFill>
              <a:latin typeface="Tahoma Bold" charset="0"/>
              <a:cs typeface="Tahoma Bold" charset="0"/>
              <a:sym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id-ID" sz="3200" dirty="0">
                <a:solidFill>
                  <a:schemeClr val="bg1"/>
                </a:solidFill>
                <a:sym typeface="Tahoma" pitchFamily="34" charset="0"/>
              </a:rPr>
              <a:t>Q = Infix notation</a:t>
            </a:r>
          </a:p>
          <a:p>
            <a:pPr>
              <a:lnSpc>
                <a:spcPct val="150000"/>
              </a:lnSpc>
            </a:pPr>
            <a:r>
              <a:rPr lang="id-ID" sz="3200" dirty="0">
                <a:solidFill>
                  <a:schemeClr val="bg1"/>
                </a:solidFill>
                <a:sym typeface="Tahoma" pitchFamily="34" charset="0"/>
              </a:rPr>
              <a:t>P  = Postfix Notation</a:t>
            </a:r>
          </a:p>
          <a:p>
            <a:pPr>
              <a:lnSpc>
                <a:spcPct val="150000"/>
              </a:lnSpc>
            </a:pPr>
            <a:r>
              <a:rPr lang="id-ID" sz="3200" dirty="0">
                <a:solidFill>
                  <a:schemeClr val="bg1"/>
                </a:solidFill>
                <a:sym typeface="Tahoma" pitchFamily="34" charset="0"/>
              </a:rPr>
              <a:t>1 stack for temporary variable.</a:t>
            </a:r>
          </a:p>
          <a:p>
            <a:pPr>
              <a:lnSpc>
                <a:spcPct val="150000"/>
              </a:lnSpc>
            </a:pPr>
            <a:r>
              <a:rPr lang="id-ID" sz="44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" pitchFamily="34" charset="0"/>
              </a:rPr>
              <a:t>Algorithm</a:t>
            </a:r>
          </a:p>
          <a:p>
            <a:pPr marL="571500" indent="-571500">
              <a:lnSpc>
                <a:spcPct val="150000"/>
              </a:lnSpc>
              <a:buFont typeface="+mj-lt"/>
              <a:buAutoNum type="alphaLcPeriod"/>
            </a:pPr>
            <a:r>
              <a:rPr lang="id-ID" sz="3200" dirty="0">
                <a:solidFill>
                  <a:schemeClr val="bg1"/>
                </a:solidFill>
                <a:sym typeface="Tahoma" pitchFamily="34" charset="0"/>
              </a:rPr>
              <a:t>Push “(“ into stack  and add “)” to sentinel of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Q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.</a:t>
            </a:r>
            <a:endParaRPr lang="id-ID" sz="3200" dirty="0">
              <a:solidFill>
                <a:schemeClr val="bg1"/>
              </a:solidFill>
              <a:sym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9266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Processes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2009800"/>
            <a:ext cx="87376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571500" indent="-571500">
              <a:lnSpc>
                <a:spcPct val="150000"/>
              </a:lnSpc>
              <a:buFont typeface="+mj-lt"/>
              <a:buAutoNum type="alphaLcPeriod" startAt="2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Scan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Q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from left to right then repeat step c until f for each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Q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elements until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Q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is empty.</a:t>
            </a:r>
          </a:p>
          <a:p>
            <a:pPr marL="571500" indent="-571500">
              <a:lnSpc>
                <a:spcPct val="150000"/>
              </a:lnSpc>
              <a:buFont typeface="+mj-lt"/>
              <a:buAutoNum type="alphaLcPeriod" startAt="2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If scan result is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operand 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then add it to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P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+mj-lt"/>
              <a:buAutoNum type="alphaLcPeriod" startAt="2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If scan result is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“(“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then push to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stack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.</a:t>
            </a:r>
          </a:p>
          <a:p>
            <a:pPr marL="571500" indent="-571500">
              <a:lnSpc>
                <a:spcPct val="150000"/>
              </a:lnSpc>
              <a:buFont typeface="+mj-lt"/>
              <a:buAutoNum type="alphaLcPeriod" startAt="2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If scan result is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“)”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then pop element of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stack 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and add to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P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until found “(“. “(“ is not included in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P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.</a:t>
            </a:r>
            <a:endParaRPr lang="id-ID" sz="3200" dirty="0">
              <a:solidFill>
                <a:schemeClr val="bg1"/>
              </a:solidFill>
              <a:sym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6996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0160000" cy="7620000"/>
          </a:xfrm>
          <a:prstGeom prst="roundRect">
            <a:avLst>
              <a:gd name="adj" fmla="val 2500"/>
            </a:avLst>
          </a:prstGeom>
          <a:solidFill>
            <a:schemeClr val="accent1">
              <a:alpha val="9450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5" name="AutoShape 1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736600" y="515144"/>
            <a:ext cx="8724900" cy="990600"/>
          </a:xfrm>
          <a:prstGeom prst="roundRect">
            <a:avLst>
              <a:gd name="adj" fmla="val 19222"/>
            </a:avLst>
          </a:prstGeom>
          <a:solidFill>
            <a:srgbClr val="333333"/>
          </a:solidFill>
          <a:ln>
            <a:noFill/>
          </a:ln>
          <a:effectLst>
            <a:outerShdw blurRad="127000" dist="76199" dir="3059993" algn="ctr" rotWithShape="0">
              <a:schemeClr val="bg2">
                <a:alpha val="75000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d-ID"/>
          </a:p>
        </p:txBody>
      </p:sp>
      <p:sp>
        <p:nvSpPr>
          <p:cNvPr id="6" name="Rectangl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785688" y="56964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id-ID" sz="6000" dirty="0" smtClean="0">
                <a:solidFill>
                  <a:srgbClr val="E5812E"/>
                </a:solidFill>
                <a:latin typeface="Tahoma Bold" charset="0"/>
                <a:cs typeface="Tahoma Bold" charset="0"/>
                <a:sym typeface="Tahoma Bold" charset="0"/>
              </a:rPr>
              <a:t>Processes</a:t>
            </a:r>
            <a:endParaRPr lang="en-US" sz="6000" dirty="0">
              <a:solidFill>
                <a:srgbClr val="E5812E"/>
              </a:solidFill>
              <a:latin typeface="Tahoma Bold" charset="0"/>
              <a:cs typeface="Tahoma Bold" charset="0"/>
              <a:sym typeface="Tahoma Bold" charset="0"/>
            </a:endParaRP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785688" y="2009800"/>
            <a:ext cx="8737600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t"/>
          <a:lstStyle/>
          <a:p>
            <a:pPr marL="571500" indent="-571500">
              <a:lnSpc>
                <a:spcPct val="150000"/>
              </a:lnSpc>
              <a:buFont typeface="+mj-lt"/>
              <a:buAutoNum type="alphaLcPeriod" startAt="6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If scan result is operator then:</a:t>
            </a:r>
          </a:p>
          <a:p>
            <a:pPr marL="107315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If top element of stack is operator that have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higher or equal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than the scanned operator then pop the operator in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stack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 to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P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.</a:t>
            </a:r>
          </a:p>
          <a:p>
            <a:pPr marL="107315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For the contrary, </a:t>
            </a:r>
            <a:r>
              <a:rPr lang="id-ID" sz="3200" dirty="0" smtClean="0">
                <a:solidFill>
                  <a:srgbClr val="00B050"/>
                </a:solidFill>
                <a:sym typeface="Tahoma" pitchFamily="34" charset="0"/>
              </a:rPr>
              <a:t>push the scanned operator to stack</a:t>
            </a:r>
            <a:r>
              <a:rPr lang="id-ID" sz="3200" dirty="0" smtClean="0">
                <a:solidFill>
                  <a:schemeClr val="bg1"/>
                </a:solidFill>
                <a:sym typeface="Tahoma" pitchFamily="34" charset="0"/>
              </a:rPr>
              <a:t>.</a:t>
            </a:r>
            <a:endParaRPr lang="id-ID" sz="3200" dirty="0">
              <a:solidFill>
                <a:schemeClr val="bg1"/>
              </a:solidFill>
              <a:sym typeface="Tahom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1273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BZcTVN96qNpd1SrIVVWSp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KHhRpH0VNCMLOfGqfxDax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S8C5ycJDw1LutMTo8bMEi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fnWqcsiTxe3I0yqFfQd9z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VLucemCESCbjSf87ZhkDu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f0V2jxiz85ZJ5JcrNgEH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rLLkYtWWq8ZYsbW0dVgS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wHFbw7QWOWMojIqTo9IVc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MJDBEwjsn0VQ1QtFGnu3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3kTNXbZ4pmBb0f4FNWO6uk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c3Rdzjx7aqetnLnzVQSp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nsPaXO6NXtPbYN1LDmZb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OwBG26PTS7omecoITMfG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2lLH6Cb9V8XGBIv92VcM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uCcxSSmCtK44l72do4Bg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fSAavjPBeixdZQ9vzKiNj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i9M7nHvTBRHKVBOMTLc3tg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ZFBsPoEo8HDJlZG43xmT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ZNeImX8Agcoe5U7ZXtdCt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NTfr552uHp1hMsLeGvXsz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iRsNcG9w6nO4RHdnjylEZ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H4cejOQRWBmKBnZiSmlbi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NsEBggYuIOYYPJnYG8HiB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3vjNFWYj92CmOnF8mIvR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H7TmqL6KgOszWb1uDAlkM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dNaZ8NXW40qniVZv46Nb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dcTeOvN3zOn523IVZnoF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bjrwTzRa9b2iUAX6UYr9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88ihIWi23eRZM4KGRCMu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74nCZN4UavSsvsYZgyq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JXJATVrQGProR1dT5WuX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l6jyhISle3Omo7E26SD4u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N7tKP4oWw4KIrjZD312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r4DrL5bBVOKGCCgkDJXl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zvD5f2QCk4zFFfUQWMaC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BHu1LLeT7854u8OFP8Liu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6XX1qNNaaYezUVBeh5nqX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BLM1gX1QPwVBx3Jlr6WX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PVeT4BRGV3IGnmgDLxd9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Yk3axJWk1ssLPy8blaaU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VaHtHGzIOZpSfz1qjWYI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dVAq4ClSYWvAMpTt32gLi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smXjz9VQdVKvHe62C3dQ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SGy4Ec2wd81YFpMs3j21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hsa8WfUIXoztesL3bX7I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gHEm0pcxsNorFQp1YBj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77KSAR01TIkkrbstAevwp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M4MMUD9Ywpn39zUuqxbw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47eEXynmNGmalG6NWnRU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o2Sz6OXkTnHZEygGBBaB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YeenCBOEESa9PC4ZhyQ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NEGrfGGgj1jgH3ElIbmwf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PuIDCCjCLldbAxVnU7o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T8zpEymtOe4PQWw24DZp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9haZoWhTQmS4UqUFaSlqi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uR4NMNroRnXYBA4cYKf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7KHZQS3KlqjYEHlQMy2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GRSlWXSFfagouKk6NWzl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xFDWnR7YGf6CqTPDUUb5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2z9W1KYBs4gDkcI0A0xgu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Skqg92Ea1WgC3MqQmZ4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mMyCVUkaxPM1hhCAtOzOU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H3AFd9aagpegvxSEe8jZ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uALvNgSbuX774u1gGa0mz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1L5HPAruUKBz0TImUi5U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JMUdaZH0JpYxhUEN6ek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8osnCYr9Z7w7MJJIy3B3t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tV1mXO54uswSnCkcBZlU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rdaYDletRNV1ZsBBtlT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FgQm6eRZ37iJotOcZaKQ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JXlCRAZw00A2MWjBx7m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hBYMpua9c24wT0tmgZx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9mHRTnDCtwN3k41SOA1P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HppA3L5ugxl7fhUw6wxJ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JfHQVjeYohnqlLy9Vmjj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D8501Qw11qY0RTDIaWge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5Aulyn99FpAcxqduI6T9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jmYAv8SwYcCuLhpKgde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BVj7QVqo4ybe3LE3g1T9U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OepRrLcZ0EC3IqEtEds7T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fIvKH0blD7A75HZuEc4x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CZ2dpMnGGM69Ma9V0uZOj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7HEC1CBSKZHBBU2APZMkw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7jyLEINVO6VDIswidOF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uXjxQyEH4JcD4VUQ1IXS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3RwqsucM0E2ADmfdO99dJ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6jZnlTOXffpBy2eUHD5Di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FVSCLw5fcYF4EcqSCCyR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TVnWGIIRrMos65MFqDAMK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uZbBYgAXvF41r6XdYJhSz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lJtrjo7r7jWVysVCC4qd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p8OLJrFdrJ54IQ3GcDklK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UMFLxzMlAmMZHlBsFxy7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sD6StoNa4AIdkS0YY8gR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2hqrG3QnQvyMj2EE6oxpi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hsi2RhgjeocLqoL4Krgth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n5DFHdFQuSzxHIjWojGb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tM04QuhAu5FxxTi4LR5x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Z6iPNBCsEZO17r1oxdutp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DdjvDbiJHOBDmQ4NBuKIV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PFFzrUZPB5Fy5docz3EoT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0ExCrb5H4tbTr1p69ui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6rsNcp30IrEapaf5QnbUl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Tahoma Bold"/>
        <a:ea typeface="ヒラギノ角ゴ ProN W6"/>
        <a:cs typeface="ヒラギノ角ゴ ProN W6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Quo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otation">
      <a:majorFont>
        <a:latin typeface="Tahoma Bold"/>
        <a:ea typeface="ヒラギノ角ゴ ProN W6"/>
        <a:cs typeface="ヒラギノ角ゴ ProN W6"/>
      </a:majorFont>
      <a:minorFont>
        <a:latin typeface="Tahoma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Quo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Pages>0</Pages>
  <Words>982</Words>
  <Characters>0</Characters>
  <Application>Microsoft Office PowerPoint</Application>
  <PresentationFormat>Custom</PresentationFormat>
  <Lines>0</Lines>
  <Paragraphs>352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Title &amp; Subtitle</vt:lpstr>
      <vt:lpstr>Quotation</vt:lpstr>
      <vt:lpstr>STACK 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9 - Stack Implementation</dc:title>
  <dc:creator>Adam MB</dc:creator>
  <cp:lastModifiedBy>Adam MB</cp:lastModifiedBy>
  <cp:revision>260</cp:revision>
  <dcterms:modified xsi:type="dcterms:W3CDTF">2012-06-14T12:19:40Z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1FGnq9ioUxZ_VHrDTq0nBdU1fvBVXVLi1XtrVGnfJi80</vt:lpwstr>
  </property>
  <property fmtid="{D5CDD505-2E9C-101B-9397-08002B2CF9AE}" pid="3" name="Google.Documents.RevisionId">
    <vt:lpwstr>03732902431199250526</vt:lpwstr>
  </property>
  <property fmtid="{D5CDD505-2E9C-101B-9397-08002B2CF9AE}" pid="4" name="Google.Documents.PreviousRevisionId">
    <vt:lpwstr>18154355852945179337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false</vt:lpwstr>
  </property>
</Properties>
</file>