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2.wmf"/><Relationship Id="rId7" Type="http://schemas.openxmlformats.org/officeDocument/2006/relationships/image" Target="../media/image38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7.wmf"/><Relationship Id="rId5" Type="http://schemas.openxmlformats.org/officeDocument/2006/relationships/image" Target="../media/image2.wmf"/><Relationship Id="rId4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10.wmf"/><Relationship Id="rId4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2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4.wmf"/><Relationship Id="rId1" Type="http://schemas.openxmlformats.org/officeDocument/2006/relationships/image" Target="../media/image48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45.wmf"/><Relationship Id="rId7" Type="http://schemas.openxmlformats.org/officeDocument/2006/relationships/image" Target="../media/image57.wmf"/><Relationship Id="rId2" Type="http://schemas.openxmlformats.org/officeDocument/2006/relationships/image" Target="../media/image41.wmf"/><Relationship Id="rId1" Type="http://schemas.openxmlformats.org/officeDocument/2006/relationships/image" Target="../media/image55.wmf"/><Relationship Id="rId6" Type="http://schemas.openxmlformats.org/officeDocument/2006/relationships/image" Target="../media/image56.wmf"/><Relationship Id="rId5" Type="http://schemas.openxmlformats.org/officeDocument/2006/relationships/image" Target="../media/image2.wmf"/><Relationship Id="rId4" Type="http://schemas.openxmlformats.org/officeDocument/2006/relationships/image" Target="../media/image46.wmf"/><Relationship Id="rId9" Type="http://schemas.openxmlformats.org/officeDocument/2006/relationships/image" Target="../media/image5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49.wmf"/><Relationship Id="rId1" Type="http://schemas.openxmlformats.org/officeDocument/2006/relationships/image" Target="../media/image60.wmf"/><Relationship Id="rId6" Type="http://schemas.openxmlformats.org/officeDocument/2006/relationships/image" Target="../media/image64.wmf"/><Relationship Id="rId11" Type="http://schemas.openxmlformats.org/officeDocument/2006/relationships/image" Target="../media/image68.wmf"/><Relationship Id="rId5" Type="http://schemas.openxmlformats.org/officeDocument/2006/relationships/image" Target="../media/image63.wmf"/><Relationship Id="rId10" Type="http://schemas.openxmlformats.org/officeDocument/2006/relationships/image" Target="../media/image67.wmf"/><Relationship Id="rId4" Type="http://schemas.openxmlformats.org/officeDocument/2006/relationships/image" Target="../media/image62.wmf"/><Relationship Id="rId9" Type="http://schemas.openxmlformats.org/officeDocument/2006/relationships/image" Target="../media/image5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23.wmf"/><Relationship Id="rId5" Type="http://schemas.openxmlformats.org/officeDocument/2006/relationships/image" Target="../media/image10.wmf"/><Relationship Id="rId4" Type="http://schemas.openxmlformats.org/officeDocument/2006/relationships/image" Target="../media/image6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7" Type="http://schemas.openxmlformats.org/officeDocument/2006/relationships/image" Target="../media/image74.wmf"/><Relationship Id="rId2" Type="http://schemas.openxmlformats.org/officeDocument/2006/relationships/image" Target="../media/image69.wmf"/><Relationship Id="rId1" Type="http://schemas.openxmlformats.org/officeDocument/2006/relationships/image" Target="../media/image25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1.wmf"/><Relationship Id="rId1" Type="http://schemas.openxmlformats.org/officeDocument/2006/relationships/image" Target="../media/image8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9.wmf"/><Relationship Id="rId7" Type="http://schemas.openxmlformats.org/officeDocument/2006/relationships/image" Target="../media/image17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2.wmf"/><Relationship Id="rId1" Type="http://schemas.openxmlformats.org/officeDocument/2006/relationships/image" Target="../media/image11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.wmf"/><Relationship Id="rId7" Type="http://schemas.openxmlformats.org/officeDocument/2006/relationships/image" Target="../media/image29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0C5CF-79D0-49C1-B1B9-0149A9619A1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CBBC8-ACF4-412D-9664-9FABAF786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CBBC8-ACF4-412D-9664-9FABAF7862A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26912D-BC5C-4385-86CA-70D62CAF43C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26912D-BC5C-4385-86CA-70D62CAF43C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26912D-BC5C-4385-86CA-70D62CAF43C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3.bin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2.bin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6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1.bin"/><Relationship Id="rId9" Type="http://schemas.openxmlformats.org/officeDocument/2006/relationships/oleObject" Target="../embeddings/oleObject76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2.bin"/><Relationship Id="rId12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1.bin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0.bin"/><Relationship Id="rId10" Type="http://schemas.openxmlformats.org/officeDocument/2006/relationships/oleObject" Target="../embeddings/oleObject85.bin"/><Relationship Id="rId4" Type="http://schemas.openxmlformats.org/officeDocument/2006/relationships/oleObject" Target="../embeddings/oleObject79.bin"/><Relationship Id="rId9" Type="http://schemas.openxmlformats.org/officeDocument/2006/relationships/oleObject" Target="../embeddings/oleObject84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oleObject" Target="../embeddings/oleObject98.bin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2.bin"/><Relationship Id="rId12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91.bin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0.bin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89.bin"/><Relationship Id="rId9" Type="http://schemas.openxmlformats.org/officeDocument/2006/relationships/oleObject" Target="../embeddings/oleObject94.bin"/><Relationship Id="rId14" Type="http://schemas.openxmlformats.org/officeDocument/2006/relationships/oleObject" Target="../embeddings/oleObject9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03.bin"/><Relationship Id="rId5" Type="http://schemas.openxmlformats.org/officeDocument/2006/relationships/oleObject" Target="../embeddings/oleObject102.bin"/><Relationship Id="rId4" Type="http://schemas.openxmlformats.org/officeDocument/2006/relationships/oleObject" Target="../embeddings/oleObject101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8.bin"/><Relationship Id="rId11" Type="http://schemas.openxmlformats.org/officeDocument/2006/relationships/oleObject" Target="../embeddings/oleObject113.bin"/><Relationship Id="rId5" Type="http://schemas.openxmlformats.org/officeDocument/2006/relationships/oleObject" Target="../embeddings/oleObject107.bin"/><Relationship Id="rId10" Type="http://schemas.openxmlformats.org/officeDocument/2006/relationships/oleObject" Target="../embeddings/oleObject112.bin"/><Relationship Id="rId4" Type="http://schemas.openxmlformats.org/officeDocument/2006/relationships/oleObject" Target="../embeddings/oleObject106.bin"/><Relationship Id="rId9" Type="http://schemas.openxmlformats.org/officeDocument/2006/relationships/oleObject" Target="../embeddings/oleObject11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UJI HIPOTESIS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Pengusaha</a:t>
            </a:r>
            <a:r>
              <a:rPr lang="en-US" sz="2000" dirty="0" smtClean="0"/>
              <a:t> </a:t>
            </a:r>
            <a:r>
              <a:rPr lang="en-US" sz="2000" dirty="0" err="1" smtClean="0"/>
              <a:t>lampu</a:t>
            </a:r>
            <a:r>
              <a:rPr lang="en-US" sz="2000" dirty="0" smtClean="0"/>
              <a:t> </a:t>
            </a:r>
            <a:r>
              <a:rPr lang="en-US" sz="2000" dirty="0" err="1" smtClean="0"/>
              <a:t>pijar</a:t>
            </a:r>
            <a:r>
              <a:rPr lang="en-US" sz="2000" dirty="0" smtClean="0"/>
              <a:t> A </a:t>
            </a:r>
            <a:r>
              <a:rPr lang="en-US" sz="2000" dirty="0" err="1" smtClean="0"/>
              <a:t>mengatakan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lampunya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tahan</a:t>
            </a:r>
            <a:r>
              <a:rPr lang="en-US" sz="2000" dirty="0" smtClean="0"/>
              <a:t> </a:t>
            </a:r>
            <a:r>
              <a:rPr lang="en-US" sz="2000" dirty="0" err="1" smtClean="0"/>
              <a:t>pakai</a:t>
            </a:r>
            <a:r>
              <a:rPr lang="en-US" sz="2000" dirty="0" smtClean="0"/>
              <a:t> </a:t>
            </a:r>
            <a:r>
              <a:rPr lang="en-US" sz="2000" dirty="0" err="1" smtClean="0"/>
              <a:t>sekitar</a:t>
            </a:r>
            <a:r>
              <a:rPr lang="en-US" sz="2000" dirty="0" smtClean="0"/>
              <a:t> 800 jam. </a:t>
            </a:r>
            <a:r>
              <a:rPr lang="en-US" sz="2000" dirty="0" err="1" smtClean="0"/>
              <a:t>Akhir-akhir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timbul</a:t>
            </a:r>
            <a:r>
              <a:rPr lang="en-US" sz="2000" dirty="0" smtClean="0"/>
              <a:t> </a:t>
            </a:r>
            <a:r>
              <a:rPr lang="en-US" sz="2000" dirty="0" err="1" smtClean="0"/>
              <a:t>dugaan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 err="1" smtClean="0"/>
              <a:t>pakai</a:t>
            </a:r>
            <a:r>
              <a:rPr lang="en-US" sz="2000" dirty="0" smtClean="0"/>
              <a:t> </a:t>
            </a:r>
            <a:r>
              <a:rPr lang="en-US" sz="2000" dirty="0" err="1" smtClean="0"/>
              <a:t>lampu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</a:t>
            </a:r>
            <a:r>
              <a:rPr lang="en-US" sz="2000" dirty="0" smtClean="0"/>
              <a:t>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jalan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menguji</a:t>
            </a:r>
            <a:r>
              <a:rPr lang="en-US" sz="2000" dirty="0" smtClean="0"/>
              <a:t> 50 </a:t>
            </a:r>
            <a:r>
              <a:rPr lang="en-US" sz="2000" dirty="0" err="1" smtClean="0"/>
              <a:t>lampu</a:t>
            </a:r>
            <a:r>
              <a:rPr lang="en-US" sz="2000" dirty="0" smtClean="0"/>
              <a:t>. </a:t>
            </a:r>
            <a:r>
              <a:rPr lang="en-US" sz="2000" dirty="0" err="1" smtClean="0"/>
              <a:t>Ternyata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nya</a:t>
            </a:r>
            <a:r>
              <a:rPr lang="en-US" sz="2000" dirty="0" smtClean="0"/>
              <a:t> 792 jam.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pengalaman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</a:t>
            </a:r>
            <a:r>
              <a:rPr lang="en-US" sz="2000" dirty="0" err="1" smtClean="0"/>
              <a:t>nya</a:t>
            </a:r>
            <a:r>
              <a:rPr lang="en-US" sz="2000" dirty="0" smtClean="0"/>
              <a:t> 60 jam, </a:t>
            </a:r>
            <a:r>
              <a:rPr lang="en-US" sz="2000" dirty="0" err="1" smtClean="0"/>
              <a:t>selidikilah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0,05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kualitas</a:t>
            </a:r>
            <a:r>
              <a:rPr lang="en-US" sz="2000" dirty="0" smtClean="0"/>
              <a:t> </a:t>
            </a:r>
            <a:r>
              <a:rPr lang="en-US" sz="2000" dirty="0" err="1" smtClean="0"/>
              <a:t>lampu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?</a:t>
            </a:r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CONTOH SOAL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Waktu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permahasiswa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mendaftarkan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universitas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50 </a:t>
            </a:r>
            <a:r>
              <a:rPr lang="en-US" sz="2000" dirty="0" err="1" smtClean="0"/>
              <a:t>menit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10 </a:t>
            </a:r>
            <a:r>
              <a:rPr lang="en-US" sz="2000" dirty="0" err="1" smtClean="0"/>
              <a:t>menit</a:t>
            </a:r>
            <a:r>
              <a:rPr lang="en-US" sz="2000" dirty="0" smtClean="0"/>
              <a:t>.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prosedut</a:t>
            </a:r>
            <a:r>
              <a:rPr lang="en-US" sz="2000" dirty="0" smtClean="0"/>
              <a:t> </a:t>
            </a:r>
            <a:r>
              <a:rPr lang="en-US" sz="2000" dirty="0" err="1" smtClean="0"/>
              <a:t>pendaftaran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mesin</a:t>
            </a:r>
            <a:r>
              <a:rPr lang="en-US" sz="2000" dirty="0" smtClean="0"/>
              <a:t> modern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dicoba</a:t>
            </a:r>
            <a:r>
              <a:rPr lang="en-US" sz="2000" dirty="0" smtClean="0"/>
              <a:t>.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acak</a:t>
            </a:r>
            <a:r>
              <a:rPr lang="en-US" sz="2000" dirty="0" smtClean="0"/>
              <a:t> </a:t>
            </a:r>
            <a:r>
              <a:rPr lang="en-US" sz="2000" dirty="0" err="1" smtClean="0"/>
              <a:t>sebanyak</a:t>
            </a:r>
            <a:r>
              <a:rPr lang="en-US" sz="2000" dirty="0" smtClean="0"/>
              <a:t> 12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 </a:t>
            </a:r>
            <a:r>
              <a:rPr lang="en-US" sz="2000" dirty="0" err="1" smtClean="0"/>
              <a:t>memerlukan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pendaftaran</a:t>
            </a:r>
            <a:r>
              <a:rPr lang="en-US" sz="2000" dirty="0" smtClean="0"/>
              <a:t> 42 </a:t>
            </a:r>
            <a:r>
              <a:rPr lang="en-US" sz="2000" dirty="0" err="1" smtClean="0"/>
              <a:t>menit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11,9 </a:t>
            </a:r>
            <a:r>
              <a:rPr lang="en-US" sz="2000" dirty="0" err="1" smtClean="0"/>
              <a:t>menit</a:t>
            </a:r>
            <a:r>
              <a:rPr lang="en-US" sz="2000" dirty="0" smtClean="0"/>
              <a:t>.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, </a:t>
            </a:r>
            <a:r>
              <a:rPr lang="en-US" sz="2000" dirty="0" err="1" smtClean="0"/>
              <a:t>ujilah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50 </a:t>
            </a:r>
            <a:r>
              <a:rPr lang="en-US" sz="2000" dirty="0" err="1" smtClean="0"/>
              <a:t>menit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A. </a:t>
            </a:r>
            <a:r>
              <a:rPr lang="en-US" sz="2000" dirty="0" err="1" smtClean="0"/>
              <a:t>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5%</a:t>
            </a:r>
          </a:p>
          <a:p>
            <a:r>
              <a:rPr lang="en-US" sz="2000" dirty="0" smtClean="0"/>
              <a:t>B. </a:t>
            </a:r>
            <a:r>
              <a:rPr lang="en-US" sz="2000" dirty="0" err="1" smtClean="0"/>
              <a:t>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1%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  UJI PROPORSI DUA PIHAK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000" dirty="0" err="1" smtClean="0"/>
              <a:t>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: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</a:t>
            </a:r>
            <a:r>
              <a:rPr lang="el-GR" sz="2000" dirty="0" smtClean="0"/>
              <a:t>α</a:t>
            </a:r>
            <a:r>
              <a:rPr lang="en-US" sz="2000" dirty="0" smtClean="0"/>
              <a:t>,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terima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UJI PROPORSI</a:t>
            </a:r>
            <a:endParaRPr lang="en-US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744913" y="2170113"/>
          <a:ext cx="1225550" cy="787400"/>
        </p:xfrm>
        <a:graphic>
          <a:graphicData uri="http://schemas.openxmlformats.org/presentationml/2006/ole">
            <p:oleObj spid="_x0000_s22530" name="Equation" r:id="rId3" imgW="711000" imgH="45720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130550" y="3163888"/>
          <a:ext cx="2306638" cy="893762"/>
        </p:xfrm>
        <a:graphic>
          <a:graphicData uri="http://schemas.openxmlformats.org/presentationml/2006/ole">
            <p:oleObj spid="_x0000_s22531" name="Equation" r:id="rId4" imgW="1180800" imgH="45720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797050" y="5135534"/>
          <a:ext cx="336550" cy="355600"/>
        </p:xfrm>
        <a:graphic>
          <a:graphicData uri="http://schemas.openxmlformats.org/presentationml/2006/ole">
            <p:oleObj spid="_x0000_s22532" name="Equation" r:id="rId5" imgW="215640" imgH="22860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919413" y="5041070"/>
          <a:ext cx="2719387" cy="501650"/>
        </p:xfrm>
        <a:graphic>
          <a:graphicData uri="http://schemas.openxmlformats.org/presentationml/2006/ole">
            <p:oleObj spid="_x0000_s22533" name="Equation" r:id="rId6" imgW="13078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/>
          <a:lstStyle/>
          <a:p>
            <a:r>
              <a:rPr lang="en-US" dirty="0" smtClean="0"/>
              <a:t>2. UJI PROPORSI SATU PIHAK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dirty="0" err="1" smtClean="0"/>
              <a:t>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                                                      </a:t>
            </a:r>
            <a:r>
              <a:rPr lang="en-US" sz="2000" dirty="0" err="1" smtClean="0"/>
              <a:t>atau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</a:t>
            </a:r>
            <a:r>
              <a:rPr lang="el-GR" sz="2000" dirty="0" smtClean="0"/>
              <a:t>α</a:t>
            </a:r>
            <a:r>
              <a:rPr lang="en-US" sz="2000" dirty="0" smtClean="0"/>
              <a:t>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Untuk</a:t>
            </a:r>
            <a:r>
              <a:rPr lang="en-US" sz="2000" dirty="0" smtClean="0"/>
              <a:t> :                  </a:t>
            </a:r>
            <a:r>
              <a:rPr lang="en-US" sz="2000" dirty="0" err="1" smtClean="0"/>
              <a:t>Tolak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Untuk</a:t>
            </a:r>
            <a:r>
              <a:rPr lang="en-US" sz="2000" dirty="0" smtClean="0"/>
              <a:t>  :                 </a:t>
            </a:r>
            <a:r>
              <a:rPr lang="en-US" sz="2000" dirty="0" err="1" smtClean="0"/>
              <a:t>Tolak</a:t>
            </a:r>
            <a:r>
              <a:rPr lang="en-US" sz="2000" dirty="0" smtClean="0"/>
              <a:t>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 smtClean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744913" y="1270000"/>
          <a:ext cx="1225550" cy="787400"/>
        </p:xfrm>
        <a:graphic>
          <a:graphicData uri="http://schemas.openxmlformats.org/presentationml/2006/ole">
            <p:oleObj spid="_x0000_s23554" name="Equation" r:id="rId3" imgW="711000" imgH="45720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179762" y="2362200"/>
          <a:ext cx="2306638" cy="893762"/>
        </p:xfrm>
        <a:graphic>
          <a:graphicData uri="http://schemas.openxmlformats.org/presentationml/2006/ole">
            <p:oleObj spid="_x0000_s23555" name="Equation" r:id="rId4" imgW="1180800" imgH="45720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046602" y="4031972"/>
          <a:ext cx="336550" cy="355600"/>
        </p:xfrm>
        <a:graphic>
          <a:graphicData uri="http://schemas.openxmlformats.org/presentationml/2006/ole">
            <p:oleObj spid="_x0000_s23556" name="Equation" r:id="rId5" imgW="215640" imgH="228600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5078896" y="3995528"/>
          <a:ext cx="1143000" cy="457200"/>
        </p:xfrm>
        <a:graphic>
          <a:graphicData uri="http://schemas.openxmlformats.org/presentationml/2006/ole">
            <p:oleObj spid="_x0000_s23557" name="Equation" r:id="rId6" imgW="571320" imgH="228600" progId="Equation.3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935163" y="3965575"/>
          <a:ext cx="1204912" cy="393700"/>
        </p:xfrm>
        <a:graphic>
          <a:graphicData uri="http://schemas.openxmlformats.org/presentationml/2006/ole">
            <p:oleObj spid="_x0000_s23559" name="Equation" r:id="rId7" imgW="698400" imgH="22860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905000" y="4724400"/>
          <a:ext cx="1203325" cy="393700"/>
        </p:xfrm>
        <a:graphic>
          <a:graphicData uri="http://schemas.openxmlformats.org/presentationml/2006/ole">
            <p:oleObj spid="_x0000_s23560" name="Equation" r:id="rId8" imgW="698400" imgH="228600" progId="Equation.3">
              <p:embed/>
            </p:oleObj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038600" y="4776304"/>
          <a:ext cx="336550" cy="355600"/>
        </p:xfrm>
        <a:graphic>
          <a:graphicData uri="http://schemas.openxmlformats.org/presentationml/2006/ole">
            <p:oleObj spid="_x0000_s23561" name="Equation" r:id="rId9" imgW="215640" imgH="228600" progId="Equation.3">
              <p:embed/>
            </p:oleObj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4927600" y="4687888"/>
          <a:ext cx="1320800" cy="457200"/>
        </p:xfrm>
        <a:graphic>
          <a:graphicData uri="http://schemas.openxmlformats.org/presentationml/2006/ole">
            <p:oleObj spid="_x0000_s23562" name="Equation" r:id="rId10" imgW="660240" imgH="228600" progId="Equation.3">
              <p:embed/>
            </p:oleObj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6318250" y="1371600"/>
          <a:ext cx="1225550" cy="787400"/>
        </p:xfrm>
        <a:graphic>
          <a:graphicData uri="http://schemas.openxmlformats.org/presentationml/2006/ole">
            <p:oleObj spid="_x0000_s23563" name="Equation" r:id="rId11" imgW="7110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penenang</a:t>
            </a:r>
            <a:r>
              <a:rPr lang="en-US" sz="2000" dirty="0" smtClean="0"/>
              <a:t> </a:t>
            </a:r>
            <a:r>
              <a:rPr lang="en-US" sz="2000" dirty="0" err="1" smtClean="0"/>
              <a:t>ketegangan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syaraf</a:t>
            </a:r>
            <a:r>
              <a:rPr lang="en-US" sz="2000" dirty="0" smtClean="0"/>
              <a:t> </a:t>
            </a:r>
            <a:r>
              <a:rPr lang="en-US" sz="2000" dirty="0" err="1" smtClean="0"/>
              <a:t>diduga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60%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.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percobaan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100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dewasa</a:t>
            </a:r>
            <a:r>
              <a:rPr lang="en-US" sz="2000" dirty="0" smtClean="0"/>
              <a:t> </a:t>
            </a:r>
            <a:r>
              <a:rPr lang="en-US" sz="2000" dirty="0" err="1" smtClean="0"/>
              <a:t>penderita</a:t>
            </a:r>
            <a:r>
              <a:rPr lang="en-US" sz="2000" dirty="0" smtClean="0"/>
              <a:t> </a:t>
            </a:r>
            <a:r>
              <a:rPr lang="en-US" sz="2000" dirty="0" err="1" smtClean="0"/>
              <a:t>ketegangan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syaraf</a:t>
            </a:r>
            <a:r>
              <a:rPr lang="en-US" sz="2000" dirty="0" smtClean="0"/>
              <a:t>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acak</a:t>
            </a:r>
            <a:r>
              <a:rPr lang="en-US" sz="2000" dirty="0" smtClean="0"/>
              <a:t>,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70%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.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bukti</a:t>
            </a:r>
            <a:r>
              <a:rPr lang="en-US" sz="2000" dirty="0" smtClean="0"/>
              <a:t> yang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unstuk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menyimpulkan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daripada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beredar</a:t>
            </a:r>
            <a:r>
              <a:rPr lang="en-US" sz="2000" dirty="0" smtClean="0"/>
              <a:t>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? </a:t>
            </a:r>
            <a:r>
              <a:rPr lang="en-US" sz="2000" dirty="0" err="1" smtClean="0"/>
              <a:t>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5%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pejabat</a:t>
            </a:r>
            <a:r>
              <a:rPr lang="en-US" sz="2000" dirty="0" smtClean="0"/>
              <a:t> </a:t>
            </a:r>
            <a:r>
              <a:rPr lang="en-US" sz="2000" dirty="0" err="1" smtClean="0"/>
              <a:t>mengatakan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60%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golongan</a:t>
            </a:r>
            <a:r>
              <a:rPr lang="en-US" sz="2000" dirty="0" smtClean="0"/>
              <a:t> A.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acak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8500 </a:t>
            </a:r>
            <a:r>
              <a:rPr lang="en-US" sz="2000" dirty="0" err="1" smtClean="0"/>
              <a:t>orang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ternyata</a:t>
            </a:r>
            <a:r>
              <a:rPr lang="en-US" sz="2000" dirty="0" smtClean="0"/>
              <a:t> 5426 </a:t>
            </a:r>
            <a:r>
              <a:rPr lang="en-US" sz="2000" dirty="0" err="1" smtClean="0"/>
              <a:t>diantaranya</a:t>
            </a:r>
            <a:r>
              <a:rPr lang="en-US" sz="2000" dirty="0" smtClean="0"/>
              <a:t>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golongan</a:t>
            </a:r>
            <a:r>
              <a:rPr lang="en-US" sz="2000" dirty="0" smtClean="0"/>
              <a:t> A. </a:t>
            </a: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l-GR" sz="2000" dirty="0" smtClean="0"/>
              <a:t>α</a:t>
            </a:r>
            <a:r>
              <a:rPr lang="en-US" sz="2000" dirty="0" smtClean="0"/>
              <a:t> = 0.01 </a:t>
            </a:r>
            <a:r>
              <a:rPr lang="en-US" sz="2000" dirty="0" err="1" smtClean="0"/>
              <a:t>benarkah</a:t>
            </a:r>
            <a:r>
              <a:rPr lang="en-US" sz="2000" dirty="0" smtClean="0"/>
              <a:t> </a:t>
            </a:r>
            <a:r>
              <a:rPr lang="en-US" sz="2000" dirty="0" err="1" smtClean="0"/>
              <a:t>pernyataan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diatas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CONTOH SOAL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Penghasil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alergi</a:t>
            </a:r>
            <a:r>
              <a:rPr lang="en-US" sz="2000" dirty="0" smtClean="0"/>
              <a:t>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obatnya</a:t>
            </a:r>
            <a:r>
              <a:rPr lang="en-US" sz="2000" dirty="0" smtClean="0"/>
              <a:t> 90%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menyembuhkan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penderita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tempo 8 jam.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pengobatan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160 </a:t>
            </a:r>
            <a:r>
              <a:rPr lang="en-US" sz="2000" dirty="0" err="1" smtClean="0"/>
              <a:t>pasien</a:t>
            </a:r>
            <a:r>
              <a:rPr lang="en-US" sz="2000" dirty="0" smtClean="0"/>
              <a:t> </a:t>
            </a:r>
            <a:r>
              <a:rPr lang="en-US" sz="2000" dirty="0" err="1" smtClean="0"/>
              <a:t>penderita</a:t>
            </a:r>
            <a:r>
              <a:rPr lang="en-US" sz="2000" dirty="0" smtClean="0"/>
              <a:t> </a:t>
            </a:r>
            <a:r>
              <a:rPr lang="en-US" sz="2000" dirty="0" err="1" smtClean="0"/>
              <a:t>alergi</a:t>
            </a:r>
            <a:r>
              <a:rPr lang="en-US" sz="2000" dirty="0" smtClean="0"/>
              <a:t> </a:t>
            </a:r>
            <a:r>
              <a:rPr lang="en-US" sz="2000" dirty="0" err="1" smtClean="0"/>
              <a:t>ternyata</a:t>
            </a:r>
            <a:r>
              <a:rPr lang="en-US" sz="2000" dirty="0" smtClean="0"/>
              <a:t> 137 </a:t>
            </a:r>
            <a:r>
              <a:rPr lang="en-US" sz="2000" dirty="0" err="1" smtClean="0"/>
              <a:t>sembuh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tempo 8 jam. </a:t>
            </a:r>
            <a:r>
              <a:rPr lang="en-US" sz="2000" dirty="0" err="1" smtClean="0"/>
              <a:t>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pernyataan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pengusaha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UJI VARIANS DUA PIHAK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</a:t>
            </a:r>
            <a:r>
              <a:rPr lang="el-GR" sz="2000" dirty="0" smtClean="0"/>
              <a:t>α</a:t>
            </a:r>
            <a:r>
              <a:rPr lang="en-US" sz="2000" dirty="0" smtClean="0"/>
              <a:t> 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Terima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600" dirty="0" smtClean="0"/>
              <a:t>UJI VARIANS</a:t>
            </a:r>
            <a:endParaRPr lang="en-US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429000" y="1730375"/>
          <a:ext cx="1401763" cy="831850"/>
        </p:xfrm>
        <a:graphic>
          <a:graphicData uri="http://schemas.openxmlformats.org/presentationml/2006/ole">
            <p:oleObj spid="_x0000_s24578" name="Equation" r:id="rId3" imgW="812520" imgH="4824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369733" y="2895600"/>
          <a:ext cx="1202267" cy="609600"/>
        </p:xfrm>
        <a:graphic>
          <a:graphicData uri="http://schemas.openxmlformats.org/presentationml/2006/ole">
            <p:oleObj spid="_x0000_s24579" name="Equation" r:id="rId4" imgW="901440" imgH="45720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861932" y="4229652"/>
          <a:ext cx="336550" cy="355600"/>
        </p:xfrm>
        <a:graphic>
          <a:graphicData uri="http://schemas.openxmlformats.org/presentationml/2006/ole">
            <p:oleObj spid="_x0000_s24580" name="Equation" r:id="rId5" imgW="21564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922588" y="4165600"/>
          <a:ext cx="2540000" cy="406400"/>
        </p:xfrm>
        <a:graphic>
          <a:graphicData uri="http://schemas.openxmlformats.org/presentationml/2006/ole">
            <p:oleObj spid="_x0000_s24581" name="Equation" r:id="rId6" imgW="15872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r>
              <a:rPr lang="en-US" dirty="0" smtClean="0"/>
              <a:t>UJI VARIANS SATU PIHAK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                                                       </a:t>
            </a:r>
            <a:r>
              <a:rPr lang="en-US" sz="2000" dirty="0" err="1" smtClean="0"/>
              <a:t>atau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denga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</a:t>
            </a:r>
            <a:r>
              <a:rPr lang="el-GR" sz="2000" dirty="0" smtClean="0"/>
              <a:t>α</a:t>
            </a: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Tolak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Untuk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Tolak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3475037" y="1374912"/>
          <a:ext cx="1401763" cy="831850"/>
        </p:xfrm>
        <a:graphic>
          <a:graphicData uri="http://schemas.openxmlformats.org/presentationml/2006/ole">
            <p:oleObj spid="_x0000_s25602" name="Equation" r:id="rId3" imgW="812520" imgH="48240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6523037" y="1421296"/>
          <a:ext cx="1401763" cy="831850"/>
        </p:xfrm>
        <a:graphic>
          <a:graphicData uri="http://schemas.openxmlformats.org/presentationml/2006/ole">
            <p:oleObj spid="_x0000_s25603" name="Equation" r:id="rId4" imgW="812520" imgH="48240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3124200" y="2514600"/>
          <a:ext cx="1201737" cy="609600"/>
        </p:xfrm>
        <a:graphic>
          <a:graphicData uri="http://schemas.openxmlformats.org/presentationml/2006/ole">
            <p:oleObj spid="_x0000_s25604" name="Equation" r:id="rId5" imgW="901440" imgH="45720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828800" y="3622675"/>
          <a:ext cx="1357312" cy="415925"/>
        </p:xfrm>
        <a:graphic>
          <a:graphicData uri="http://schemas.openxmlformats.org/presentationml/2006/ole">
            <p:oleObj spid="_x0000_s25605" name="Equation" r:id="rId6" imgW="787320" imgH="241200" progId="Equation.3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742870" y="4177748"/>
          <a:ext cx="336550" cy="355600"/>
        </p:xfrm>
        <a:graphic>
          <a:graphicData uri="http://schemas.openxmlformats.org/presentationml/2006/ole">
            <p:oleObj spid="_x0000_s25606" name="Equation" r:id="rId7" imgW="21564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546350" y="4068763"/>
          <a:ext cx="1552575" cy="506412"/>
        </p:xfrm>
        <a:graphic>
          <a:graphicData uri="http://schemas.openxmlformats.org/presentationml/2006/ole">
            <p:oleObj spid="_x0000_s25607" name="Equation" r:id="rId8" imgW="1091880" imgH="355320" progId="Equation.3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828800" y="4649719"/>
          <a:ext cx="1357312" cy="415925"/>
        </p:xfrm>
        <a:graphic>
          <a:graphicData uri="http://schemas.openxmlformats.org/presentationml/2006/ole">
            <p:oleObj spid="_x0000_s25608" name="Equation" r:id="rId9" imgW="787320" imgH="241200" progId="Equation.3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1716156" y="5207000"/>
          <a:ext cx="336550" cy="355600"/>
        </p:xfrm>
        <a:graphic>
          <a:graphicData uri="http://schemas.openxmlformats.org/presentationml/2006/ole">
            <p:oleObj spid="_x0000_s25609" name="Equation" r:id="rId10" imgW="215640" imgH="2286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678113" y="5076825"/>
          <a:ext cx="1304925" cy="504825"/>
        </p:xfrm>
        <a:graphic>
          <a:graphicData uri="http://schemas.openxmlformats.org/presentationml/2006/ole">
            <p:oleObj spid="_x0000_s25610" name="Equation" r:id="rId11" imgW="91440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acak</a:t>
            </a:r>
            <a:r>
              <a:rPr lang="en-US" sz="2000" dirty="0" smtClean="0"/>
              <a:t> 8 </a:t>
            </a:r>
            <a:r>
              <a:rPr lang="en-US" sz="2000" dirty="0" err="1" smtClean="0"/>
              <a:t>buah</a:t>
            </a:r>
            <a:r>
              <a:rPr lang="en-US" sz="2000" dirty="0" smtClean="0"/>
              <a:t> </a:t>
            </a:r>
            <a:r>
              <a:rPr lang="en-US" sz="2000" dirty="0" err="1" smtClean="0"/>
              <a:t>batang</a:t>
            </a:r>
            <a:r>
              <a:rPr lang="en-US" sz="2000" dirty="0" smtClean="0"/>
              <a:t> </a:t>
            </a:r>
            <a:r>
              <a:rPr lang="en-US" sz="2000" dirty="0" err="1" smtClean="0"/>
              <a:t>rokok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</a:t>
            </a:r>
            <a:r>
              <a:rPr lang="en-US" sz="2000" dirty="0" err="1" smtClean="0"/>
              <a:t>kadar</a:t>
            </a:r>
            <a:r>
              <a:rPr lang="en-US" sz="2000" dirty="0" smtClean="0"/>
              <a:t> </a:t>
            </a:r>
            <a:r>
              <a:rPr lang="en-US" sz="2000" dirty="0" err="1" smtClean="0"/>
              <a:t>nikotin</a:t>
            </a:r>
            <a:r>
              <a:rPr lang="en-US" sz="2000" dirty="0" smtClean="0"/>
              <a:t> </a:t>
            </a:r>
            <a:r>
              <a:rPr lang="en-US" sz="2000" dirty="0" err="1" smtClean="0"/>
              <a:t>sebanyak</a:t>
            </a:r>
            <a:r>
              <a:rPr lang="en-US" sz="2000" dirty="0" smtClean="0"/>
              <a:t> 1,8 mg. 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</a:t>
            </a:r>
            <a:r>
              <a:rPr lang="en-US" sz="2000" dirty="0" err="1" smtClean="0"/>
              <a:t>dapatkah</a:t>
            </a:r>
            <a:r>
              <a:rPr lang="en-US" sz="2000" dirty="0" smtClean="0"/>
              <a:t> </a:t>
            </a:r>
            <a:r>
              <a:rPr lang="en-US" sz="2000" dirty="0" err="1" smtClean="0"/>
              <a:t>disimpulkan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</a:t>
            </a:r>
            <a:r>
              <a:rPr lang="en-US" sz="2000" dirty="0" err="1" smtClean="0"/>
              <a:t>sesungguhnya</a:t>
            </a:r>
            <a:r>
              <a:rPr lang="en-US" sz="2000" dirty="0" smtClean="0"/>
              <a:t> 1,3 mg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l-GR" sz="2000" dirty="0" smtClean="0"/>
              <a:t>α</a:t>
            </a:r>
            <a:r>
              <a:rPr lang="en-US" sz="2000" dirty="0" smtClean="0"/>
              <a:t>=1%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SOAL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UJI DUA PIHAK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1.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     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l-GR" sz="2000" dirty="0" smtClean="0"/>
              <a:t>σ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:</a:t>
            </a:r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terima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</a:t>
            </a:r>
            <a:r>
              <a:rPr lang="en-US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UJI KESAMAAN DUA RATA-RATA</a:t>
            </a:r>
            <a:endParaRPr lang="en-US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3624263" y="2133600"/>
          <a:ext cx="1314450" cy="787400"/>
        </p:xfrm>
        <a:graphic>
          <a:graphicData uri="http://schemas.openxmlformats.org/presentationml/2006/ole">
            <p:oleObj spid="_x0000_s30722" name="Equation" r:id="rId3" imgW="761760" imgH="457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28800" y="3033918"/>
          <a:ext cx="876300" cy="438150"/>
        </p:xfrm>
        <a:graphic>
          <a:graphicData uri="http://schemas.openxmlformats.org/presentationml/2006/ole">
            <p:oleObj spid="_x0000_s30723" name="Equation" r:id="rId4" imgW="533160" imgH="2664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48000" y="3657600"/>
          <a:ext cx="1422400" cy="1066800"/>
        </p:xfrm>
        <a:graphic>
          <a:graphicData uri="http://schemas.openxmlformats.org/presentationml/2006/ole">
            <p:oleObj spid="_x0000_s30724" name="Equation" r:id="rId5" imgW="1015920" imgH="761760" progId="Equation.3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2057400" y="5021468"/>
          <a:ext cx="336550" cy="355600"/>
        </p:xfrm>
        <a:graphic>
          <a:graphicData uri="http://schemas.openxmlformats.org/presentationml/2006/ole">
            <p:oleObj spid="_x0000_s30725" name="Equation" r:id="rId6" imgW="215640" imgH="228600" progId="Equation.3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3313044" y="4913244"/>
          <a:ext cx="2719387" cy="501650"/>
        </p:xfrm>
        <a:graphic>
          <a:graphicData uri="http://schemas.openxmlformats.org/presentationml/2006/ole">
            <p:oleObj spid="_x0000_s30726" name="Equation" r:id="rId7" imgW="13078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Hipotesis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asumsi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dugaan</a:t>
            </a:r>
            <a:r>
              <a:rPr lang="en-US" sz="1800" dirty="0" smtClean="0"/>
              <a:t> </a:t>
            </a:r>
            <a:r>
              <a:rPr lang="en-US" sz="1800" dirty="0" err="1" smtClean="0"/>
              <a:t>mengenai</a:t>
            </a:r>
            <a:r>
              <a:rPr lang="en-US" sz="1800" dirty="0" smtClean="0"/>
              <a:t> </a:t>
            </a:r>
            <a:r>
              <a:rPr lang="en-US" sz="1800" dirty="0" err="1" smtClean="0"/>
              <a:t>sesuatu</a:t>
            </a:r>
            <a:r>
              <a:rPr lang="en-US" sz="1800" dirty="0" smtClean="0"/>
              <a:t> </a:t>
            </a:r>
            <a:r>
              <a:rPr lang="en-US" sz="1800" dirty="0" err="1" smtClean="0"/>
              <a:t>hal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dibuat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menjelaskan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hal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err="1" smtClean="0"/>
              <a:t>Asumsi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dugaan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dikhususkan</a:t>
            </a:r>
            <a:r>
              <a:rPr lang="en-US" sz="1800" dirty="0" smtClean="0"/>
              <a:t> </a:t>
            </a:r>
            <a:r>
              <a:rPr lang="en-US" sz="1800" dirty="0" err="1" smtClean="0"/>
              <a:t>mengenai</a:t>
            </a:r>
            <a:r>
              <a:rPr lang="en-US" sz="1800" dirty="0" smtClean="0"/>
              <a:t> </a:t>
            </a:r>
            <a:r>
              <a:rPr lang="en-US" sz="1800" dirty="0" err="1" smtClean="0"/>
              <a:t>populasi</a:t>
            </a:r>
            <a:r>
              <a:rPr lang="en-US" sz="1800" dirty="0" smtClean="0"/>
              <a:t>, </a:t>
            </a:r>
            <a:r>
              <a:rPr lang="en-US" sz="1800" dirty="0" err="1" smtClean="0"/>
              <a:t>umumnya</a:t>
            </a:r>
            <a:r>
              <a:rPr lang="en-US" sz="1800" dirty="0" smtClean="0"/>
              <a:t> </a:t>
            </a:r>
            <a:r>
              <a:rPr lang="en-US" sz="1800" dirty="0" err="1" smtClean="0"/>
              <a:t>mengenai</a:t>
            </a:r>
            <a:r>
              <a:rPr lang="en-US" sz="1800" dirty="0" smtClean="0"/>
              <a:t> </a:t>
            </a:r>
            <a:r>
              <a:rPr lang="en-US" sz="1800" dirty="0" err="1" smtClean="0"/>
              <a:t>nilai-nilai</a:t>
            </a:r>
            <a:r>
              <a:rPr lang="en-US" sz="1800" dirty="0" smtClean="0"/>
              <a:t> parameter </a:t>
            </a:r>
            <a:r>
              <a:rPr lang="en-US" sz="1800" dirty="0" err="1" smtClean="0"/>
              <a:t>populasi</a:t>
            </a:r>
            <a:r>
              <a:rPr lang="en-US" sz="1800" dirty="0" smtClean="0"/>
              <a:t>,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hipotesis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dirty="0" err="1" smtClean="0"/>
              <a:t>hipotesis</a:t>
            </a:r>
            <a:r>
              <a:rPr lang="en-US" sz="1800" dirty="0" smtClean="0"/>
              <a:t> </a:t>
            </a:r>
            <a:r>
              <a:rPr lang="en-US" sz="1800" dirty="0" err="1" smtClean="0"/>
              <a:t>statistik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err="1" smtClean="0"/>
              <a:t>Kekeliruan</a:t>
            </a:r>
            <a:r>
              <a:rPr lang="en-US" sz="1800" dirty="0" smtClean="0"/>
              <a:t>  </a:t>
            </a:r>
            <a:r>
              <a:rPr lang="en-US" sz="1800" dirty="0" err="1" smtClean="0"/>
              <a:t>tipe</a:t>
            </a:r>
            <a:r>
              <a:rPr lang="en-US" sz="1800" dirty="0" smtClean="0"/>
              <a:t> I  : </a:t>
            </a:r>
            <a:r>
              <a:rPr lang="en-US" sz="1800" dirty="0" err="1" smtClean="0"/>
              <a:t>menolak</a:t>
            </a:r>
            <a:r>
              <a:rPr lang="en-US" sz="1800" dirty="0" smtClean="0"/>
              <a:t> </a:t>
            </a:r>
            <a:r>
              <a:rPr lang="en-US" sz="1800" dirty="0" err="1" smtClean="0"/>
              <a:t>hipotesis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benar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Kekeliruan</a:t>
            </a:r>
            <a:r>
              <a:rPr lang="en-US" sz="1800" dirty="0" smtClean="0"/>
              <a:t> </a:t>
            </a:r>
            <a:r>
              <a:rPr lang="en-US" sz="1800" dirty="0" err="1" smtClean="0"/>
              <a:t>tipe</a:t>
            </a:r>
            <a:r>
              <a:rPr lang="en-US" sz="1800" dirty="0" smtClean="0"/>
              <a:t> I </a:t>
            </a:r>
            <a:r>
              <a:rPr lang="en-US" sz="1800" dirty="0" err="1" smtClean="0"/>
              <a:t>biasa</a:t>
            </a:r>
            <a:r>
              <a:rPr lang="en-US" sz="1800" dirty="0" smtClean="0"/>
              <a:t> </a:t>
            </a:r>
            <a:r>
              <a:rPr lang="en-US" sz="1800" dirty="0" err="1" smtClean="0"/>
              <a:t>dinyatakan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l-GR" sz="1800" dirty="0" smtClean="0"/>
              <a:t>α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Kekeliruan</a:t>
            </a:r>
            <a:r>
              <a:rPr lang="en-US" sz="1800" dirty="0" smtClean="0"/>
              <a:t> </a:t>
            </a:r>
            <a:r>
              <a:rPr lang="en-US" sz="1800" dirty="0" err="1" smtClean="0"/>
              <a:t>tipe</a:t>
            </a:r>
            <a:r>
              <a:rPr lang="en-US" sz="1800" dirty="0" smtClean="0"/>
              <a:t> II : </a:t>
            </a:r>
            <a:r>
              <a:rPr lang="en-US" sz="1800" dirty="0" err="1" smtClean="0"/>
              <a:t>menerima</a:t>
            </a:r>
            <a:r>
              <a:rPr lang="en-US" sz="1800" dirty="0" smtClean="0"/>
              <a:t> </a:t>
            </a:r>
            <a:r>
              <a:rPr lang="en-US" sz="1800" dirty="0" err="1" smtClean="0"/>
              <a:t>hipotesis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salah</a:t>
            </a:r>
            <a:endParaRPr lang="en-US" sz="1800" dirty="0" smtClean="0"/>
          </a:p>
          <a:p>
            <a:r>
              <a:rPr lang="en-US" sz="1800" dirty="0" err="1" smtClean="0"/>
              <a:t>Kekeliruan</a:t>
            </a:r>
            <a:r>
              <a:rPr lang="en-US" sz="1800" dirty="0" smtClean="0"/>
              <a:t> </a:t>
            </a:r>
            <a:r>
              <a:rPr lang="en-US" sz="1800" dirty="0" err="1" smtClean="0"/>
              <a:t>tipe</a:t>
            </a:r>
            <a:r>
              <a:rPr lang="en-US" sz="1800" dirty="0" smtClean="0"/>
              <a:t> II </a:t>
            </a:r>
            <a:r>
              <a:rPr lang="en-US" sz="1800" dirty="0" err="1" smtClean="0"/>
              <a:t>biasa</a:t>
            </a:r>
            <a:r>
              <a:rPr lang="en-US" sz="1800" dirty="0" smtClean="0"/>
              <a:t> </a:t>
            </a:r>
            <a:r>
              <a:rPr lang="en-US" sz="1800" dirty="0" err="1" smtClean="0"/>
              <a:t>dinyatakan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l-GR" sz="1800" dirty="0" smtClean="0"/>
              <a:t>β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Jika</a:t>
            </a:r>
            <a:r>
              <a:rPr lang="en-US" sz="2000" dirty="0" smtClean="0"/>
              <a:t>       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l-GR" sz="2000" dirty="0" smtClean="0"/>
              <a:t>σ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 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Dengan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terima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</a:t>
            </a:r>
            <a:endParaRPr lang="en-US" sz="2000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444488" y="539198"/>
          <a:ext cx="876300" cy="438150"/>
        </p:xfrm>
        <a:graphic>
          <a:graphicData uri="http://schemas.openxmlformats.org/presentationml/2006/ole">
            <p:oleObj spid="_x0000_s31746" name="Equation" r:id="rId3" imgW="533160" imgH="2664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31747" name="Equation" r:id="rId4" imgW="914400" imgH="215640" progId="Equation.3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125788" y="1219200"/>
          <a:ext cx="1316037" cy="1066800"/>
        </p:xfrm>
        <a:graphic>
          <a:graphicData uri="http://schemas.openxmlformats.org/presentationml/2006/ole">
            <p:oleObj spid="_x0000_s31748" name="Equation" r:id="rId5" imgW="939600" imgH="76176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86000" y="2495550"/>
          <a:ext cx="2302809" cy="857250"/>
        </p:xfrm>
        <a:graphic>
          <a:graphicData uri="http://schemas.openxmlformats.org/presentationml/2006/ole">
            <p:oleObj spid="_x0000_s31749" name="Equation" r:id="rId6" imgW="1739880" imgH="647640" progId="Equation.3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3114192" y="4236002"/>
          <a:ext cx="4303712" cy="501650"/>
        </p:xfrm>
        <a:graphic>
          <a:graphicData uri="http://schemas.openxmlformats.org/presentationml/2006/ole">
            <p:oleObj spid="_x0000_s31750" name="Equation" r:id="rId7" imgW="2070000" imgH="241200" progId="Equation.3">
              <p:embed/>
            </p:oleObj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2057400" y="4343400"/>
          <a:ext cx="336550" cy="355600"/>
        </p:xfrm>
        <a:graphic>
          <a:graphicData uri="http://schemas.openxmlformats.org/presentationml/2006/ole">
            <p:oleObj spid="_x0000_s31751" name="Equation" r:id="rId8" imgW="2156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3.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    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l-GR" sz="2000" dirty="0" smtClean="0"/>
              <a:t>σ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ketahui</a:t>
            </a:r>
            <a:endParaRPr lang="en-US" sz="2000" dirty="0" smtClean="0"/>
          </a:p>
          <a:p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Dengan</a:t>
            </a:r>
            <a:r>
              <a:rPr lang="en-US" sz="2000" dirty="0" smtClean="0"/>
              <a:t>           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 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                      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 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866900" y="460238"/>
          <a:ext cx="876300" cy="438150"/>
        </p:xfrm>
        <a:graphic>
          <a:graphicData uri="http://schemas.openxmlformats.org/presentationml/2006/ole">
            <p:oleObj spid="_x0000_s32770" name="Equation" r:id="rId3" imgW="533160" imgH="2664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2771" name="Equation" r:id="rId4" imgW="914400" imgH="215640" progId="Equation.3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160713" y="1201738"/>
          <a:ext cx="1244600" cy="1101725"/>
        </p:xfrm>
        <a:graphic>
          <a:graphicData uri="http://schemas.openxmlformats.org/presentationml/2006/ole">
            <p:oleObj spid="_x0000_s32772" name="Equation" r:id="rId5" imgW="888840" imgH="78732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19400" y="2819400"/>
          <a:ext cx="3423397" cy="825500"/>
        </p:xfrm>
        <a:graphic>
          <a:graphicData uri="http://schemas.openxmlformats.org/presentationml/2006/ole">
            <p:oleObj spid="_x0000_s32773" name="Equation" r:id="rId6" imgW="1790640" imgH="431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86000" y="3939540"/>
          <a:ext cx="787400" cy="708660"/>
        </p:xfrm>
        <a:graphic>
          <a:graphicData uri="http://schemas.openxmlformats.org/presentationml/2006/ole">
            <p:oleObj spid="_x0000_s32774" name="Equation" r:id="rId7" imgW="507960" imgH="457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08475" y="3962400"/>
          <a:ext cx="806450" cy="708025"/>
        </p:xfrm>
        <a:graphic>
          <a:graphicData uri="http://schemas.openxmlformats.org/presentationml/2006/ole">
            <p:oleObj spid="_x0000_s32775" name="Equation" r:id="rId8" imgW="520560" imgH="457200" progId="Equation.3">
              <p:embed/>
            </p:oleObj>
          </a:graphicData>
        </a:graphic>
      </p:graphicFrame>
      <p:graphicFrame>
        <p:nvGraphicFramePr>
          <p:cNvPr id="32776" name="Content Placeholder 3"/>
          <p:cNvGraphicFramePr>
            <a:graphicFrameLocks noChangeAspect="1"/>
          </p:cNvGraphicFramePr>
          <p:nvPr/>
        </p:nvGraphicFramePr>
        <p:xfrm>
          <a:off x="1371600" y="4899932"/>
          <a:ext cx="1905000" cy="510268"/>
        </p:xfrm>
        <a:graphic>
          <a:graphicData uri="http://schemas.openxmlformats.org/presentationml/2006/ole">
            <p:oleObj spid="_x0000_s32776" name="Equation" r:id="rId9" imgW="901440" imgH="241200" progId="Equation.3">
              <p:embed/>
            </p:oleObj>
          </a:graphicData>
        </a:graphic>
      </p:graphicFrame>
      <p:graphicFrame>
        <p:nvGraphicFramePr>
          <p:cNvPr id="11" name="Content Placeholder 3"/>
          <p:cNvGraphicFramePr>
            <a:graphicFrameLocks noChangeAspect="1"/>
          </p:cNvGraphicFramePr>
          <p:nvPr/>
        </p:nvGraphicFramePr>
        <p:xfrm>
          <a:off x="4359275" y="4926013"/>
          <a:ext cx="1958975" cy="511175"/>
        </p:xfrm>
        <a:graphic>
          <a:graphicData uri="http://schemas.openxmlformats.org/presentationml/2006/ole">
            <p:oleObj spid="_x0000_s32777" name="Equation" r:id="rId10" imgW="9270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macam</a:t>
            </a:r>
            <a:r>
              <a:rPr lang="en-US" sz="2000" dirty="0" smtClean="0"/>
              <a:t>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A </a:t>
            </a:r>
            <a:r>
              <a:rPr lang="en-US" sz="2000" dirty="0" err="1" smtClean="0"/>
              <a:t>dan</a:t>
            </a:r>
            <a:r>
              <a:rPr lang="en-US" sz="2000" dirty="0" smtClean="0"/>
              <a:t> B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ayam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terpisah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.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</a:t>
            </a:r>
            <a:r>
              <a:rPr lang="en-US" sz="2000" dirty="0" err="1" smtClean="0"/>
              <a:t>ayam</a:t>
            </a:r>
            <a:r>
              <a:rPr lang="en-US" sz="2000" dirty="0" smtClean="0"/>
              <a:t> yang </a:t>
            </a:r>
            <a:r>
              <a:rPr lang="en-US" sz="2000" dirty="0" err="1" smtClean="0"/>
              <a:t>mana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ayam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acak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11 </a:t>
            </a:r>
            <a:r>
              <a:rPr lang="en-US" sz="2000" dirty="0" err="1" smtClean="0"/>
              <a:t>ayam</a:t>
            </a:r>
            <a:r>
              <a:rPr lang="en-US" sz="2000" dirty="0" smtClean="0"/>
              <a:t>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A </a:t>
            </a:r>
            <a:r>
              <a:rPr lang="en-US" sz="2000" dirty="0" err="1" smtClean="0"/>
              <a:t>dan</a:t>
            </a:r>
            <a:r>
              <a:rPr lang="en-US" sz="2000" dirty="0" smtClean="0"/>
              <a:t> 10 </a:t>
            </a:r>
            <a:r>
              <a:rPr lang="en-US" sz="2000" dirty="0" err="1" smtClean="0"/>
              <a:t>ayam</a:t>
            </a:r>
            <a:r>
              <a:rPr lang="en-US" sz="2000" dirty="0" smtClean="0"/>
              <a:t>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B. </a:t>
            </a:r>
            <a:r>
              <a:rPr lang="en-US" sz="2000" dirty="0" err="1" smtClean="0"/>
              <a:t>ternyata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pemberian</a:t>
            </a:r>
            <a:r>
              <a:rPr lang="en-US" sz="2000" dirty="0" smtClean="0"/>
              <a:t> </a:t>
            </a:r>
            <a:r>
              <a:rPr lang="en-US" sz="2000" dirty="0" err="1" smtClean="0"/>
              <a:t>pakan</a:t>
            </a:r>
            <a:r>
              <a:rPr lang="en-US" sz="2000" dirty="0" smtClean="0"/>
              <a:t> </a:t>
            </a:r>
            <a:r>
              <a:rPr lang="en-US" sz="2000" dirty="0" err="1" smtClean="0"/>
              <a:t>ayam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.  rata-rata </a:t>
            </a:r>
            <a:r>
              <a:rPr lang="en-US" sz="2000" dirty="0" err="1" smtClean="0"/>
              <a:t>pertambahan</a:t>
            </a:r>
            <a:r>
              <a:rPr lang="en-US" sz="2000" dirty="0" smtClean="0"/>
              <a:t> </a:t>
            </a:r>
            <a:r>
              <a:rPr lang="en-US" sz="2000" dirty="0" err="1" smtClean="0"/>
              <a:t>berat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ayam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pakan</a:t>
            </a:r>
            <a:r>
              <a:rPr lang="en-US" sz="2000" dirty="0" smtClean="0"/>
              <a:t> A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3,22 </a:t>
            </a:r>
            <a:r>
              <a:rPr lang="en-US" sz="2000" dirty="0" err="1" smtClean="0"/>
              <a:t>dan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pertambahan</a:t>
            </a:r>
            <a:r>
              <a:rPr lang="en-US" sz="2000" dirty="0" smtClean="0"/>
              <a:t> </a:t>
            </a:r>
            <a:r>
              <a:rPr lang="en-US" sz="2000" dirty="0" err="1" smtClean="0"/>
              <a:t>berat</a:t>
            </a:r>
            <a:r>
              <a:rPr lang="en-US" sz="2000" dirty="0" smtClean="0"/>
              <a:t> 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ayam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pakan</a:t>
            </a:r>
            <a:r>
              <a:rPr lang="en-US" sz="2000" dirty="0" smtClean="0"/>
              <a:t> B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3,07. </a:t>
            </a:r>
            <a:r>
              <a:rPr lang="en-US" sz="2000" dirty="0" err="1" smtClean="0"/>
              <a:t>denga</a:t>
            </a:r>
            <a:r>
              <a:rPr lang="en-US" sz="2000" dirty="0" smtClean="0"/>
              <a:t> </a:t>
            </a:r>
            <a:r>
              <a:rPr lang="en-US" sz="2000" dirty="0" err="1" smtClean="0"/>
              <a:t>varians</a:t>
            </a:r>
            <a:r>
              <a:rPr lang="en-US" sz="2000" dirty="0" smtClean="0"/>
              <a:t> </a:t>
            </a:r>
            <a:r>
              <a:rPr lang="en-US" sz="2000" dirty="0" err="1" smtClean="0"/>
              <a:t>pakan</a:t>
            </a:r>
            <a:r>
              <a:rPr lang="en-US" sz="2000" dirty="0" smtClean="0"/>
              <a:t> A = 0,1996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varians</a:t>
            </a:r>
            <a:r>
              <a:rPr lang="en-US" sz="2000" dirty="0" smtClean="0"/>
              <a:t> </a:t>
            </a:r>
            <a:r>
              <a:rPr lang="en-US" sz="2000" dirty="0" err="1" smtClean="0"/>
              <a:t>pakan</a:t>
            </a:r>
            <a:r>
              <a:rPr lang="en-US" sz="2000" dirty="0" smtClean="0"/>
              <a:t> B = 0,1112. </a:t>
            </a:r>
            <a:r>
              <a:rPr lang="en-US" sz="2000" dirty="0" err="1" smtClean="0"/>
              <a:t>ujilah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pakan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efek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.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5%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SOAL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Semacam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dihasilkan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.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kualitas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ditinjau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daya</a:t>
            </a:r>
            <a:r>
              <a:rPr lang="en-US" sz="2000" dirty="0" smtClean="0"/>
              <a:t> </a:t>
            </a:r>
            <a:r>
              <a:rPr lang="en-US" sz="2000" dirty="0" err="1" smtClean="0"/>
              <a:t>tekannya</a:t>
            </a:r>
            <a:r>
              <a:rPr lang="en-US" sz="2000" dirty="0" smtClean="0"/>
              <a:t>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diadakan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percobaan</a:t>
            </a:r>
            <a:r>
              <a:rPr lang="en-US" sz="2000" dirty="0" smtClean="0"/>
              <a:t> </a:t>
            </a:r>
            <a:r>
              <a:rPr lang="en-US" sz="2000" dirty="0" err="1" smtClean="0"/>
              <a:t>sebanyak</a:t>
            </a:r>
            <a:r>
              <a:rPr lang="en-US" sz="2000" dirty="0" smtClean="0"/>
              <a:t> 20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kesatu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20 </a:t>
            </a:r>
            <a:r>
              <a:rPr lang="en-US" sz="2000" dirty="0" err="1" smtClean="0"/>
              <a:t>percobaan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. Rata- rata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bakunya</a:t>
            </a:r>
            <a:r>
              <a:rPr lang="en-US" sz="2000" dirty="0" smtClean="0"/>
              <a:t> </a:t>
            </a:r>
            <a:r>
              <a:rPr lang="en-US" sz="2000" dirty="0" err="1" smtClean="0"/>
              <a:t>berutrut-turut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9,25 kg </a:t>
            </a:r>
            <a:r>
              <a:rPr lang="en-US" sz="2000" dirty="0" err="1" smtClean="0"/>
              <a:t>dan</a:t>
            </a:r>
            <a:r>
              <a:rPr lang="en-US" sz="2000" dirty="0" smtClean="0"/>
              <a:t> 2,24 kg.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10,40 kg </a:t>
            </a:r>
            <a:r>
              <a:rPr lang="en-US" sz="2000" dirty="0" err="1" smtClean="0"/>
              <a:t>dan</a:t>
            </a:r>
            <a:r>
              <a:rPr lang="en-US" sz="2000" dirty="0" smtClean="0"/>
              <a:t> 3,12 kg.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5% </a:t>
            </a:r>
            <a:r>
              <a:rPr lang="en-US" sz="2000" dirty="0" err="1" smtClean="0"/>
              <a:t>bagaimanakah</a:t>
            </a:r>
            <a:r>
              <a:rPr lang="en-US" sz="2000" dirty="0" smtClean="0"/>
              <a:t> </a:t>
            </a:r>
            <a:r>
              <a:rPr lang="en-US" sz="2000" dirty="0" err="1" smtClean="0"/>
              <a:t>hasilnya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/>
          <a:lstStyle/>
          <a:p>
            <a:r>
              <a:rPr lang="en-US" dirty="0" smtClean="0"/>
              <a:t>UJI SATU PIHAK 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1.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    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l-GR" sz="2000" dirty="0" smtClean="0"/>
              <a:t>σ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</a:p>
          <a:p>
            <a:pPr lvl="2">
              <a:buNone/>
            </a:pP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smtClean="0"/>
              <a:t>:                       </a:t>
            </a:r>
            <a:r>
              <a:rPr lang="en-US" sz="2000" dirty="0" err="1" smtClean="0"/>
              <a:t>dengan</a:t>
            </a:r>
            <a:endParaRPr lang="en-US" sz="2000" dirty="0" smtClean="0"/>
          </a:p>
          <a:p>
            <a:pPr lvl="2">
              <a:buFont typeface="Arial" pitchFamily="34" charset="0"/>
              <a:buChar char="•"/>
            </a:pPr>
            <a:endParaRPr lang="en-US" sz="2000" dirty="0" smtClean="0"/>
          </a:p>
          <a:p>
            <a:pPr lvl="2">
              <a:buFont typeface="Arial" pitchFamily="34" charset="0"/>
              <a:buChar char="•"/>
            </a:pPr>
            <a:endParaRPr lang="en-US" sz="2000" dirty="0" smtClean="0"/>
          </a:p>
          <a:p>
            <a:pPr lvl="2">
              <a:buFont typeface="Arial" pitchFamily="34" charset="0"/>
              <a:buChar char="•"/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: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tolak</a:t>
            </a:r>
            <a:r>
              <a:rPr lang="en-US" sz="2000" dirty="0" smtClean="0"/>
              <a:t> 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</a:t>
            </a:r>
            <a:endParaRPr lang="en-US" sz="2000" dirty="0" smtClean="0"/>
          </a:p>
          <a:p>
            <a:pPr lvl="2">
              <a:buFont typeface="Arial" pitchFamily="34" charset="0"/>
              <a:buChar char="•"/>
            </a:pP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err="1" smtClean="0"/>
              <a:t>Tolak</a:t>
            </a:r>
            <a:r>
              <a:rPr lang="en-US" sz="1800" dirty="0" smtClean="0"/>
              <a:t>        </a:t>
            </a:r>
            <a:r>
              <a:rPr lang="en-US" sz="1800" dirty="0" err="1" smtClean="0"/>
              <a:t>jika</a:t>
            </a:r>
            <a:r>
              <a:rPr lang="en-US" sz="1800" dirty="0" smtClean="0"/>
              <a:t>         </a:t>
            </a:r>
            <a:endParaRPr lang="en-US" sz="1800" dirty="0" smtClean="0"/>
          </a:p>
          <a:p>
            <a:pPr lvl="1">
              <a:buNone/>
            </a:pPr>
            <a:endParaRPr lang="en-US" sz="2000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790950" y="990600"/>
          <a:ext cx="1314450" cy="787400"/>
        </p:xfrm>
        <a:graphic>
          <a:graphicData uri="http://schemas.openxmlformats.org/presentationml/2006/ole">
            <p:oleObj spid="_x0000_s34818" name="Equation" r:id="rId3" imgW="761760" imgH="457200" progId="Equation.3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2006600" y="1866900"/>
          <a:ext cx="876300" cy="438150"/>
        </p:xfrm>
        <a:graphic>
          <a:graphicData uri="http://schemas.openxmlformats.org/presentationml/2006/ole">
            <p:oleObj spid="_x0000_s34819" name="Equation" r:id="rId4" imgW="533160" imgH="266400" progId="Equation.3">
              <p:embed/>
            </p:oleObj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3048000" y="2438400"/>
          <a:ext cx="1316037" cy="1066800"/>
        </p:xfrm>
        <a:graphic>
          <a:graphicData uri="http://schemas.openxmlformats.org/presentationml/2006/ole">
            <p:oleObj spid="_x0000_s34820" name="Equation" r:id="rId5" imgW="939600" imgH="761760" progId="Equation.3">
              <p:embed/>
            </p:oleObj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6002337" y="2286000"/>
          <a:ext cx="2303463" cy="857250"/>
        </p:xfrm>
        <a:graphic>
          <a:graphicData uri="http://schemas.openxmlformats.org/presentationml/2006/ole">
            <p:oleObj spid="_x0000_s34821" name="Equation" r:id="rId6" imgW="1739880" imgH="647640" progId="Equation.3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2209800" y="4457700"/>
          <a:ext cx="336550" cy="355600"/>
        </p:xfrm>
        <a:graphic>
          <a:graphicData uri="http://schemas.openxmlformats.org/presentationml/2006/ole">
            <p:oleObj spid="_x0000_s34822" name="Equation" r:id="rId7" imgW="21564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494272" y="4435612"/>
          <a:ext cx="1409032" cy="393700"/>
        </p:xfrm>
        <a:graphic>
          <a:graphicData uri="http://schemas.openxmlformats.org/presentationml/2006/ole">
            <p:oleObj spid="_x0000_s34823" name="Equation" r:id="rId8" imgW="863280" imgH="241200" progId="Equation.3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2438400" y="4014823"/>
          <a:ext cx="1143000" cy="328577"/>
        </p:xfrm>
        <a:graphic>
          <a:graphicData uri="http://schemas.openxmlformats.org/presentationml/2006/ole">
            <p:oleObj spid="_x0000_s34824" name="Equation" r:id="rId9" imgW="749160" imgH="2156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362200" y="4853023"/>
          <a:ext cx="1143000" cy="328577"/>
        </p:xfrm>
        <a:graphic>
          <a:graphicData uri="http://schemas.openxmlformats.org/presentationml/2006/ole">
            <p:oleObj spid="_x0000_s34825" name="Equation" r:id="rId10" imgW="749160" imgH="215640" progId="Equation.3">
              <p:embed/>
            </p:oleObj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2057400" y="5283200"/>
          <a:ext cx="336550" cy="355600"/>
        </p:xfrm>
        <a:graphic>
          <a:graphicData uri="http://schemas.openxmlformats.org/presentationml/2006/ole">
            <p:oleObj spid="_x0000_s34826" name="Equation" r:id="rId11" imgW="215640" imgH="2286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052763" y="5245100"/>
          <a:ext cx="1554162" cy="393700"/>
        </p:xfrm>
        <a:graphic>
          <a:graphicData uri="http://schemas.openxmlformats.org/presentationml/2006/ole">
            <p:oleObj spid="_x0000_s34827" name="Equation" r:id="rId12" imgW="9522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2.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    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l-GR" sz="2000" dirty="0" smtClean="0"/>
              <a:t>σ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</a:p>
          <a:p>
            <a:pPr lvl="1">
              <a:lnSpc>
                <a:spcPct val="150000"/>
              </a:lnSpc>
            </a:pPr>
            <a:endParaRPr lang="en-US" sz="2000" dirty="0" smtClean="0"/>
          </a:p>
          <a:p>
            <a:pPr lvl="1">
              <a:lnSpc>
                <a:spcPct val="150000"/>
              </a:lnSpc>
            </a:pP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 lvl="1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lvl="1">
              <a:lnSpc>
                <a:spcPct val="170000"/>
              </a:lnSpc>
            </a:pPr>
            <a:r>
              <a:rPr lang="en-US" sz="2000" dirty="0" smtClean="0"/>
              <a:t> </a:t>
            </a:r>
            <a:r>
              <a:rPr lang="en-US" sz="2000" dirty="0" err="1" smtClean="0"/>
              <a:t>tolak</a:t>
            </a:r>
            <a:r>
              <a:rPr lang="en-US" sz="2000" dirty="0" smtClean="0"/>
              <a:t>      </a:t>
            </a:r>
            <a:r>
              <a:rPr lang="en-US" sz="2000" dirty="0" err="1" smtClean="0"/>
              <a:t>jika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sz="2000" dirty="0" err="1" smtClean="0"/>
              <a:t>untuk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sz="2000" dirty="0" err="1" smtClean="0"/>
              <a:t>Tolak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lnSpc>
                <a:spcPct val="150000"/>
              </a:lnSpc>
              <a:buNone/>
            </a:pPr>
            <a:r>
              <a:rPr lang="en-US" sz="2000" dirty="0" smtClean="0"/>
              <a:t>                  </a:t>
            </a:r>
          </a:p>
          <a:p>
            <a:pPr lvl="1">
              <a:buNone/>
            </a:pPr>
            <a:r>
              <a:rPr lang="en-US" sz="1600" dirty="0" smtClean="0"/>
              <a:t> </a:t>
            </a:r>
            <a:r>
              <a:rPr lang="en-US" sz="1800" dirty="0" err="1" smtClean="0"/>
              <a:t>dengan</a:t>
            </a:r>
            <a:endParaRPr lang="en-US" sz="1600" dirty="0" smtClean="0"/>
          </a:p>
          <a:p>
            <a:pPr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1828800" y="449746"/>
          <a:ext cx="876300" cy="438150"/>
        </p:xfrm>
        <a:graphic>
          <a:graphicData uri="http://schemas.openxmlformats.org/presentationml/2006/ole">
            <p:oleObj spid="_x0000_s39938" name="Equation" r:id="rId3" imgW="533160" imgH="266400" progId="Equation.3">
              <p:embed/>
            </p:oleObj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3124200" y="1066800"/>
          <a:ext cx="1244600" cy="1101725"/>
        </p:xfrm>
        <a:graphic>
          <a:graphicData uri="http://schemas.openxmlformats.org/presentationml/2006/ole">
            <p:oleObj spid="_x0000_s39939" name="Equation" r:id="rId4" imgW="888840" imgH="787320" progId="Equation.3">
              <p:embed/>
            </p:oleObj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1905000" y="2768600"/>
          <a:ext cx="336550" cy="355600"/>
        </p:xfrm>
        <a:graphic>
          <a:graphicData uri="http://schemas.openxmlformats.org/presentationml/2006/ole">
            <p:oleObj spid="_x0000_s39940" name="Equation" r:id="rId5" imgW="215640" imgH="228600" progId="Equation.3">
              <p:embed/>
            </p:oleObj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3124200" y="2590800"/>
          <a:ext cx="1541829" cy="749300"/>
        </p:xfrm>
        <a:graphic>
          <a:graphicData uri="http://schemas.openxmlformats.org/presentationml/2006/ole">
            <p:oleObj spid="_x0000_s39941" name="Equation" r:id="rId6" imgW="888840" imgH="431640" progId="Equation.3">
              <p:embed/>
            </p:oleObj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1981200" y="4800600"/>
          <a:ext cx="787400" cy="708025"/>
        </p:xfrm>
        <a:graphic>
          <a:graphicData uri="http://schemas.openxmlformats.org/presentationml/2006/ole">
            <p:oleObj spid="_x0000_s39942" name="Equation" r:id="rId7" imgW="507960" imgH="457200" progId="Equation.3">
              <p:embed/>
            </p:oleObj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3232150" y="4854575"/>
          <a:ext cx="806450" cy="708025"/>
        </p:xfrm>
        <a:graphic>
          <a:graphicData uri="http://schemas.openxmlformats.org/presentationml/2006/ole">
            <p:oleObj spid="_x0000_s39943" name="Equation" r:id="rId8" imgW="520560" imgH="457200" progId="Equation.3">
              <p:embed/>
            </p:oleObj>
          </a:graphicData>
        </a:graphic>
      </p:graphicFrame>
      <p:graphicFrame>
        <p:nvGraphicFramePr>
          <p:cNvPr id="39944" name="Content Placeholder 3"/>
          <p:cNvGraphicFramePr>
            <a:graphicFrameLocks noChangeAspect="1"/>
          </p:cNvGraphicFramePr>
          <p:nvPr/>
        </p:nvGraphicFramePr>
        <p:xfrm>
          <a:off x="4495800" y="5029200"/>
          <a:ext cx="1555750" cy="509587"/>
        </p:xfrm>
        <a:graphic>
          <a:graphicData uri="http://schemas.openxmlformats.org/presentationml/2006/ole">
            <p:oleObj spid="_x0000_s39944" name="Equation" r:id="rId9" imgW="736560" imgH="241200" progId="Equation.3">
              <p:embed/>
            </p:oleObj>
          </a:graphicData>
        </a:graphic>
      </p:graphicFrame>
      <p:graphicFrame>
        <p:nvGraphicFramePr>
          <p:cNvPr id="11" name="Content Placeholder 3"/>
          <p:cNvGraphicFramePr>
            <a:graphicFrameLocks noChangeAspect="1"/>
          </p:cNvGraphicFramePr>
          <p:nvPr/>
        </p:nvGraphicFramePr>
        <p:xfrm>
          <a:off x="6450013" y="5029200"/>
          <a:ext cx="1636712" cy="509588"/>
        </p:xfrm>
        <a:graphic>
          <a:graphicData uri="http://schemas.openxmlformats.org/presentationml/2006/ole">
            <p:oleObj spid="_x0000_s39945" name="Equation" r:id="rId10" imgW="774360" imgH="241200" progId="Equation.3">
              <p:embed/>
            </p:oleObj>
          </a:graphicData>
        </a:graphic>
      </p:graphicFrame>
      <p:graphicFrame>
        <p:nvGraphicFramePr>
          <p:cNvPr id="39946" name="Object 2"/>
          <p:cNvGraphicFramePr>
            <a:graphicFrameLocks noChangeAspect="1"/>
          </p:cNvGraphicFramePr>
          <p:nvPr/>
        </p:nvGraphicFramePr>
        <p:xfrm>
          <a:off x="2057400" y="2362200"/>
          <a:ext cx="1143000" cy="328612"/>
        </p:xfrm>
        <a:graphic>
          <a:graphicData uri="http://schemas.openxmlformats.org/presentationml/2006/ole">
            <p:oleObj spid="_x0000_s39946" name="Equation" r:id="rId11" imgW="749160" imgH="215640" progId="Equation.3">
              <p:embed/>
            </p:oleObj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2057400" y="3633788"/>
          <a:ext cx="1143000" cy="328612"/>
        </p:xfrm>
        <a:graphic>
          <a:graphicData uri="http://schemas.openxmlformats.org/presentationml/2006/ole">
            <p:oleObj spid="_x0000_s39947" name="Equation" r:id="rId12" imgW="749160" imgH="215640" progId="Equation.3">
              <p:embed/>
            </p:oleObj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1905000" y="4051300"/>
          <a:ext cx="336550" cy="355600"/>
        </p:xfrm>
        <a:graphic>
          <a:graphicData uri="http://schemas.openxmlformats.org/presentationml/2006/ole">
            <p:oleObj spid="_x0000_s39948" name="Equation" r:id="rId13" imgW="215640" imgH="228600" progId="Equation.3">
              <p:embed/>
            </p:oleObj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2949575" y="3975100"/>
          <a:ext cx="1739900" cy="749300"/>
        </p:xfrm>
        <a:graphic>
          <a:graphicData uri="http://schemas.openxmlformats.org/presentationml/2006/ole">
            <p:oleObj spid="_x0000_s39949" name="Equation" r:id="rId14" imgW="10029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UJI DUA PIHAK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RUMUSAN HIPOTESIS :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 : 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Dengan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Terima</a:t>
            </a:r>
            <a:r>
              <a:rPr lang="en-US" sz="2000" dirty="0" smtClean="0"/>
              <a:t>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 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UJI KESAMAAN DUA PROPORSI</a:t>
            </a:r>
            <a:endParaRPr lang="en-US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3879850" y="1905000"/>
          <a:ext cx="1225550" cy="787400"/>
        </p:xfrm>
        <a:graphic>
          <a:graphicData uri="http://schemas.openxmlformats.org/presentationml/2006/ole">
            <p:oleObj spid="_x0000_s40962" name="Equation" r:id="rId3" imgW="711000" imgH="457200" progId="Equation.3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2981325" y="2916238"/>
          <a:ext cx="1971675" cy="1052521"/>
        </p:xfrm>
        <a:graphic>
          <a:graphicData uri="http://schemas.openxmlformats.org/presentationml/2006/ole">
            <p:oleObj spid="_x0000_s40963" name="Equation" r:id="rId4" imgW="1333440" imgH="7110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57400" y="3911600"/>
          <a:ext cx="990600" cy="590884"/>
        </p:xfrm>
        <a:graphic>
          <a:graphicData uri="http://schemas.openxmlformats.org/presentationml/2006/ole">
            <p:oleObj spid="_x0000_s40964" name="Equation" r:id="rId5" imgW="723600" imgH="431640" progId="Equation.3">
              <p:embed/>
            </p:oleObj>
          </a:graphicData>
        </a:graphic>
      </p:graphicFrame>
      <p:graphicFrame>
        <p:nvGraphicFramePr>
          <p:cNvPr id="40965" name="Object 4"/>
          <p:cNvGraphicFramePr>
            <a:graphicFrameLocks noChangeAspect="1"/>
          </p:cNvGraphicFramePr>
          <p:nvPr/>
        </p:nvGraphicFramePr>
        <p:xfrm>
          <a:off x="1797050" y="5029200"/>
          <a:ext cx="336550" cy="355600"/>
        </p:xfrm>
        <a:graphic>
          <a:graphicData uri="http://schemas.openxmlformats.org/presentationml/2006/ole">
            <p:oleObj spid="_x0000_s40965" name="Equation" r:id="rId6" imgW="215640" imgH="228600" progId="Equation.3">
              <p:embed/>
            </p:oleObj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2895600" y="4984750"/>
          <a:ext cx="2719387" cy="501650"/>
        </p:xfrm>
        <a:graphic>
          <a:graphicData uri="http://schemas.openxmlformats.org/presentationml/2006/ole">
            <p:oleObj spid="_x0000_s40966" name="Equation" r:id="rId7" imgW="130788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UJI SATU PIHAK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RUMUSAN HIPOTESIS :                       </a:t>
            </a:r>
            <a:r>
              <a:rPr lang="en-US" sz="2000" dirty="0" err="1" smtClean="0"/>
              <a:t>atau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Untuk</a:t>
            </a:r>
            <a:r>
              <a:rPr lang="en-US" sz="2000" dirty="0" smtClean="0"/>
              <a:t> :                 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Tolak</a:t>
            </a:r>
            <a:r>
              <a:rPr lang="en-US" sz="2000" dirty="0" smtClean="0"/>
              <a:t> 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Untuk</a:t>
            </a:r>
            <a:r>
              <a:rPr lang="en-US" sz="2000" dirty="0" smtClean="0"/>
              <a:t> : 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Tolak</a:t>
            </a:r>
            <a:r>
              <a:rPr lang="en-US" sz="2000" dirty="0" smtClean="0"/>
              <a:t>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</a:t>
            </a:r>
            <a:endParaRPr lang="en-US" sz="2000" dirty="0" smtClean="0"/>
          </a:p>
          <a:p>
            <a:endParaRPr lang="en-US" sz="2000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3803650" y="533400"/>
          <a:ext cx="1225550" cy="787400"/>
        </p:xfrm>
        <a:graphic>
          <a:graphicData uri="http://schemas.openxmlformats.org/presentationml/2006/ole">
            <p:oleObj spid="_x0000_s43010" name="Equation" r:id="rId3" imgW="711000" imgH="45720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6394450" y="609600"/>
          <a:ext cx="1225550" cy="787400"/>
        </p:xfrm>
        <a:graphic>
          <a:graphicData uri="http://schemas.openxmlformats.org/presentationml/2006/ole">
            <p:oleObj spid="_x0000_s43011" name="Equation" r:id="rId4" imgW="711000" imgH="457200" progId="Equation.3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2667000" y="1462088"/>
          <a:ext cx="1971675" cy="1052512"/>
        </p:xfrm>
        <a:graphic>
          <a:graphicData uri="http://schemas.openxmlformats.org/presentationml/2006/ole">
            <p:oleObj spid="_x0000_s43012" name="Equation" r:id="rId5" imgW="1333440" imgH="71100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209800" y="3111500"/>
          <a:ext cx="1203325" cy="393700"/>
        </p:xfrm>
        <a:graphic>
          <a:graphicData uri="http://schemas.openxmlformats.org/presentationml/2006/ole">
            <p:oleObj spid="_x0000_s43013" name="Equation" r:id="rId6" imgW="698400" imgH="228600" progId="Equation.3">
              <p:embed/>
            </p:oleObj>
          </a:graphicData>
        </a:graphic>
      </p:graphicFrame>
      <p:graphicFrame>
        <p:nvGraphicFramePr>
          <p:cNvPr id="43014" name="Object 4"/>
          <p:cNvGraphicFramePr>
            <a:graphicFrameLocks noChangeAspect="1"/>
          </p:cNvGraphicFramePr>
          <p:nvPr/>
        </p:nvGraphicFramePr>
        <p:xfrm>
          <a:off x="1949450" y="3683000"/>
          <a:ext cx="336550" cy="355600"/>
        </p:xfrm>
        <a:graphic>
          <a:graphicData uri="http://schemas.openxmlformats.org/presentationml/2006/ole">
            <p:oleObj spid="_x0000_s43014" name="Equation" r:id="rId7" imgW="215640" imgH="228600" progId="Equation.3">
              <p:embed/>
            </p:oleObj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3124200" y="3613150"/>
          <a:ext cx="1214437" cy="501650"/>
        </p:xfrm>
        <a:graphic>
          <a:graphicData uri="http://schemas.openxmlformats.org/presentationml/2006/ole">
            <p:oleObj spid="_x0000_s43015" name="Equation" r:id="rId8" imgW="583920" imgH="24120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225675" y="4178300"/>
          <a:ext cx="1203325" cy="393700"/>
        </p:xfrm>
        <a:graphic>
          <a:graphicData uri="http://schemas.openxmlformats.org/presentationml/2006/ole">
            <p:oleObj spid="_x0000_s43016" name="Equation" r:id="rId9" imgW="698400" imgH="228600" progId="Equation.3">
              <p:embed/>
            </p:oleObj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1905000" y="4648200"/>
          <a:ext cx="336550" cy="355600"/>
        </p:xfrm>
        <a:graphic>
          <a:graphicData uri="http://schemas.openxmlformats.org/presentationml/2006/ole">
            <p:oleObj spid="_x0000_s43017" name="Equation" r:id="rId10" imgW="215640" imgH="228600" progId="Equation.3">
              <p:embed/>
            </p:oleObj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2892425" y="4603750"/>
          <a:ext cx="1373188" cy="501650"/>
        </p:xfrm>
        <a:graphic>
          <a:graphicData uri="http://schemas.openxmlformats.org/presentationml/2006/ole">
            <p:oleObj spid="_x0000_s43018" name="Equation" r:id="rId11" imgW="6602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r>
              <a:rPr lang="el-GR" sz="2000" dirty="0" smtClean="0"/>
              <a:t>α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pula </a:t>
            </a:r>
            <a:r>
              <a:rPr lang="en-US" sz="2000" dirty="0" err="1" smtClean="0"/>
              <a:t>sebgai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signifikansi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arti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keperluan</a:t>
            </a:r>
            <a:r>
              <a:rPr lang="en-US" sz="2000" dirty="0" smtClean="0"/>
              <a:t> </a:t>
            </a:r>
            <a:r>
              <a:rPr lang="en-US" sz="2000" dirty="0" err="1" smtClean="0"/>
              <a:t>praktis</a:t>
            </a:r>
            <a:r>
              <a:rPr lang="en-US" sz="2000" dirty="0" smtClean="0"/>
              <a:t> </a:t>
            </a:r>
            <a:r>
              <a:rPr lang="el-GR" sz="2000" dirty="0" smtClean="0"/>
              <a:t>α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dulu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biasa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0.05 </a:t>
            </a:r>
            <a:r>
              <a:rPr lang="en-US" sz="2000" dirty="0" err="1" smtClean="0"/>
              <a:t>atau</a:t>
            </a:r>
            <a:r>
              <a:rPr lang="en-US" sz="2000" dirty="0" smtClean="0"/>
              <a:t> 0.01</a:t>
            </a:r>
          </a:p>
          <a:p>
            <a:endParaRPr lang="en-US" sz="2000" dirty="0" smtClean="0"/>
          </a:p>
          <a:p>
            <a:r>
              <a:rPr lang="en-US" sz="2000" dirty="0" smtClean="0"/>
              <a:t>α = 0.05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kira-kira</a:t>
            </a:r>
            <a:r>
              <a:rPr lang="en-US" sz="2000" dirty="0" smtClean="0"/>
              <a:t> 5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100 </a:t>
            </a:r>
            <a:r>
              <a:rPr lang="en-US" sz="2000" dirty="0" err="1" smtClean="0"/>
              <a:t>kesimpulan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kesalahan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 I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menolak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seharusnya</a:t>
            </a:r>
            <a:r>
              <a:rPr lang="en-US" sz="2000" dirty="0" smtClean="0"/>
              <a:t>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.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kata</a:t>
            </a:r>
            <a:r>
              <a:rPr lang="en-US" sz="2000" dirty="0" smtClean="0"/>
              <a:t> lain </a:t>
            </a:r>
            <a:r>
              <a:rPr lang="en-US" sz="2000" dirty="0" err="1" smtClean="0"/>
              <a:t>kira-kira</a:t>
            </a:r>
            <a:r>
              <a:rPr lang="en-US" sz="2000" dirty="0" smtClean="0"/>
              <a:t> 95% </a:t>
            </a:r>
            <a:r>
              <a:rPr lang="en-US" sz="2000" dirty="0" err="1" smtClean="0"/>
              <a:t>yakin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kesimpulan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benar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PERUMUSAN HIPOTESIS</a:t>
            </a:r>
          </a:p>
          <a:p>
            <a:pPr lvl="1"/>
            <a:r>
              <a:rPr lang="en-US" sz="1600" dirty="0" smtClean="0"/>
              <a:t> </a:t>
            </a:r>
            <a:r>
              <a:rPr lang="en-US" sz="2000" dirty="0" err="1" smtClean="0"/>
              <a:t>Perumusan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macam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,     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  <a:r>
              <a:rPr lang="en-US" sz="2000" dirty="0" err="1" smtClean="0"/>
              <a:t>alternatif</a:t>
            </a:r>
            <a:r>
              <a:rPr lang="en-US" sz="2000" dirty="0" smtClean="0"/>
              <a:t>,     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Pengujian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Pengujian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2 </a:t>
            </a:r>
            <a:r>
              <a:rPr lang="en-US" sz="2000" dirty="0" err="1" smtClean="0"/>
              <a:t>pihak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LANGKAH – LANGKAH UJI HIPOTESIS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11556" y="1828800"/>
          <a:ext cx="336550" cy="356347"/>
        </p:xfrm>
        <a:graphic>
          <a:graphicData uri="http://schemas.openxmlformats.org/presentationml/2006/ole">
            <p:oleObj spid="_x0000_s1026" name="Equation" r:id="rId3" imgW="21564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553200" y="1798637"/>
          <a:ext cx="315913" cy="334963"/>
        </p:xfrm>
        <a:graphic>
          <a:graphicData uri="http://schemas.openxmlformats.org/presentationml/2006/ole">
            <p:oleObj spid="_x0000_s1028" name="Equation" r:id="rId4" imgW="20304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95400" y="3008244"/>
          <a:ext cx="1181100" cy="787400"/>
        </p:xfrm>
        <a:graphic>
          <a:graphicData uri="http://schemas.openxmlformats.org/presentationml/2006/ole">
            <p:oleObj spid="_x0000_s1029" name="Equation" r:id="rId5" imgW="685800" imgH="4572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048000" y="3019288"/>
          <a:ext cx="1181100" cy="787400"/>
        </p:xfrm>
        <a:graphic>
          <a:graphicData uri="http://schemas.openxmlformats.org/presentationml/2006/ole">
            <p:oleObj spid="_x0000_s1030" name="Equation" r:id="rId6" imgW="685800" imgH="457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409700" y="4470400"/>
          <a:ext cx="1181100" cy="787400"/>
        </p:xfrm>
        <a:graphic>
          <a:graphicData uri="http://schemas.openxmlformats.org/presentationml/2006/ole">
            <p:oleObj spid="_x0000_s1031" name="Equation" r:id="rId7" imgW="6858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/>
              <a:t>2.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,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z, t,        	  , F </a:t>
            </a:r>
            <a:r>
              <a:rPr lang="en-US" sz="2000" dirty="0" err="1" smtClean="0"/>
              <a:t>atau</a:t>
            </a:r>
            <a:r>
              <a:rPr lang="en-US" sz="2000" dirty="0" smtClean="0"/>
              <a:t> yang lain.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3.  </a:t>
            </a:r>
            <a:r>
              <a:rPr lang="en-US" sz="2000" dirty="0" err="1" smtClean="0"/>
              <a:t>Penentuan</a:t>
            </a:r>
            <a:r>
              <a:rPr lang="en-US" sz="2000" dirty="0" smtClean="0"/>
              <a:t> </a:t>
            </a: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penentuan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kritis</a:t>
            </a:r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4.  </a:t>
            </a:r>
            <a:r>
              <a:rPr lang="en-US" sz="2000" dirty="0" err="1" smtClean="0"/>
              <a:t>Pilih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signifikansi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5.  </a:t>
            </a:r>
            <a:r>
              <a:rPr lang="en-US" sz="2000" dirty="0" err="1" smtClean="0"/>
              <a:t>Hitung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statistik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dibutuhkan</a:t>
            </a:r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6.  </a:t>
            </a:r>
            <a:r>
              <a:rPr lang="en-US" sz="2000" dirty="0" err="1" smtClean="0"/>
              <a:t>Buat</a:t>
            </a:r>
            <a:r>
              <a:rPr lang="en-US" sz="2000" dirty="0" smtClean="0"/>
              <a:t> </a:t>
            </a:r>
            <a:r>
              <a:rPr lang="en-US" sz="2000" dirty="0" err="1" smtClean="0"/>
              <a:t>kesimpulan</a:t>
            </a:r>
            <a:endParaRPr lang="en-US" sz="2000" dirty="0" smtClean="0"/>
          </a:p>
          <a:p>
            <a:pPr lvl="0"/>
            <a:endParaRPr lang="en-US" sz="2000" dirty="0" smtClean="0"/>
          </a:p>
          <a:p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70000" y="712304"/>
          <a:ext cx="330200" cy="371475"/>
        </p:xfrm>
        <a:graphic>
          <a:graphicData uri="http://schemas.openxmlformats.org/presentationml/2006/ole">
            <p:oleObj spid="_x0000_s2050" name="Equation" r:id="rId3" imgW="203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UJI RATA-RATA µ : UJI 2 PIHAK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varians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</a:t>
            </a:r>
            <a:r>
              <a:rPr lang="en-US" sz="2000" dirty="0" err="1" smtClean="0"/>
              <a:t>poopulasi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endParaRPr lang="en-US" sz="2000" dirty="0" smtClean="0"/>
          </a:p>
          <a:p>
            <a:endParaRPr lang="en-US" sz="2000" dirty="0" smtClean="0"/>
          </a:p>
          <a:p>
            <a:pPr lvl="1"/>
            <a:r>
              <a:rPr lang="en-US" sz="1600" dirty="0" smtClean="0"/>
              <a:t> </a:t>
            </a:r>
            <a:r>
              <a:rPr lang="en-US" sz="2000" dirty="0" err="1" smtClean="0"/>
              <a:t>Pasangan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hipotesisnya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normal, </a:t>
            </a:r>
            <a:r>
              <a:rPr lang="en-US" sz="2000" dirty="0" err="1" smtClean="0"/>
              <a:t>sehingga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 lvl="1"/>
            <a:r>
              <a:rPr lang="en-US" sz="2000" dirty="0" err="1" smtClean="0"/>
              <a:t>Terima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 </a:t>
            </a:r>
          </a:p>
          <a:p>
            <a:pPr lvl="1"/>
            <a:r>
              <a:rPr lang="en-US" sz="2000" dirty="0" err="1" smtClean="0"/>
              <a:t>Tolak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endParaRPr lang="en-US" sz="2000" dirty="0" smtClean="0"/>
          </a:p>
          <a:p>
            <a:pPr lvl="1"/>
            <a:endParaRPr lang="en-US" sz="160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576763" y="2057400"/>
          <a:ext cx="1247775" cy="787400"/>
        </p:xfrm>
        <a:graphic>
          <a:graphicData uri="http://schemas.openxmlformats.org/presentationml/2006/ole">
            <p:oleObj spid="_x0000_s3075" name="Equation" r:id="rId4" imgW="723600" imgH="457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657600" y="3524250"/>
          <a:ext cx="1340427" cy="819150"/>
        </p:xfrm>
        <a:graphic>
          <a:graphicData uri="http://schemas.openxmlformats.org/presentationml/2006/ole">
            <p:oleObj spid="_x0000_s3076" name="Equation" r:id="rId5" imgW="685800" imgH="419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465288" y="4679950"/>
          <a:ext cx="2719471" cy="501650"/>
        </p:xfrm>
        <a:graphic>
          <a:graphicData uri="http://schemas.openxmlformats.org/presentationml/2006/ole">
            <p:oleObj spid="_x0000_s3077" name="Equation" r:id="rId6" imgW="1307880" imgH="24120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115456" y="4764314"/>
          <a:ext cx="336550" cy="355600"/>
        </p:xfrm>
        <a:graphic>
          <a:graphicData uri="http://schemas.openxmlformats.org/presentationml/2006/ole">
            <p:oleObj spid="_x0000_s3078" name="Equation" r:id="rId7" imgW="2156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2.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varians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endParaRPr lang="en-US" sz="2000" dirty="0" smtClean="0"/>
          </a:p>
          <a:p>
            <a:endParaRPr lang="en-US" sz="2000" dirty="0" smtClean="0"/>
          </a:p>
          <a:p>
            <a:pPr lvl="1"/>
            <a:r>
              <a:rPr lang="en-US" sz="2000" dirty="0" err="1" smtClean="0"/>
              <a:t>Pasangan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mengunakan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 </a:t>
            </a:r>
          </a:p>
          <a:p>
            <a:pPr lvl="1"/>
            <a:r>
              <a:rPr lang="en-US" sz="2000" dirty="0" err="1" smtClean="0"/>
              <a:t>Terima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endParaRPr lang="en-US" sz="2000" dirty="0" smtClean="0"/>
          </a:p>
          <a:p>
            <a:pPr lvl="1"/>
            <a:r>
              <a:rPr lang="en-US" sz="2000" dirty="0" err="1" smtClean="0"/>
              <a:t>Tolak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endParaRPr lang="en-US" sz="2000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962400" y="1193800"/>
          <a:ext cx="1247775" cy="787400"/>
        </p:xfrm>
        <a:graphic>
          <a:graphicData uri="http://schemas.openxmlformats.org/presentationml/2006/ole">
            <p:oleObj spid="_x0000_s4099" name="Equation" r:id="rId3" imgW="723600" imgH="45720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694113" y="2686050"/>
          <a:ext cx="1265237" cy="819150"/>
        </p:xfrm>
        <a:graphic>
          <a:graphicData uri="http://schemas.openxmlformats.org/presentationml/2006/ole">
            <p:oleObj spid="_x0000_s4101" name="Equation" r:id="rId4" imgW="647640" imgH="41904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116138" y="3907974"/>
          <a:ext cx="336550" cy="355600"/>
        </p:xfrm>
        <a:graphic>
          <a:graphicData uri="http://schemas.openxmlformats.org/presentationml/2006/ole">
            <p:oleObj spid="_x0000_s4102" name="Equation" r:id="rId5" imgW="215640" imgH="228600" progId="Equation.3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3270250" y="3765550"/>
          <a:ext cx="3511550" cy="501650"/>
        </p:xfrm>
        <a:graphic>
          <a:graphicData uri="http://schemas.openxmlformats.org/presentationml/2006/ole">
            <p:oleObj spid="_x0000_s4103" name="Equation" r:id="rId6" imgW="16887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 lnSpcReduction="10000"/>
          </a:bodyPr>
          <a:lstStyle/>
          <a:p>
            <a:r>
              <a:rPr lang="en-US" sz="2000" dirty="0" err="1" smtClean="0"/>
              <a:t>Pasangan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1.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l-GR" sz="2000" dirty="0" smtClean="0"/>
              <a:t>σ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:</a:t>
            </a:r>
          </a:p>
          <a:p>
            <a:pPr lvl="1"/>
            <a:r>
              <a:rPr lang="en-US" sz="1600" dirty="0" smtClean="0"/>
              <a:t> </a:t>
            </a: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endParaRPr lang="en-US" sz="2000" dirty="0" smtClean="0"/>
          </a:p>
          <a:p>
            <a:pPr lvl="1"/>
            <a:r>
              <a:rPr lang="en-US" sz="2000" dirty="0" smtClean="0"/>
              <a:t> 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</a:p>
          <a:p>
            <a:pPr lvl="1">
              <a:buNone/>
            </a:pPr>
            <a:r>
              <a:rPr lang="en-US" sz="2000" dirty="0" smtClean="0"/>
              <a:t>	 </a:t>
            </a:r>
          </a:p>
          <a:p>
            <a:pPr lvl="1"/>
            <a:r>
              <a:rPr lang="en-US" sz="2000" dirty="0" err="1" smtClean="0"/>
              <a:t>Tolak</a:t>
            </a:r>
            <a:r>
              <a:rPr lang="en-US" sz="2000" dirty="0" smtClean="0"/>
              <a:t>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             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       </a:t>
            </a:r>
            <a:r>
              <a:rPr lang="en-US" sz="2000" dirty="0" err="1" smtClean="0"/>
              <a:t>diterima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Tolak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             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      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 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UJI RATA-RATA µ : UJI 1 PIHAK</a:t>
            </a:r>
            <a:endParaRPr lang="en-US" sz="3600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657600" y="1371600"/>
          <a:ext cx="1247775" cy="787400"/>
        </p:xfrm>
        <a:graphic>
          <a:graphicData uri="http://schemas.openxmlformats.org/presentationml/2006/ole">
            <p:oleObj spid="_x0000_s5123" name="Equation" r:id="rId3" imgW="723600" imgH="457200" progId="Equation.3">
              <p:embed/>
            </p:oleObj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5686425" y="1426030"/>
          <a:ext cx="1247775" cy="787400"/>
        </p:xfrm>
        <a:graphic>
          <a:graphicData uri="http://schemas.openxmlformats.org/presentationml/2006/ole">
            <p:oleObj spid="_x0000_s5124" name="Equation" r:id="rId4" imgW="723600" imgH="45720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832350" y="2762250"/>
          <a:ext cx="1339850" cy="819150"/>
        </p:xfrm>
        <a:graphic>
          <a:graphicData uri="http://schemas.openxmlformats.org/presentationml/2006/ole">
            <p:oleObj spid="_x0000_s5125" name="Equation" r:id="rId5" imgW="685800" imgH="41904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919514" y="4412346"/>
          <a:ext cx="336550" cy="355600"/>
        </p:xfrm>
        <a:graphic>
          <a:graphicData uri="http://schemas.openxmlformats.org/presentationml/2006/ole">
            <p:oleObj spid="_x0000_s5126" name="Equation" r:id="rId6" imgW="21564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95600" y="4347030"/>
          <a:ext cx="1143000" cy="457200"/>
        </p:xfrm>
        <a:graphic>
          <a:graphicData uri="http://schemas.openxmlformats.org/presentationml/2006/ole">
            <p:oleObj spid="_x0000_s5127" name="Equation" r:id="rId7" imgW="571320" imgH="228600" progId="Equation.3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6400800" y="4452258"/>
          <a:ext cx="336550" cy="355600"/>
        </p:xfrm>
        <a:graphic>
          <a:graphicData uri="http://schemas.openxmlformats.org/presentationml/2006/ole">
            <p:oleObj spid="_x0000_s5129" name="Equation" r:id="rId8" imgW="215640" imgH="228600" progId="Equation.3">
              <p:embed/>
            </p:oleObj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3341688" y="3962400"/>
          <a:ext cx="1225550" cy="393700"/>
        </p:xfrm>
        <a:graphic>
          <a:graphicData uri="http://schemas.openxmlformats.org/presentationml/2006/ole">
            <p:oleObj spid="_x0000_s5130" name="Equation" r:id="rId9" imgW="711000" imgH="228600" progId="Equation.3">
              <p:embed/>
            </p:oleObj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3287713" y="4920342"/>
          <a:ext cx="1203325" cy="393700"/>
        </p:xfrm>
        <a:graphic>
          <a:graphicData uri="http://schemas.openxmlformats.org/presentationml/2006/ole">
            <p:oleObj spid="_x0000_s5131" name="Equation" r:id="rId10" imgW="698400" imgH="228600" progId="Equation.3">
              <p:embed/>
            </p:oleObj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1981200" y="5359400"/>
          <a:ext cx="336550" cy="355600"/>
        </p:xfrm>
        <a:graphic>
          <a:graphicData uri="http://schemas.openxmlformats.org/presentationml/2006/ole">
            <p:oleObj spid="_x0000_s5132" name="Equation" r:id="rId11" imgW="215640" imgH="22860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806700" y="5322888"/>
          <a:ext cx="1320800" cy="457200"/>
        </p:xfrm>
        <a:graphic>
          <a:graphicData uri="http://schemas.openxmlformats.org/presentationml/2006/ole">
            <p:oleObj spid="_x0000_s5133" name="Equation" r:id="rId12" imgW="660240" imgH="228600" progId="Equation.3">
              <p:embed/>
            </p:oleObj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6553200" y="5392058"/>
          <a:ext cx="336550" cy="355600"/>
        </p:xfrm>
        <a:graphic>
          <a:graphicData uri="http://schemas.openxmlformats.org/presentationml/2006/ole">
            <p:oleObj spid="_x0000_s5134" name="Equation" r:id="rId13" imgW="2156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l-GR" sz="2000" dirty="0" smtClean="0"/>
              <a:t>σ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endParaRPr lang="en-US" sz="2000" dirty="0" smtClean="0"/>
          </a:p>
          <a:p>
            <a:endParaRPr lang="en-US" sz="2000" dirty="0" smtClean="0"/>
          </a:p>
          <a:p>
            <a:pPr lvl="1"/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 lvl="1"/>
            <a:endParaRPr lang="en-US" sz="2000" dirty="0" smtClean="0"/>
          </a:p>
          <a:p>
            <a:pPr lvl="2"/>
            <a:r>
              <a:rPr lang="en-US" sz="2000" dirty="0" err="1" smtClean="0"/>
              <a:t>Tolak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pPr lvl="2"/>
            <a:r>
              <a:rPr lang="en-US" sz="2000" dirty="0" smtClean="0"/>
              <a:t> </a:t>
            </a:r>
            <a:r>
              <a:rPr lang="en-US" sz="2000" dirty="0" err="1" smtClean="0"/>
              <a:t>tolak</a:t>
            </a:r>
            <a:r>
              <a:rPr lang="en-US" sz="2000" dirty="0" smtClean="0"/>
              <a:t> 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      </a:t>
            </a:r>
          </a:p>
          <a:p>
            <a:pPr lvl="2"/>
            <a:endParaRPr lang="en-US" sz="2000" dirty="0" smtClean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5211763" y="1009650"/>
          <a:ext cx="1265237" cy="819150"/>
        </p:xfrm>
        <a:graphic>
          <a:graphicData uri="http://schemas.openxmlformats.org/presentationml/2006/ole">
            <p:oleObj spid="_x0000_s21506" name="Equation" r:id="rId3" imgW="647640" imgH="41904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162628" y="2601686"/>
          <a:ext cx="336550" cy="355600"/>
        </p:xfrm>
        <a:graphic>
          <a:graphicData uri="http://schemas.openxmlformats.org/presentationml/2006/ole">
            <p:oleObj spid="_x0000_s21507" name="Equation" r:id="rId4" imgW="215640" imgH="228600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251200" y="2550886"/>
          <a:ext cx="1193800" cy="482600"/>
        </p:xfrm>
        <a:graphic>
          <a:graphicData uri="http://schemas.openxmlformats.org/presentationml/2006/ole">
            <p:oleObj spid="_x0000_s21508" name="Equation" r:id="rId5" imgW="596880" imgH="24120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3124200" y="1968500"/>
          <a:ext cx="1225550" cy="393700"/>
        </p:xfrm>
        <a:graphic>
          <a:graphicData uri="http://schemas.openxmlformats.org/presentationml/2006/ole">
            <p:oleObj spid="_x0000_s21509" name="Equation" r:id="rId6" imgW="711000" imgH="22860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211513" y="3094038"/>
          <a:ext cx="1203325" cy="393700"/>
        </p:xfrm>
        <a:graphic>
          <a:graphicData uri="http://schemas.openxmlformats.org/presentationml/2006/ole">
            <p:oleObj spid="_x0000_s21510" name="Equation" r:id="rId7" imgW="698400" imgH="228600" progId="Equation.3">
              <p:embed/>
            </p:oleObj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286000" y="3650342"/>
          <a:ext cx="336550" cy="355600"/>
        </p:xfrm>
        <a:graphic>
          <a:graphicData uri="http://schemas.openxmlformats.org/presentationml/2006/ole">
            <p:oleObj spid="_x0000_s21511" name="Equation" r:id="rId8" imgW="215640" imgH="228600" progId="Equation.3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3314700" y="3635375"/>
          <a:ext cx="1371600" cy="482600"/>
        </p:xfrm>
        <a:graphic>
          <a:graphicData uri="http://schemas.openxmlformats.org/presentationml/2006/ole">
            <p:oleObj spid="_x0000_s21512" name="Equation" r:id="rId9" imgW="6858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3227</TotalTime>
  <Words>1028</Words>
  <Application>Microsoft Office PowerPoint</Application>
  <PresentationFormat>On-screen Show (4:3)</PresentationFormat>
  <Paragraphs>229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Concourse</vt:lpstr>
      <vt:lpstr>Equation</vt:lpstr>
      <vt:lpstr>Microsoft Equation 3.0</vt:lpstr>
      <vt:lpstr>UJI HIPOTESIS</vt:lpstr>
      <vt:lpstr>PENDAHULUAN</vt:lpstr>
      <vt:lpstr>Slide 3</vt:lpstr>
      <vt:lpstr>LANGKAH – LANGKAH UJI HIPOTESIS</vt:lpstr>
      <vt:lpstr>Slide 5</vt:lpstr>
      <vt:lpstr>UJI RATA-RATA µ : UJI 2 PIHAK</vt:lpstr>
      <vt:lpstr>Slide 7</vt:lpstr>
      <vt:lpstr>UJI RATA-RATA µ : UJI 1 PIHAK</vt:lpstr>
      <vt:lpstr>Slide 9</vt:lpstr>
      <vt:lpstr>CONTOH SOAL</vt:lpstr>
      <vt:lpstr>Slide 11</vt:lpstr>
      <vt:lpstr>UJI PROPORSI</vt:lpstr>
      <vt:lpstr>Slide 13</vt:lpstr>
      <vt:lpstr>CONTOH SOAL</vt:lpstr>
      <vt:lpstr>Slide 15</vt:lpstr>
      <vt:lpstr> UJI VARIANS</vt:lpstr>
      <vt:lpstr>Slide 17</vt:lpstr>
      <vt:lpstr>CONTOH SOAL</vt:lpstr>
      <vt:lpstr>UJI KESAMAAN DUA RATA-RATA</vt:lpstr>
      <vt:lpstr>Slide 20</vt:lpstr>
      <vt:lpstr>Slide 21</vt:lpstr>
      <vt:lpstr>CONTOH SOAL</vt:lpstr>
      <vt:lpstr>Slide 23</vt:lpstr>
      <vt:lpstr>Slide 24</vt:lpstr>
      <vt:lpstr>Slide 25</vt:lpstr>
      <vt:lpstr>UJI KESAMAAN DUA PROPORSI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 HIPOTESIS</dc:title>
  <dc:creator>Hp</dc:creator>
  <cp:lastModifiedBy>Hp</cp:lastModifiedBy>
  <cp:revision>146</cp:revision>
  <dcterms:created xsi:type="dcterms:W3CDTF">2012-06-03T22:09:56Z</dcterms:created>
  <dcterms:modified xsi:type="dcterms:W3CDTF">2012-06-18T02:35:43Z</dcterms:modified>
</cp:coreProperties>
</file>