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42" r:id="rId4"/>
    <p:sldId id="343" r:id="rId5"/>
    <p:sldId id="344" r:id="rId6"/>
    <p:sldId id="321" r:id="rId7"/>
    <p:sldId id="332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3" r:id="rId26"/>
    <p:sldId id="362" r:id="rId27"/>
    <p:sldId id="364" r:id="rId28"/>
    <p:sldId id="365" r:id="rId29"/>
    <p:sldId id="366" r:id="rId30"/>
    <p:sldId id="367" r:id="rId31"/>
    <p:sldId id="368" r:id="rId32"/>
    <p:sldId id="371" r:id="rId33"/>
    <p:sldId id="370" r:id="rId34"/>
    <p:sldId id="277" r:id="rId3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CC00FF"/>
    <a:srgbClr val="FF3300"/>
    <a:srgbClr val="FF9900"/>
    <a:srgbClr val="0099CC"/>
    <a:srgbClr val="663300"/>
    <a:srgbClr val="339966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5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 Sort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340126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00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62000" y="2514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1148" y="26316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580829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19084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556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619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8147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4205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87756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1984897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376091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66888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877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0066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622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940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81400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58140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711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71800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988364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43000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48340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615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3754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55304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855304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2852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7658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01148" y="2630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918252" y="18636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4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32452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905000" y="1868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96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56252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62400" y="12192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Karena</a:t>
            </a:r>
            <a:r>
              <a:rPr lang="en-US" sz="2000" dirty="0" smtClean="0">
                <a:solidFill>
                  <a:srgbClr val="002060"/>
                </a:solidFill>
              </a:rPr>
              <a:t> N =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terjadi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harga</a:t>
            </a:r>
            <a:r>
              <a:rPr lang="en-US" sz="2000" dirty="0" smtClean="0">
                <a:solidFill>
                  <a:srgbClr val="FF0000"/>
                </a:solidFill>
              </a:rPr>
              <a:t> N </a:t>
            </a:r>
            <a:r>
              <a:rPr lang="en-US" sz="2000" dirty="0" err="1" smtClean="0">
                <a:solidFill>
                  <a:srgbClr val="FF0000"/>
                </a:solidFill>
              </a:rPr>
              <a:t>sudah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nol</a:t>
            </a:r>
            <a:r>
              <a:rPr lang="en-US" sz="2000" dirty="0" smtClean="0">
                <a:solidFill>
                  <a:srgbClr val="FF0000"/>
                </a:solidFill>
              </a:rPr>
              <a:t> (0),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pengurutan</a:t>
            </a:r>
            <a:r>
              <a:rPr lang="en-US" sz="2000" dirty="0" smtClean="0">
                <a:solidFill>
                  <a:srgbClr val="FF0000"/>
                </a:solidFill>
              </a:rPr>
              <a:t> data </a:t>
            </a:r>
            <a:r>
              <a:rPr lang="en-US" sz="2000" dirty="0" err="1" smtClean="0">
                <a:solidFill>
                  <a:srgbClr val="FF0000"/>
                </a:solidFill>
              </a:rPr>
              <a:t>selesai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990600"/>
            <a:ext cx="8839200" cy="5334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2418524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Rahmat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Didin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Ahmad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Joned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Syahrul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Riki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Arif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Donni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Asih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04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Urutkan</a:t>
            </a:r>
            <a:r>
              <a:rPr lang="en-US" sz="2000" dirty="0" smtClean="0">
                <a:solidFill>
                  <a:srgbClr val="002060"/>
                </a:solidFill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tabel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bawah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descending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</a:rPr>
              <a:t> Heap Sort.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rot="5400000">
            <a:off x="3741050" y="1242392"/>
            <a:ext cx="349936" cy="1590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 rot="16200000" flipH="1">
            <a:off x="5339905" y="1233797"/>
            <a:ext cx="355938" cy="1613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14600"/>
            <a:ext cx="914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6600" y="2514600"/>
            <a:ext cx="1143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184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124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553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2766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2766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2838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6576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600" y="129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81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219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49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9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334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171" idx="0"/>
          </p:cNvCxnSpPr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70" idx="0"/>
          </p:cNvCxnSpPr>
          <p:nvPr/>
        </p:nvCxnSpPr>
        <p:spPr bwMode="auto">
          <a:xfrm>
            <a:off x="4953000" y="1868556"/>
            <a:ext cx="13716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9912" y="2588110"/>
            <a:ext cx="1139688" cy="426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40482"/>
            <a:ext cx="775074" cy="473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0763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0696" y="15266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239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194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52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" y="493677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3688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7748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30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7748" y="4944069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457200" y="2811462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0960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B0F0"/>
                </a:solidFill>
              </a:rPr>
              <a:t>Complete Binary Tree</a:t>
            </a:r>
          </a:p>
          <a:p>
            <a:pPr algn="ctr" eaLnBrk="0" hangingPunct="0"/>
            <a:r>
              <a:rPr lang="en-US" sz="2000" dirty="0" smtClean="0">
                <a:solidFill>
                  <a:srgbClr val="00B0F0"/>
                </a:solidFill>
              </a:rPr>
              <a:t>(CBT)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352800" y="3673269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576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9000" y="42386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&gt;=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anaknya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30194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4004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&lt;=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anaknya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7260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331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08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25" idx="0"/>
          </p:cNvCxnSpPr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47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Joned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0441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143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26364" y="1905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35764" y="2590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82656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369364" y="2590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02364" y="34290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76916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91216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845364" y="21205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3127690" y="20443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1007164" y="31111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756090" y="31111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3178864" y="31492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851590" y="31492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281608" y="4320208"/>
            <a:ext cx="609600" cy="633254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</a:rPr>
              <a:t>4</a:t>
            </a:r>
          </a:p>
        </p:txBody>
      </p:sp>
      <p:cxnSp>
        <p:nvCxnSpPr>
          <p:cNvPr id="105" name="Straight Connector 104"/>
          <p:cNvCxnSpPr>
            <a:stCxn id="93" idx="3"/>
            <a:endCxn id="104" idx="0"/>
          </p:cNvCxnSpPr>
          <p:nvPr/>
        </p:nvCxnSpPr>
        <p:spPr bwMode="auto">
          <a:xfrm rot="5400000">
            <a:off x="503582" y="4032152"/>
            <a:ext cx="370882" cy="205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675784" y="1905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685184" y="2590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27598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818784" y="2590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51784" y="34290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21858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361584" y="3429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3"/>
            <a:endCxn id="151" idx="0"/>
          </p:cNvCxnSpPr>
          <p:nvPr/>
        </p:nvCxnSpPr>
        <p:spPr bwMode="auto">
          <a:xfrm rot="5400000">
            <a:off x="6294784" y="21205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50" idx="5"/>
            <a:endCxn id="153" idx="0"/>
          </p:cNvCxnSpPr>
          <p:nvPr/>
        </p:nvCxnSpPr>
        <p:spPr bwMode="auto">
          <a:xfrm rot="16200000" flipH="1">
            <a:off x="7577110" y="20443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stCxn id="151" idx="3"/>
            <a:endCxn id="154" idx="0"/>
          </p:cNvCxnSpPr>
          <p:nvPr/>
        </p:nvCxnSpPr>
        <p:spPr bwMode="auto">
          <a:xfrm rot="5400000">
            <a:off x="5456584" y="31111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>
            <a:stCxn id="151" idx="5"/>
            <a:endCxn id="155" idx="0"/>
          </p:cNvCxnSpPr>
          <p:nvPr/>
        </p:nvCxnSpPr>
        <p:spPr bwMode="auto">
          <a:xfrm rot="16200000" flipH="1">
            <a:off x="6205510" y="31111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153" idx="3"/>
            <a:endCxn id="156" idx="0"/>
          </p:cNvCxnSpPr>
          <p:nvPr/>
        </p:nvCxnSpPr>
        <p:spPr bwMode="auto">
          <a:xfrm rot="5400000">
            <a:off x="7628284" y="31492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>
            <a:stCxn id="153" idx="5"/>
            <a:endCxn id="152" idx="0"/>
          </p:cNvCxnSpPr>
          <p:nvPr/>
        </p:nvCxnSpPr>
        <p:spPr bwMode="auto">
          <a:xfrm rot="16200000" flipH="1">
            <a:off x="8301010" y="31492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Oval 162"/>
          <p:cNvSpPr/>
          <p:nvPr/>
        </p:nvSpPr>
        <p:spPr bwMode="auto">
          <a:xfrm>
            <a:off x="4731028" y="4320208"/>
            <a:ext cx="609600" cy="633254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66FFFF"/>
                </a:solidFill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3"/>
            <a:endCxn id="163" idx="0"/>
          </p:cNvCxnSpPr>
          <p:nvPr/>
        </p:nvCxnSpPr>
        <p:spPr bwMode="auto">
          <a:xfrm rot="5400000">
            <a:off x="4953002" y="4032152"/>
            <a:ext cx="370882" cy="2052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2388704" y="16293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k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308652" y="223183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4290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2k+1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689652" y="311695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2k+1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810000" y="311363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2k+1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838200" y="3124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81000" y="4038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014868" y="31169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2k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5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25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75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75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25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500"/>
                            </p:stCondLst>
                            <p:childTnLst>
                              <p:par>
                                <p:cTn id="1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0"/>
                            </p:stCondLst>
                            <p:childTnLst>
                              <p:par>
                                <p:cTn id="1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000"/>
                            </p:stCondLst>
                            <p:childTnLst>
                              <p:par>
                                <p:cTn id="1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7500"/>
                            </p:stCondLst>
                            <p:childTnLst>
                              <p:par>
                                <p:cTn id="1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rot="5400000">
            <a:off x="38547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1143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4" grpId="0"/>
      <p:bldP spid="68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381000" y="4191000"/>
            <a:ext cx="8382000" cy="764977"/>
            <a:chOff x="381000" y="4876800"/>
            <a:chExt cx="83820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911548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102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3969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5587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895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Syahrul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367406" y="28956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dirty="0" err="1" smtClean="0">
                <a:solidFill>
                  <a:srgbClr val="0070C0"/>
                </a:solidFill>
              </a:rPr>
              <a:t>Pembentukan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>Heap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74983" y="4140200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rgbClr val="FF0000"/>
                </a:solidFill>
              </a:rPr>
              <a:t>Pengurutan</a:t>
            </a:r>
            <a:r>
              <a:rPr lang="en-US" sz="2000" b="1" dirty="0" smtClean="0">
                <a:solidFill>
                  <a:srgbClr val="FF0000"/>
                </a:solidFill>
              </a:rPr>
              <a:t> Data </a:t>
            </a:r>
            <a:r>
              <a:rPr lang="en-US" sz="2000" b="1" dirty="0" err="1" smtClean="0">
                <a:solidFill>
                  <a:srgbClr val="FF0000"/>
                </a:solidFill>
              </a:rPr>
              <a:t>pada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Heap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(Heap Sort)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084603" y="4189412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2062606" y="30480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6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24384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</a:rPr>
              <a:t>sift_down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dari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bernomor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tengah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banyak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/2 </a:t>
            </a:r>
            <a:r>
              <a:rPr lang="en-US" sz="2000" dirty="0" err="1" smtClean="0">
                <a:solidFill>
                  <a:srgbClr val="002060"/>
                </a:solidFill>
              </a:rPr>
              <a:t>atau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N/2</a:t>
            </a:r>
            <a:r>
              <a:rPr lang="en-US" sz="2000" dirty="0" smtClean="0">
                <a:solidFill>
                  <a:srgbClr val="002060"/>
                </a:solidFill>
              </a:rPr>
              <a:t>), </a:t>
            </a:r>
            <a:r>
              <a:rPr lang="en-US" sz="2000" dirty="0" err="1" smtClean="0">
                <a:solidFill>
                  <a:srgbClr val="002060"/>
                </a:solidFill>
              </a:rPr>
              <a:t>menurun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pertama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53000" y="129540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7009606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76192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29200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5244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8153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0107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68548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77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64000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791994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182394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07356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20268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74904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144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0480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81000" y="39624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447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590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524000" y="26539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2806326" y="25777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685800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434726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2857500" y="36826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067340" y="2162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6800" y="2819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60036" y="2819400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36644" y="3676854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0332" y="3670852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6756" y="3676854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267200" y="3465445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rgbClr val="002060"/>
                </a:solidFill>
              </a:rPr>
              <a:t>N = 6, Tengah = N/2 = 6/2 = 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67200" y="3810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67200" y="40956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267200" y="44004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048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3614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29710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10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270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333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528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15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144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134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459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751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1437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5341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8591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4720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336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4654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60712" y="2541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56860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400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1074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87148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0148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200400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53548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967948" y="2541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00200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0" grpId="0" animBg="1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Binary Tree </a:t>
            </a:r>
            <a:r>
              <a:rPr lang="en-US" sz="2000" dirty="0" err="1" smtClean="0">
                <a:solidFill>
                  <a:srgbClr val="002060"/>
                </a:solidFill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keadaan</a:t>
            </a:r>
            <a:r>
              <a:rPr lang="en-US" sz="2000" dirty="0" smtClean="0">
                <a:solidFill>
                  <a:srgbClr val="002060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5240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5109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28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35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631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192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5800" y="47873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70652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63148" y="34422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096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308652" y="478072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086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29748" y="25759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29748" y="2577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4354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29748" y="25808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9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3334</TotalTime>
  <Words>1806</Words>
  <Application>Microsoft PowerPoint</Application>
  <PresentationFormat>On-screen Show (4:3)</PresentationFormat>
  <Paragraphs>1251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Abstrac 3</vt:lpstr>
      <vt:lpstr>Custom Design</vt:lpstr>
      <vt:lpstr>Image</vt:lpstr>
      <vt:lpstr>Struktur Data </vt:lpstr>
      <vt:lpstr>Ketentuan</vt:lpstr>
      <vt:lpstr>Contoh Heap Tree</vt:lpstr>
      <vt:lpstr>Proses pada Heap</vt:lpstr>
      <vt:lpstr>Pembentukan Heap</vt:lpstr>
      <vt:lpstr>Pengurutan Data Heap</vt:lpstr>
      <vt:lpstr>Pengurutan Data Heap</vt:lpstr>
      <vt:lpstr>Pengurutan Data Heap</vt:lpstr>
      <vt:lpstr>Pengurutan Data Heap</vt:lpstr>
      <vt:lpstr>Pengurutan Data Heap</vt:lpstr>
      <vt:lpstr>Pengurutan Data Heap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542</cp:revision>
  <dcterms:created xsi:type="dcterms:W3CDTF">2012-05-16T03:35:54Z</dcterms:created>
  <dcterms:modified xsi:type="dcterms:W3CDTF">2012-06-11T17:12:02Z</dcterms:modified>
</cp:coreProperties>
</file>