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51" autoAdjust="0"/>
    <p:restoredTop sz="94660"/>
  </p:normalViewPr>
  <p:slideViewPr>
    <p:cSldViewPr>
      <p:cViewPr varScale="1">
        <p:scale>
          <a:sx n="66" d="100"/>
          <a:sy n="66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61C35-774F-4D26-A507-4D81100F64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D6C19-A097-4B4E-B868-8E4A86A2D125}">
      <dgm:prSet phldrT="[Text]" custT="1"/>
      <dgm:spPr/>
      <dgm:t>
        <a:bodyPr/>
        <a:lstStyle/>
        <a:p>
          <a:r>
            <a:rPr lang="en-US" sz="2400" dirty="0" err="1" smtClean="0">
              <a:latin typeface="Bodoni MT Black" pitchFamily="18" charset="0"/>
            </a:rPr>
            <a:t>Spesifikasi</a:t>
          </a:r>
          <a:endParaRPr lang="en-US" sz="2000" dirty="0">
            <a:latin typeface="Bodoni MT Black" pitchFamily="18" charset="0"/>
          </a:endParaRPr>
        </a:p>
      </dgm:t>
    </dgm:pt>
    <dgm:pt modelId="{5D01228C-24E9-41B1-8186-760F0A1C64F3}" type="parTrans" cxnId="{397BCCE8-B271-49C2-9E53-8663A9F8ADAD}">
      <dgm:prSet/>
      <dgm:spPr/>
      <dgm:t>
        <a:bodyPr/>
        <a:lstStyle/>
        <a:p>
          <a:endParaRPr lang="en-US"/>
        </a:p>
      </dgm:t>
    </dgm:pt>
    <dgm:pt modelId="{F9982D2E-BD2B-44F6-BDA9-B0F6368A97A9}" type="sibTrans" cxnId="{397BCCE8-B271-49C2-9E53-8663A9F8ADAD}">
      <dgm:prSet/>
      <dgm:spPr/>
      <dgm:t>
        <a:bodyPr/>
        <a:lstStyle/>
        <a:p>
          <a:endParaRPr lang="en-US"/>
        </a:p>
      </dgm:t>
    </dgm:pt>
    <dgm:pt modelId="{CC443274-518C-4CF5-9F11-07C2D690AB66}">
      <dgm:prSet phldrT="[Text]" custT="1"/>
      <dgm:spPr/>
      <dgm:t>
        <a:bodyPr/>
        <a:lstStyle/>
        <a:p>
          <a:r>
            <a:rPr lang="en-US" sz="2400" dirty="0" err="1" smtClean="0">
              <a:latin typeface="Bodoni MT Black" pitchFamily="18" charset="0"/>
            </a:rPr>
            <a:t>Pengembangan</a:t>
          </a:r>
          <a:endParaRPr lang="en-US" sz="2000" dirty="0">
            <a:latin typeface="Bodoni MT Black" pitchFamily="18" charset="0"/>
          </a:endParaRPr>
        </a:p>
      </dgm:t>
    </dgm:pt>
    <dgm:pt modelId="{E9A8E851-9220-4FF4-B7FF-9D3AD097D4A3}" type="parTrans" cxnId="{F2DCB762-731C-46F1-BB95-5806CE0F8582}">
      <dgm:prSet/>
      <dgm:spPr/>
      <dgm:t>
        <a:bodyPr/>
        <a:lstStyle/>
        <a:p>
          <a:endParaRPr lang="en-US"/>
        </a:p>
      </dgm:t>
    </dgm:pt>
    <dgm:pt modelId="{CB7BAC82-E0B9-460D-97BB-8866A714E5D9}" type="sibTrans" cxnId="{F2DCB762-731C-46F1-BB95-5806CE0F8582}">
      <dgm:prSet/>
      <dgm:spPr/>
      <dgm:t>
        <a:bodyPr/>
        <a:lstStyle/>
        <a:p>
          <a:endParaRPr lang="en-US"/>
        </a:p>
      </dgm:t>
    </dgm:pt>
    <dgm:pt modelId="{EF4FC8B0-1990-459B-958F-2C981E97E1C9}">
      <dgm:prSet phldrT="[Text]" custT="1"/>
      <dgm:spPr/>
      <dgm:t>
        <a:bodyPr/>
        <a:lstStyle/>
        <a:p>
          <a:r>
            <a:rPr lang="en-US" sz="2400" dirty="0" err="1" smtClean="0">
              <a:latin typeface="Bernard MT Condensed" pitchFamily="18" charset="0"/>
            </a:rPr>
            <a:t>Validasi</a:t>
          </a:r>
          <a:endParaRPr lang="en-US" sz="2000" dirty="0">
            <a:latin typeface="Bernard MT Condensed" pitchFamily="18" charset="0"/>
          </a:endParaRPr>
        </a:p>
      </dgm:t>
    </dgm:pt>
    <dgm:pt modelId="{1F47EE8B-ECA8-4F4B-803B-A966E0A5D326}" type="sibTrans" cxnId="{C02FBE65-C3C0-498C-AF35-2CF745300E25}">
      <dgm:prSet/>
      <dgm:spPr/>
      <dgm:t>
        <a:bodyPr/>
        <a:lstStyle/>
        <a:p>
          <a:endParaRPr lang="en-US"/>
        </a:p>
      </dgm:t>
    </dgm:pt>
    <dgm:pt modelId="{5B3B5DF4-AF4E-4D96-9BE2-4864539102B1}" type="parTrans" cxnId="{C02FBE65-C3C0-498C-AF35-2CF745300E25}">
      <dgm:prSet/>
      <dgm:spPr/>
      <dgm:t>
        <a:bodyPr/>
        <a:lstStyle/>
        <a:p>
          <a:endParaRPr lang="en-US"/>
        </a:p>
      </dgm:t>
    </dgm:pt>
    <dgm:pt modelId="{5B4FC341-470B-4C03-8ED9-00B08A80C583}">
      <dgm:prSet custT="1"/>
      <dgm:spPr/>
      <dgm:t>
        <a:bodyPr/>
        <a:lstStyle/>
        <a:p>
          <a:r>
            <a:rPr lang="en-US" sz="2400" dirty="0" err="1" smtClean="0">
              <a:latin typeface="Bodoni MT Black" pitchFamily="18" charset="0"/>
            </a:rPr>
            <a:t>Evolusi</a:t>
          </a:r>
          <a:endParaRPr lang="en-US" sz="2000" dirty="0">
            <a:latin typeface="Bodoni MT Black" pitchFamily="18" charset="0"/>
          </a:endParaRPr>
        </a:p>
      </dgm:t>
    </dgm:pt>
    <dgm:pt modelId="{E89763AD-7B03-4CBE-B8E5-1B725FADCF8D}" type="parTrans" cxnId="{93F818BD-3CF6-4756-AB24-D92ABF8D23D1}">
      <dgm:prSet/>
      <dgm:spPr/>
      <dgm:t>
        <a:bodyPr/>
        <a:lstStyle/>
        <a:p>
          <a:endParaRPr lang="en-US"/>
        </a:p>
      </dgm:t>
    </dgm:pt>
    <dgm:pt modelId="{7A70427B-60F9-40EC-9E50-05D8EBCAA384}" type="sibTrans" cxnId="{93F818BD-3CF6-4756-AB24-D92ABF8D23D1}">
      <dgm:prSet/>
      <dgm:spPr/>
      <dgm:t>
        <a:bodyPr/>
        <a:lstStyle/>
        <a:p>
          <a:endParaRPr lang="en-US"/>
        </a:p>
      </dgm:t>
    </dgm:pt>
    <dgm:pt modelId="{02010185-1FA5-4097-BEBE-AE6C3C099BF5}" type="pres">
      <dgm:prSet presAssocID="{25F61C35-774F-4D26-A507-4D81100F64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15B005-F619-47AA-A499-80A4EF9099D1}" type="pres">
      <dgm:prSet presAssocID="{321D6C19-A097-4B4E-B868-8E4A86A2D125}" presName="parentLin" presStyleCnt="0"/>
      <dgm:spPr/>
    </dgm:pt>
    <dgm:pt modelId="{97302A59-CD97-4317-BE87-0FD8DDCE395B}" type="pres">
      <dgm:prSet presAssocID="{321D6C19-A097-4B4E-B868-8E4A86A2D12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C1A762E-56C7-4CB5-8B5E-37D982BEB187}" type="pres">
      <dgm:prSet presAssocID="{321D6C19-A097-4B4E-B868-8E4A86A2D12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8E371-CE6C-4BA2-BE5C-4361B46488BF}" type="pres">
      <dgm:prSet presAssocID="{321D6C19-A097-4B4E-B868-8E4A86A2D125}" presName="negativeSpace" presStyleCnt="0"/>
      <dgm:spPr/>
    </dgm:pt>
    <dgm:pt modelId="{6B994049-284F-4EE6-99FF-2A859C68E852}" type="pres">
      <dgm:prSet presAssocID="{321D6C19-A097-4B4E-B868-8E4A86A2D125}" presName="childText" presStyleLbl="conFgAcc1" presStyleIdx="0" presStyleCnt="4" custScaleY="112468">
        <dgm:presLayoutVars>
          <dgm:bulletEnabled val="1"/>
        </dgm:presLayoutVars>
      </dgm:prSet>
      <dgm:spPr/>
    </dgm:pt>
    <dgm:pt modelId="{095FF690-0E3C-48F0-A664-DFC090CFEE10}" type="pres">
      <dgm:prSet presAssocID="{F9982D2E-BD2B-44F6-BDA9-B0F6368A97A9}" presName="spaceBetweenRectangles" presStyleCnt="0"/>
      <dgm:spPr/>
    </dgm:pt>
    <dgm:pt modelId="{11DBD4C6-9282-4526-9B36-743B9641B285}" type="pres">
      <dgm:prSet presAssocID="{CC443274-518C-4CF5-9F11-07C2D690AB66}" presName="parentLin" presStyleCnt="0"/>
      <dgm:spPr/>
    </dgm:pt>
    <dgm:pt modelId="{52D4C3A4-8CEF-44C4-A164-0DDC6D715D30}" type="pres">
      <dgm:prSet presAssocID="{CC443274-518C-4CF5-9F11-07C2D690AB6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9A69B20-A78E-49B5-918B-0FBEA645229F}" type="pres">
      <dgm:prSet presAssocID="{CC443274-518C-4CF5-9F11-07C2D690AB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A5C6F-0911-4A01-A517-36AE93D46FFB}" type="pres">
      <dgm:prSet presAssocID="{CC443274-518C-4CF5-9F11-07C2D690AB66}" presName="negativeSpace" presStyleCnt="0"/>
      <dgm:spPr/>
    </dgm:pt>
    <dgm:pt modelId="{FE429033-61A4-48CA-AE8B-0EE2D284806F}" type="pres">
      <dgm:prSet presAssocID="{CC443274-518C-4CF5-9F11-07C2D690AB66}" presName="childText" presStyleLbl="conFgAcc1" presStyleIdx="1" presStyleCnt="4" custScaleY="108961">
        <dgm:presLayoutVars>
          <dgm:bulletEnabled val="1"/>
        </dgm:presLayoutVars>
      </dgm:prSet>
      <dgm:spPr/>
    </dgm:pt>
    <dgm:pt modelId="{32192271-0DD1-4651-871B-A9C340D69E0F}" type="pres">
      <dgm:prSet presAssocID="{CB7BAC82-E0B9-460D-97BB-8866A714E5D9}" presName="spaceBetweenRectangles" presStyleCnt="0"/>
      <dgm:spPr/>
    </dgm:pt>
    <dgm:pt modelId="{4DC3A330-5AFB-4433-BE6F-BDB2C4FEA3D8}" type="pres">
      <dgm:prSet presAssocID="{EF4FC8B0-1990-459B-958F-2C981E97E1C9}" presName="parentLin" presStyleCnt="0"/>
      <dgm:spPr/>
    </dgm:pt>
    <dgm:pt modelId="{B4F42041-0345-4283-808E-DBCEAAE3FFC0}" type="pres">
      <dgm:prSet presAssocID="{EF4FC8B0-1990-459B-958F-2C981E97E1C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E2FBEA5F-DD2E-4738-BFAD-C3CECFFB6C20}" type="pres">
      <dgm:prSet presAssocID="{EF4FC8B0-1990-459B-958F-2C981E97E1C9}" presName="parentText" presStyleLbl="node1" presStyleIdx="2" presStyleCnt="4" custLinFactNeighborX="8174" custLinFactNeighborY="47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ECFA7-82E1-4D06-BB52-0AC0E8D6B7B7}" type="pres">
      <dgm:prSet presAssocID="{EF4FC8B0-1990-459B-958F-2C981E97E1C9}" presName="negativeSpace" presStyleCnt="0"/>
      <dgm:spPr/>
    </dgm:pt>
    <dgm:pt modelId="{482A2ECE-7E80-48BE-9B0E-8B52ACE4D9D6}" type="pres">
      <dgm:prSet presAssocID="{EF4FC8B0-1990-459B-958F-2C981E97E1C9}" presName="childText" presStyleLbl="conFgAcc1" presStyleIdx="2" presStyleCnt="4">
        <dgm:presLayoutVars>
          <dgm:bulletEnabled val="1"/>
        </dgm:presLayoutVars>
      </dgm:prSet>
      <dgm:spPr/>
    </dgm:pt>
    <dgm:pt modelId="{33FF109C-79B6-461E-80FA-BDD940AD2554}" type="pres">
      <dgm:prSet presAssocID="{1F47EE8B-ECA8-4F4B-803B-A966E0A5D326}" presName="spaceBetweenRectangles" presStyleCnt="0"/>
      <dgm:spPr/>
    </dgm:pt>
    <dgm:pt modelId="{648B0701-489C-46C3-9D87-4A14ABA4E82C}" type="pres">
      <dgm:prSet presAssocID="{5B4FC341-470B-4C03-8ED9-00B08A80C583}" presName="parentLin" presStyleCnt="0"/>
      <dgm:spPr/>
    </dgm:pt>
    <dgm:pt modelId="{1968760F-7096-47CC-AC81-A1A10A020CBC}" type="pres">
      <dgm:prSet presAssocID="{5B4FC341-470B-4C03-8ED9-00B08A80C583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8BDDEED-99E2-4909-880D-4EBA961D59D7}" type="pres">
      <dgm:prSet presAssocID="{5B4FC341-470B-4C03-8ED9-00B08A80C58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8852E-F348-45B7-9DB5-D43ACA90AF1F}" type="pres">
      <dgm:prSet presAssocID="{5B4FC341-470B-4C03-8ED9-00B08A80C583}" presName="negativeSpace" presStyleCnt="0"/>
      <dgm:spPr/>
    </dgm:pt>
    <dgm:pt modelId="{B2BB7F19-7F58-4755-B9CA-886DF981A051}" type="pres">
      <dgm:prSet presAssocID="{5B4FC341-470B-4C03-8ED9-00B08A80C58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A34F0F8-D999-4B81-B81A-A085DEB3CE56}" type="presOf" srcId="{CC443274-518C-4CF5-9F11-07C2D690AB66}" destId="{52D4C3A4-8CEF-44C4-A164-0DDC6D715D30}" srcOrd="0" destOrd="0" presId="urn:microsoft.com/office/officeart/2005/8/layout/list1"/>
    <dgm:cxn modelId="{F2DCB762-731C-46F1-BB95-5806CE0F8582}" srcId="{25F61C35-774F-4D26-A507-4D81100F64E3}" destId="{CC443274-518C-4CF5-9F11-07C2D690AB66}" srcOrd="1" destOrd="0" parTransId="{E9A8E851-9220-4FF4-B7FF-9D3AD097D4A3}" sibTransId="{CB7BAC82-E0B9-460D-97BB-8866A714E5D9}"/>
    <dgm:cxn modelId="{6A58334B-97F3-4119-A2C8-B03CB8163BE1}" type="presOf" srcId="{EF4FC8B0-1990-459B-958F-2C981E97E1C9}" destId="{B4F42041-0345-4283-808E-DBCEAAE3FFC0}" srcOrd="0" destOrd="0" presId="urn:microsoft.com/office/officeart/2005/8/layout/list1"/>
    <dgm:cxn modelId="{C02FBE65-C3C0-498C-AF35-2CF745300E25}" srcId="{25F61C35-774F-4D26-A507-4D81100F64E3}" destId="{EF4FC8B0-1990-459B-958F-2C981E97E1C9}" srcOrd="2" destOrd="0" parTransId="{5B3B5DF4-AF4E-4D96-9BE2-4864539102B1}" sibTransId="{1F47EE8B-ECA8-4F4B-803B-A966E0A5D326}"/>
    <dgm:cxn modelId="{9A478AB6-C0C2-41A6-B0A6-7B199E3689D9}" type="presOf" srcId="{5B4FC341-470B-4C03-8ED9-00B08A80C583}" destId="{1968760F-7096-47CC-AC81-A1A10A020CBC}" srcOrd="0" destOrd="0" presId="urn:microsoft.com/office/officeart/2005/8/layout/list1"/>
    <dgm:cxn modelId="{4B5B994D-8EB4-41D8-9AEE-F1B6A96ADCCA}" type="presOf" srcId="{321D6C19-A097-4B4E-B868-8E4A86A2D125}" destId="{6C1A762E-56C7-4CB5-8B5E-37D982BEB187}" srcOrd="1" destOrd="0" presId="urn:microsoft.com/office/officeart/2005/8/layout/list1"/>
    <dgm:cxn modelId="{3EF24D5C-789B-4E62-BC73-BA3C8DC268B5}" type="presOf" srcId="{EF4FC8B0-1990-459B-958F-2C981E97E1C9}" destId="{E2FBEA5F-DD2E-4738-BFAD-C3CECFFB6C20}" srcOrd="1" destOrd="0" presId="urn:microsoft.com/office/officeart/2005/8/layout/list1"/>
    <dgm:cxn modelId="{DF72C6A9-D9B6-410E-ACD1-FFC1CBF66351}" type="presOf" srcId="{5B4FC341-470B-4C03-8ED9-00B08A80C583}" destId="{28BDDEED-99E2-4909-880D-4EBA961D59D7}" srcOrd="1" destOrd="0" presId="urn:microsoft.com/office/officeart/2005/8/layout/list1"/>
    <dgm:cxn modelId="{B53AEB2D-3ABB-4920-BA8C-F3CB726421AB}" type="presOf" srcId="{321D6C19-A097-4B4E-B868-8E4A86A2D125}" destId="{97302A59-CD97-4317-BE87-0FD8DDCE395B}" srcOrd="0" destOrd="0" presId="urn:microsoft.com/office/officeart/2005/8/layout/list1"/>
    <dgm:cxn modelId="{6CF08331-E532-47D4-BD17-E8727EC528ED}" type="presOf" srcId="{25F61C35-774F-4D26-A507-4D81100F64E3}" destId="{02010185-1FA5-4097-BEBE-AE6C3C099BF5}" srcOrd="0" destOrd="0" presId="urn:microsoft.com/office/officeart/2005/8/layout/list1"/>
    <dgm:cxn modelId="{397BCCE8-B271-49C2-9E53-8663A9F8ADAD}" srcId="{25F61C35-774F-4D26-A507-4D81100F64E3}" destId="{321D6C19-A097-4B4E-B868-8E4A86A2D125}" srcOrd="0" destOrd="0" parTransId="{5D01228C-24E9-41B1-8186-760F0A1C64F3}" sibTransId="{F9982D2E-BD2B-44F6-BDA9-B0F6368A97A9}"/>
    <dgm:cxn modelId="{93F818BD-3CF6-4756-AB24-D92ABF8D23D1}" srcId="{25F61C35-774F-4D26-A507-4D81100F64E3}" destId="{5B4FC341-470B-4C03-8ED9-00B08A80C583}" srcOrd="3" destOrd="0" parTransId="{E89763AD-7B03-4CBE-B8E5-1B725FADCF8D}" sibTransId="{7A70427B-60F9-40EC-9E50-05D8EBCAA384}"/>
    <dgm:cxn modelId="{E3A1C567-DEDE-444A-8414-4F826CFB6FE2}" type="presOf" srcId="{CC443274-518C-4CF5-9F11-07C2D690AB66}" destId="{99A69B20-A78E-49B5-918B-0FBEA645229F}" srcOrd="1" destOrd="0" presId="urn:microsoft.com/office/officeart/2005/8/layout/list1"/>
    <dgm:cxn modelId="{FD4C2DDC-55EE-496D-B5BC-D0785FF118F8}" type="presParOf" srcId="{02010185-1FA5-4097-BEBE-AE6C3C099BF5}" destId="{EC15B005-F619-47AA-A499-80A4EF9099D1}" srcOrd="0" destOrd="0" presId="urn:microsoft.com/office/officeart/2005/8/layout/list1"/>
    <dgm:cxn modelId="{FA6B9009-C736-430E-B3A5-8F797D7AD2CB}" type="presParOf" srcId="{EC15B005-F619-47AA-A499-80A4EF9099D1}" destId="{97302A59-CD97-4317-BE87-0FD8DDCE395B}" srcOrd="0" destOrd="0" presId="urn:microsoft.com/office/officeart/2005/8/layout/list1"/>
    <dgm:cxn modelId="{D81E6822-1CDF-428C-90A7-FC2FAF5BDBDF}" type="presParOf" srcId="{EC15B005-F619-47AA-A499-80A4EF9099D1}" destId="{6C1A762E-56C7-4CB5-8B5E-37D982BEB187}" srcOrd="1" destOrd="0" presId="urn:microsoft.com/office/officeart/2005/8/layout/list1"/>
    <dgm:cxn modelId="{31D7CE72-6AF2-4C06-A408-543DE5A5F5D2}" type="presParOf" srcId="{02010185-1FA5-4097-BEBE-AE6C3C099BF5}" destId="{6B28E371-CE6C-4BA2-BE5C-4361B46488BF}" srcOrd="1" destOrd="0" presId="urn:microsoft.com/office/officeart/2005/8/layout/list1"/>
    <dgm:cxn modelId="{57A00827-622C-4D21-A372-8BA29309A875}" type="presParOf" srcId="{02010185-1FA5-4097-BEBE-AE6C3C099BF5}" destId="{6B994049-284F-4EE6-99FF-2A859C68E852}" srcOrd="2" destOrd="0" presId="urn:microsoft.com/office/officeart/2005/8/layout/list1"/>
    <dgm:cxn modelId="{040FD7BD-6D48-491B-87C9-B88752487165}" type="presParOf" srcId="{02010185-1FA5-4097-BEBE-AE6C3C099BF5}" destId="{095FF690-0E3C-48F0-A664-DFC090CFEE10}" srcOrd="3" destOrd="0" presId="urn:microsoft.com/office/officeart/2005/8/layout/list1"/>
    <dgm:cxn modelId="{6E1F7DC1-AC6A-4A71-A206-F5DD97AECDE5}" type="presParOf" srcId="{02010185-1FA5-4097-BEBE-AE6C3C099BF5}" destId="{11DBD4C6-9282-4526-9B36-743B9641B285}" srcOrd="4" destOrd="0" presId="urn:microsoft.com/office/officeart/2005/8/layout/list1"/>
    <dgm:cxn modelId="{8F4D1AF7-84D1-4349-AB99-601F4A37641A}" type="presParOf" srcId="{11DBD4C6-9282-4526-9B36-743B9641B285}" destId="{52D4C3A4-8CEF-44C4-A164-0DDC6D715D30}" srcOrd="0" destOrd="0" presId="urn:microsoft.com/office/officeart/2005/8/layout/list1"/>
    <dgm:cxn modelId="{9C8104D0-BEE3-44B4-962D-89CB71B15256}" type="presParOf" srcId="{11DBD4C6-9282-4526-9B36-743B9641B285}" destId="{99A69B20-A78E-49B5-918B-0FBEA645229F}" srcOrd="1" destOrd="0" presId="urn:microsoft.com/office/officeart/2005/8/layout/list1"/>
    <dgm:cxn modelId="{0DFD791B-204F-4740-8743-026AB7BCFBB3}" type="presParOf" srcId="{02010185-1FA5-4097-BEBE-AE6C3C099BF5}" destId="{4DBA5C6F-0911-4A01-A517-36AE93D46FFB}" srcOrd="5" destOrd="0" presId="urn:microsoft.com/office/officeart/2005/8/layout/list1"/>
    <dgm:cxn modelId="{45D1BFA7-681A-4A42-9488-148E19EDA49E}" type="presParOf" srcId="{02010185-1FA5-4097-BEBE-AE6C3C099BF5}" destId="{FE429033-61A4-48CA-AE8B-0EE2D284806F}" srcOrd="6" destOrd="0" presId="urn:microsoft.com/office/officeart/2005/8/layout/list1"/>
    <dgm:cxn modelId="{3DECC239-1E59-4C18-A880-8674FD0B0764}" type="presParOf" srcId="{02010185-1FA5-4097-BEBE-AE6C3C099BF5}" destId="{32192271-0DD1-4651-871B-A9C340D69E0F}" srcOrd="7" destOrd="0" presId="urn:microsoft.com/office/officeart/2005/8/layout/list1"/>
    <dgm:cxn modelId="{4D0C5EB8-E2ED-4808-928F-01938797CC36}" type="presParOf" srcId="{02010185-1FA5-4097-BEBE-AE6C3C099BF5}" destId="{4DC3A330-5AFB-4433-BE6F-BDB2C4FEA3D8}" srcOrd="8" destOrd="0" presId="urn:microsoft.com/office/officeart/2005/8/layout/list1"/>
    <dgm:cxn modelId="{718EB0CE-5928-41F4-A309-C96A4C6810A5}" type="presParOf" srcId="{4DC3A330-5AFB-4433-BE6F-BDB2C4FEA3D8}" destId="{B4F42041-0345-4283-808E-DBCEAAE3FFC0}" srcOrd="0" destOrd="0" presId="urn:microsoft.com/office/officeart/2005/8/layout/list1"/>
    <dgm:cxn modelId="{45979994-C57A-4EE7-9872-A129D219BC7B}" type="presParOf" srcId="{4DC3A330-5AFB-4433-BE6F-BDB2C4FEA3D8}" destId="{E2FBEA5F-DD2E-4738-BFAD-C3CECFFB6C20}" srcOrd="1" destOrd="0" presId="urn:microsoft.com/office/officeart/2005/8/layout/list1"/>
    <dgm:cxn modelId="{C4B0BB27-BA77-47FE-9FD4-C8DC4C3936CC}" type="presParOf" srcId="{02010185-1FA5-4097-BEBE-AE6C3C099BF5}" destId="{7ACECFA7-82E1-4D06-BB52-0AC0E8D6B7B7}" srcOrd="9" destOrd="0" presId="urn:microsoft.com/office/officeart/2005/8/layout/list1"/>
    <dgm:cxn modelId="{4CA90342-26EB-4414-8E43-E8D32EA653AC}" type="presParOf" srcId="{02010185-1FA5-4097-BEBE-AE6C3C099BF5}" destId="{482A2ECE-7E80-48BE-9B0E-8B52ACE4D9D6}" srcOrd="10" destOrd="0" presId="urn:microsoft.com/office/officeart/2005/8/layout/list1"/>
    <dgm:cxn modelId="{6921206B-F9F6-497B-BE8F-92E0406057B1}" type="presParOf" srcId="{02010185-1FA5-4097-BEBE-AE6C3C099BF5}" destId="{33FF109C-79B6-461E-80FA-BDD940AD2554}" srcOrd="11" destOrd="0" presId="urn:microsoft.com/office/officeart/2005/8/layout/list1"/>
    <dgm:cxn modelId="{527792E6-9EF8-4F3C-AD4C-1A2DAAA20BC0}" type="presParOf" srcId="{02010185-1FA5-4097-BEBE-AE6C3C099BF5}" destId="{648B0701-489C-46C3-9D87-4A14ABA4E82C}" srcOrd="12" destOrd="0" presId="urn:microsoft.com/office/officeart/2005/8/layout/list1"/>
    <dgm:cxn modelId="{00C787E0-A064-429E-8A71-B1972D3E85F9}" type="presParOf" srcId="{648B0701-489C-46C3-9D87-4A14ABA4E82C}" destId="{1968760F-7096-47CC-AC81-A1A10A020CBC}" srcOrd="0" destOrd="0" presId="urn:microsoft.com/office/officeart/2005/8/layout/list1"/>
    <dgm:cxn modelId="{1AD03572-B60E-4CB1-8ED3-1B786AFA77B7}" type="presParOf" srcId="{648B0701-489C-46C3-9D87-4A14ABA4E82C}" destId="{28BDDEED-99E2-4909-880D-4EBA961D59D7}" srcOrd="1" destOrd="0" presId="urn:microsoft.com/office/officeart/2005/8/layout/list1"/>
    <dgm:cxn modelId="{4E9B30F9-E66D-42A8-B109-BA9F6569D224}" type="presParOf" srcId="{02010185-1FA5-4097-BEBE-AE6C3C099BF5}" destId="{6AB8852E-F348-45B7-9DB5-D43ACA90AF1F}" srcOrd="13" destOrd="0" presId="urn:microsoft.com/office/officeart/2005/8/layout/list1"/>
    <dgm:cxn modelId="{0E9C4E45-A583-4E48-B760-2B4E7CD0AADA}" type="presParOf" srcId="{02010185-1FA5-4097-BEBE-AE6C3C099BF5}" destId="{B2BB7F19-7F58-4755-B9CA-886DF981A051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7492B-9F13-4010-9A22-14780640D43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201559A-5110-47BE-9A43-EE0488D8301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Waterfall (linear)</a:t>
          </a:r>
          <a:endParaRPr lang="en-US" dirty="0">
            <a:solidFill>
              <a:srgbClr val="FF0000"/>
            </a:solidFill>
          </a:endParaRPr>
        </a:p>
      </dgm:t>
    </dgm:pt>
    <dgm:pt modelId="{873963B7-413B-49AB-A8AC-D6B3F70E3F67}" type="parTrans" cxnId="{0E5D35E7-726A-4C6B-A8EF-4AC290E51744}">
      <dgm:prSet/>
      <dgm:spPr/>
      <dgm:t>
        <a:bodyPr/>
        <a:lstStyle/>
        <a:p>
          <a:endParaRPr lang="en-US"/>
        </a:p>
      </dgm:t>
    </dgm:pt>
    <dgm:pt modelId="{5DA816A5-EAF5-4B6C-BA9F-40A7F7AF0A84}" type="sibTrans" cxnId="{0E5D35E7-726A-4C6B-A8EF-4AC290E51744}">
      <dgm:prSet/>
      <dgm:spPr/>
      <dgm:t>
        <a:bodyPr/>
        <a:lstStyle/>
        <a:p>
          <a:endParaRPr lang="en-US"/>
        </a:p>
      </dgm:t>
    </dgm:pt>
    <dgm:pt modelId="{9D06F8CA-D3DD-4B15-ACF9-EA5E81507E4E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Evolutionere</a:t>
          </a:r>
          <a:r>
            <a:rPr lang="en-US" dirty="0" smtClean="0">
              <a:solidFill>
                <a:srgbClr val="FF0000"/>
              </a:solidFill>
            </a:rPr>
            <a:t> (</a:t>
          </a:r>
          <a:r>
            <a:rPr lang="en-US" dirty="0" err="1" smtClean="0">
              <a:solidFill>
                <a:srgbClr val="FF0000"/>
              </a:solidFill>
            </a:rPr>
            <a:t>iterasi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	</a:t>
          </a:r>
          <a:endParaRPr lang="en-US" dirty="0"/>
        </a:p>
      </dgm:t>
    </dgm:pt>
    <dgm:pt modelId="{C7946C76-4149-494F-95AD-377C5DBACC1F}" type="parTrans" cxnId="{ABF1F330-E217-4CB4-BDEA-6546464D62B9}">
      <dgm:prSet/>
      <dgm:spPr/>
      <dgm:t>
        <a:bodyPr/>
        <a:lstStyle/>
        <a:p>
          <a:endParaRPr lang="en-US"/>
        </a:p>
      </dgm:t>
    </dgm:pt>
    <dgm:pt modelId="{6D52412C-C542-4656-BE66-1F4E059E83DC}" type="sibTrans" cxnId="{ABF1F330-E217-4CB4-BDEA-6546464D62B9}">
      <dgm:prSet/>
      <dgm:spPr/>
      <dgm:t>
        <a:bodyPr/>
        <a:lstStyle/>
        <a:p>
          <a:endParaRPr lang="en-US"/>
        </a:p>
      </dgm:t>
    </dgm:pt>
    <dgm:pt modelId="{CB01B361-AE74-4790-AFD3-C64A70F5616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Component-based</a:t>
          </a:r>
          <a:endParaRPr lang="en-US" dirty="0">
            <a:solidFill>
              <a:srgbClr val="FF0000"/>
            </a:solidFill>
          </a:endParaRPr>
        </a:p>
      </dgm:t>
    </dgm:pt>
    <dgm:pt modelId="{EB494345-64E0-4434-BBDF-BF3119DB6BC8}" type="parTrans" cxnId="{7B53CDF9-115D-448A-916C-CAC87D1F4E08}">
      <dgm:prSet/>
      <dgm:spPr/>
      <dgm:t>
        <a:bodyPr/>
        <a:lstStyle/>
        <a:p>
          <a:endParaRPr lang="en-US"/>
        </a:p>
      </dgm:t>
    </dgm:pt>
    <dgm:pt modelId="{8F2FF5D8-65C9-42A2-A3B0-F71DCCEC0AAF}" type="sibTrans" cxnId="{7B53CDF9-115D-448A-916C-CAC87D1F4E08}">
      <dgm:prSet/>
      <dgm:spPr/>
      <dgm:t>
        <a:bodyPr/>
        <a:lstStyle/>
        <a:p>
          <a:endParaRPr lang="en-US"/>
        </a:p>
      </dgm:t>
    </dgm:pt>
    <dgm:pt modelId="{EE4A3964-39EB-4B04-9BE5-6E0CE130FD1E}" type="pres">
      <dgm:prSet presAssocID="{D1F7492B-9F13-4010-9A22-14780640D4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D71FFD9-3558-47FC-83CB-39BDB05BACF0}" type="pres">
      <dgm:prSet presAssocID="{D1F7492B-9F13-4010-9A22-14780640D43C}" presName="Name1" presStyleCnt="0"/>
      <dgm:spPr/>
    </dgm:pt>
    <dgm:pt modelId="{F14A8CF8-7387-49C7-A273-4FAAAA7E5315}" type="pres">
      <dgm:prSet presAssocID="{D1F7492B-9F13-4010-9A22-14780640D43C}" presName="cycle" presStyleCnt="0"/>
      <dgm:spPr/>
    </dgm:pt>
    <dgm:pt modelId="{4FB48A0E-C20B-457D-89BE-FD9A4402B977}" type="pres">
      <dgm:prSet presAssocID="{D1F7492B-9F13-4010-9A22-14780640D43C}" presName="srcNode" presStyleLbl="node1" presStyleIdx="0" presStyleCnt="3"/>
      <dgm:spPr/>
    </dgm:pt>
    <dgm:pt modelId="{6F1C13F5-D883-4A9E-B8EE-6D7F49F64955}" type="pres">
      <dgm:prSet presAssocID="{D1F7492B-9F13-4010-9A22-14780640D43C}" presName="conn" presStyleLbl="parChTrans1D2" presStyleIdx="0" presStyleCnt="1"/>
      <dgm:spPr/>
      <dgm:t>
        <a:bodyPr/>
        <a:lstStyle/>
        <a:p>
          <a:endParaRPr lang="en-US"/>
        </a:p>
      </dgm:t>
    </dgm:pt>
    <dgm:pt modelId="{D629FA77-4F6A-4EC8-B5B0-A1DB44F4A3C3}" type="pres">
      <dgm:prSet presAssocID="{D1F7492B-9F13-4010-9A22-14780640D43C}" presName="extraNode" presStyleLbl="node1" presStyleIdx="0" presStyleCnt="3"/>
      <dgm:spPr/>
    </dgm:pt>
    <dgm:pt modelId="{E4E38B93-0D12-4A16-8EE6-0A21E6ED04FD}" type="pres">
      <dgm:prSet presAssocID="{D1F7492B-9F13-4010-9A22-14780640D43C}" presName="dstNode" presStyleLbl="node1" presStyleIdx="0" presStyleCnt="3"/>
      <dgm:spPr/>
    </dgm:pt>
    <dgm:pt modelId="{A0D467B0-61A9-4307-B6C3-90C848BD1508}" type="pres">
      <dgm:prSet presAssocID="{1201559A-5110-47BE-9A43-EE0488D8301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2CEC5-86D2-4CD1-AFC2-AEFA7FB568C1}" type="pres">
      <dgm:prSet presAssocID="{5DA816A5-EAF5-4B6C-BA9F-40A7F7AF0A84}" presName="accent_1" presStyleCnt="0"/>
      <dgm:spPr/>
    </dgm:pt>
    <dgm:pt modelId="{1ED0F7CB-ADC2-4D04-85F4-C41F3A264469}" type="pres">
      <dgm:prSet presAssocID="{5DA816A5-EAF5-4B6C-BA9F-40A7F7AF0A84}" presName="accentRepeatNode" presStyleLbl="solidFgAcc1" presStyleIdx="0" presStyleCnt="3"/>
      <dgm:spPr/>
    </dgm:pt>
    <dgm:pt modelId="{529FCF9D-23D0-4867-9F58-14F7364EB385}" type="pres">
      <dgm:prSet presAssocID="{9D06F8CA-D3DD-4B15-ACF9-EA5E81507E4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81638-31C2-41A2-8770-650A1BBAC7CA}" type="pres">
      <dgm:prSet presAssocID="{6D52412C-C542-4656-BE66-1F4E059E83DC}" presName="accent_2" presStyleCnt="0"/>
      <dgm:spPr/>
    </dgm:pt>
    <dgm:pt modelId="{E912677F-1901-432F-AD84-888F3F001CC1}" type="pres">
      <dgm:prSet presAssocID="{6D52412C-C542-4656-BE66-1F4E059E83DC}" presName="accentRepeatNode" presStyleLbl="solidFgAcc1" presStyleIdx="1" presStyleCnt="3"/>
      <dgm:spPr/>
    </dgm:pt>
    <dgm:pt modelId="{BEBF8BAB-5285-49C7-9891-E0FC826AC3BE}" type="pres">
      <dgm:prSet presAssocID="{CB01B361-AE74-4790-AFD3-C64A70F5616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65F9C-3A69-41CA-BA0F-03759CC32DA9}" type="pres">
      <dgm:prSet presAssocID="{8F2FF5D8-65C9-42A2-A3B0-F71DCCEC0AAF}" presName="accent_3" presStyleCnt="0"/>
      <dgm:spPr/>
    </dgm:pt>
    <dgm:pt modelId="{255DFC14-48D7-4468-A704-4ED631119D6C}" type="pres">
      <dgm:prSet presAssocID="{8F2FF5D8-65C9-42A2-A3B0-F71DCCEC0AAF}" presName="accentRepeatNode" presStyleLbl="solidFgAcc1" presStyleIdx="2" presStyleCnt="3"/>
      <dgm:spPr/>
    </dgm:pt>
  </dgm:ptLst>
  <dgm:cxnLst>
    <dgm:cxn modelId="{7B53CDF9-115D-448A-916C-CAC87D1F4E08}" srcId="{D1F7492B-9F13-4010-9A22-14780640D43C}" destId="{CB01B361-AE74-4790-AFD3-C64A70F56163}" srcOrd="2" destOrd="0" parTransId="{EB494345-64E0-4434-BBDF-BF3119DB6BC8}" sibTransId="{8F2FF5D8-65C9-42A2-A3B0-F71DCCEC0AAF}"/>
    <dgm:cxn modelId="{DC1FA739-A9B2-49A2-8F39-951D744A7D65}" type="presOf" srcId="{9D06F8CA-D3DD-4B15-ACF9-EA5E81507E4E}" destId="{529FCF9D-23D0-4867-9F58-14F7364EB385}" srcOrd="0" destOrd="0" presId="urn:microsoft.com/office/officeart/2008/layout/VerticalCurvedList"/>
    <dgm:cxn modelId="{75B9331D-AF90-41E7-8F48-6C57A4E380FC}" type="presOf" srcId="{D1F7492B-9F13-4010-9A22-14780640D43C}" destId="{EE4A3964-39EB-4B04-9BE5-6E0CE130FD1E}" srcOrd="0" destOrd="0" presId="urn:microsoft.com/office/officeart/2008/layout/VerticalCurvedList"/>
    <dgm:cxn modelId="{7E999270-B1EC-4AE9-8A03-0DF087374762}" type="presOf" srcId="{CB01B361-AE74-4790-AFD3-C64A70F56163}" destId="{BEBF8BAB-5285-49C7-9891-E0FC826AC3BE}" srcOrd="0" destOrd="0" presId="urn:microsoft.com/office/officeart/2008/layout/VerticalCurvedList"/>
    <dgm:cxn modelId="{E835DDE2-D89F-41C6-BE3D-43CFE298DAD0}" type="presOf" srcId="{5DA816A5-EAF5-4B6C-BA9F-40A7F7AF0A84}" destId="{6F1C13F5-D883-4A9E-B8EE-6D7F49F64955}" srcOrd="0" destOrd="0" presId="urn:microsoft.com/office/officeart/2008/layout/VerticalCurvedList"/>
    <dgm:cxn modelId="{0E5D35E7-726A-4C6B-A8EF-4AC290E51744}" srcId="{D1F7492B-9F13-4010-9A22-14780640D43C}" destId="{1201559A-5110-47BE-9A43-EE0488D83016}" srcOrd="0" destOrd="0" parTransId="{873963B7-413B-49AB-A8AC-D6B3F70E3F67}" sibTransId="{5DA816A5-EAF5-4B6C-BA9F-40A7F7AF0A84}"/>
    <dgm:cxn modelId="{ABF1F330-E217-4CB4-BDEA-6546464D62B9}" srcId="{D1F7492B-9F13-4010-9A22-14780640D43C}" destId="{9D06F8CA-D3DD-4B15-ACF9-EA5E81507E4E}" srcOrd="1" destOrd="0" parTransId="{C7946C76-4149-494F-95AD-377C5DBACC1F}" sibTransId="{6D52412C-C542-4656-BE66-1F4E059E83DC}"/>
    <dgm:cxn modelId="{E3565919-E039-4E5E-BA94-2C08E13B323F}" type="presOf" srcId="{1201559A-5110-47BE-9A43-EE0488D83016}" destId="{A0D467B0-61A9-4307-B6C3-90C848BD1508}" srcOrd="0" destOrd="0" presId="urn:microsoft.com/office/officeart/2008/layout/VerticalCurvedList"/>
    <dgm:cxn modelId="{AA74530B-4FAE-4F0F-A2E0-C19F5BDA9E3B}" type="presParOf" srcId="{EE4A3964-39EB-4B04-9BE5-6E0CE130FD1E}" destId="{5D71FFD9-3558-47FC-83CB-39BDB05BACF0}" srcOrd="0" destOrd="0" presId="urn:microsoft.com/office/officeart/2008/layout/VerticalCurvedList"/>
    <dgm:cxn modelId="{984DEE28-03A9-4940-8675-B4551D1272B6}" type="presParOf" srcId="{5D71FFD9-3558-47FC-83CB-39BDB05BACF0}" destId="{F14A8CF8-7387-49C7-A273-4FAAAA7E5315}" srcOrd="0" destOrd="0" presId="urn:microsoft.com/office/officeart/2008/layout/VerticalCurvedList"/>
    <dgm:cxn modelId="{2F5A3EE8-E543-448F-9DF1-293B476D61EB}" type="presParOf" srcId="{F14A8CF8-7387-49C7-A273-4FAAAA7E5315}" destId="{4FB48A0E-C20B-457D-89BE-FD9A4402B977}" srcOrd="0" destOrd="0" presId="urn:microsoft.com/office/officeart/2008/layout/VerticalCurvedList"/>
    <dgm:cxn modelId="{BD771620-6545-4EDD-B7BC-BFED94C4FB76}" type="presParOf" srcId="{F14A8CF8-7387-49C7-A273-4FAAAA7E5315}" destId="{6F1C13F5-D883-4A9E-B8EE-6D7F49F64955}" srcOrd="1" destOrd="0" presId="urn:microsoft.com/office/officeart/2008/layout/VerticalCurvedList"/>
    <dgm:cxn modelId="{DFF1672F-9A3B-4580-99AD-A3797DB4DD85}" type="presParOf" srcId="{F14A8CF8-7387-49C7-A273-4FAAAA7E5315}" destId="{D629FA77-4F6A-4EC8-B5B0-A1DB44F4A3C3}" srcOrd="2" destOrd="0" presId="urn:microsoft.com/office/officeart/2008/layout/VerticalCurvedList"/>
    <dgm:cxn modelId="{3F6D21EC-710D-45A2-8A79-3BB64E6D168D}" type="presParOf" srcId="{F14A8CF8-7387-49C7-A273-4FAAAA7E5315}" destId="{E4E38B93-0D12-4A16-8EE6-0A21E6ED04FD}" srcOrd="3" destOrd="0" presId="urn:microsoft.com/office/officeart/2008/layout/VerticalCurvedList"/>
    <dgm:cxn modelId="{0F3B4149-0EAF-444B-97A2-70855A599F13}" type="presParOf" srcId="{5D71FFD9-3558-47FC-83CB-39BDB05BACF0}" destId="{A0D467B0-61A9-4307-B6C3-90C848BD1508}" srcOrd="1" destOrd="0" presId="urn:microsoft.com/office/officeart/2008/layout/VerticalCurvedList"/>
    <dgm:cxn modelId="{9453918F-0C2A-4943-92E4-CBB961080CB3}" type="presParOf" srcId="{5D71FFD9-3558-47FC-83CB-39BDB05BACF0}" destId="{51B2CEC5-86D2-4CD1-AFC2-AEFA7FB568C1}" srcOrd="2" destOrd="0" presId="urn:microsoft.com/office/officeart/2008/layout/VerticalCurvedList"/>
    <dgm:cxn modelId="{5FE57EEC-E811-47F7-B16D-862C98EC85BF}" type="presParOf" srcId="{51B2CEC5-86D2-4CD1-AFC2-AEFA7FB568C1}" destId="{1ED0F7CB-ADC2-4D04-85F4-C41F3A264469}" srcOrd="0" destOrd="0" presId="urn:microsoft.com/office/officeart/2008/layout/VerticalCurvedList"/>
    <dgm:cxn modelId="{91321999-CCED-46F4-8114-9D59A228F1FC}" type="presParOf" srcId="{5D71FFD9-3558-47FC-83CB-39BDB05BACF0}" destId="{529FCF9D-23D0-4867-9F58-14F7364EB385}" srcOrd="3" destOrd="0" presId="urn:microsoft.com/office/officeart/2008/layout/VerticalCurvedList"/>
    <dgm:cxn modelId="{FFDA7EE4-13F9-42C8-ACB4-59064C2BD391}" type="presParOf" srcId="{5D71FFD9-3558-47FC-83CB-39BDB05BACF0}" destId="{91581638-31C2-41A2-8770-650A1BBAC7CA}" srcOrd="4" destOrd="0" presId="urn:microsoft.com/office/officeart/2008/layout/VerticalCurvedList"/>
    <dgm:cxn modelId="{EEDD65E0-3D7A-453A-A51D-DEFEB6C3ACFB}" type="presParOf" srcId="{91581638-31C2-41A2-8770-650A1BBAC7CA}" destId="{E912677F-1901-432F-AD84-888F3F001CC1}" srcOrd="0" destOrd="0" presId="urn:microsoft.com/office/officeart/2008/layout/VerticalCurvedList"/>
    <dgm:cxn modelId="{F43C39C3-DB23-46CF-BF87-D4E30558C7B4}" type="presParOf" srcId="{5D71FFD9-3558-47FC-83CB-39BDB05BACF0}" destId="{BEBF8BAB-5285-49C7-9891-E0FC826AC3BE}" srcOrd="5" destOrd="0" presId="urn:microsoft.com/office/officeart/2008/layout/VerticalCurvedList"/>
    <dgm:cxn modelId="{94BEA024-FDE5-4C8B-AAE7-EAAC91B901F1}" type="presParOf" srcId="{5D71FFD9-3558-47FC-83CB-39BDB05BACF0}" destId="{A2F65F9C-3A69-41CA-BA0F-03759CC32DA9}" srcOrd="6" destOrd="0" presId="urn:microsoft.com/office/officeart/2008/layout/VerticalCurvedList"/>
    <dgm:cxn modelId="{FC3FBD22-5DFB-4379-9E2A-A8FFF0A44C5F}" type="presParOf" srcId="{A2F65F9C-3A69-41CA-BA0F-03759CC32DA9}" destId="{255DFC14-48D7-4468-A704-4ED631119D6C}" srcOrd="0" destOrd="0" presId="urn:microsoft.com/office/officeart/2008/layout/VerticalCurv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28" axis="ch" ptType="sibTrans" hideLastTrans="0" cnt="1"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accentRepeat"/>
        </dgm:layoutNode>
      </dgm:forEach>
      <dgm:forEach name="Name30" axis="ch" ptType="node" st="2" cnt="1">
        <dgm:layoutNode name="text_2" styleLbl="node1">
          <dgm:varLst>
            <dgm:bulletEnabled val="1"/>
          </dgm:varLst>
          <dgm:choose name="Name31">
            <dgm:if name="Name32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3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34" axis="ch" ptType="sibTrans" hideLastTrans="0" st="2" cnt="1"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5" ref="accentRepeat"/>
        </dgm:layoutNode>
      </dgm:forEach>
      <dgm:forEach name="Name36" axis="ch" ptType="node" st="3" cnt="1">
        <dgm:layoutNode name="text_3" styleLbl="node1">
          <dgm:varLst>
            <dgm:bulletEnabled val="1"/>
          </dgm:varLst>
          <dgm:choose name="Name37">
            <dgm:if name="Name38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9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40" axis="ch" ptType="sibTrans" hideLastTrans="0" st="3" cnt="1"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accentRepeat"/>
        </dgm:layoutNode>
      </dgm:forEach>
      <dgm:forEach name="Name42" axis="ch" ptType="node" st="4" cnt="1">
        <dgm:layoutNode name="text_4" styleLbl="node1">
          <dgm:varLst>
            <dgm:bulletEnabled val="1"/>
          </dgm:varLst>
          <dgm:choose name="Name43">
            <dgm:if name="Name44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5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46" axis="ch" ptType="sibTrans" hideLastTrans="0" st="4" cnt="1"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7" ref="accentRepeat"/>
        </dgm:layoutNode>
      </dgm:forEach>
      <dgm:forEach name="Name48" axis="ch" ptType="node" st="5" cnt="1">
        <dgm:layoutNode name="text_5" styleLbl="node1">
          <dgm:varLst>
            <dgm:bulletEnabled val="1"/>
          </dgm:varLst>
          <dgm:choose name="Name49">
            <dgm:if name="Name50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1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52" axis="ch" ptType="sibTrans" hideLastTrans="0" st="5" cnt="1"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6" cnt="1">
        <dgm:layoutNode name="text_6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58" axis="ch" ptType="sibTrans" hideLastTrans="0" st="6" cnt="1"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accentRepeat"/>
        </dgm:layoutNode>
      </dgm:forEach>
      <dgm:forEach name="Name60" axis="ch" ptType="node" st="7" cnt="1">
        <dgm:layoutNode name="text_7" styleLbl="node1">
          <dgm:varLst>
            <dgm:bulletEnabled val="1"/>
          </dgm:varLst>
          <dgm:choose name="Name61">
            <dgm:if name="Name62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63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forEach>
      <dgm:forEach name="Name64" axis="ch" ptType="sibTrans" hideLastTrans="0" st="7" cnt="1"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65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A6E87-465A-42B0-81AE-8A5F28D5EB9F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F4F7-6FC3-4F02-BF6C-12DAB542F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657A2-BA4F-42FF-B6A3-213035C09437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5B57A-CDD4-4858-B9DB-A04375B7A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N.,S.Si, MT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7785-1F6E-41C6-B844-B9D7920CFD95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FAA-2244-4673-955A-C759BFB5E75A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D979-3E70-4C37-AF10-DB9D7A0702DD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10B1-12A0-4523-AB1F-9E6245A49E7D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443-8324-4F0B-95B5-EF6F498AB595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C428-DAA9-4AA6-89A0-BEA88C5EAD13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D3DE-0AA1-4808-90B0-E67D214CA1C7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A9B0-014A-44F2-AC1A-2759C2213C07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2746-4047-4AA1-B77E-380F0FDE8B0C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3761-3C45-49E8-B057-2E563853A7F8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FD30-7E0A-4CAE-A1C2-8CAB76668BED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846FE-2580-44AF-93A8-75E9C4162582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perekayasaan</a:t>
            </a:r>
            <a:r>
              <a:rPr lang="en-GB" dirty="0" smtClean="0"/>
              <a:t> (</a:t>
            </a:r>
            <a:r>
              <a:rPr lang="en-GB" dirty="0" err="1" smtClean="0"/>
              <a:t>manipulasi</a:t>
            </a:r>
            <a:r>
              <a:rPr lang="en-GB" dirty="0" smtClean="0"/>
              <a:t> /</a:t>
            </a:r>
            <a:r>
              <a:rPr lang="en-GB" dirty="0" err="1" smtClean="0"/>
              <a:t>membuat/mengembangkan</a:t>
            </a:r>
            <a:r>
              <a:rPr lang="en-GB" dirty="0" smtClean="0"/>
              <a:t> /</a:t>
            </a:r>
            <a:r>
              <a:rPr lang="en-GB" dirty="0" err="1" smtClean="0"/>
              <a:t>modifikasi</a:t>
            </a:r>
            <a:r>
              <a:rPr lang="en-GB" dirty="0" smtClean="0"/>
              <a:t>)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berfokus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berbagai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pengorganisasian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jasa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mentransformasi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control.</a:t>
            </a:r>
            <a:endParaRPr lang="en-US" dirty="0" smtClean="0"/>
          </a:p>
          <a:p>
            <a:pPr algn="just"/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i="1" dirty="0" err="1" smtClean="0"/>
              <a:t>rekayasa</a:t>
            </a:r>
            <a:r>
              <a:rPr lang="en-GB" i="1" dirty="0" smtClean="0"/>
              <a:t> </a:t>
            </a:r>
            <a:r>
              <a:rPr lang="en-GB" i="1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konteks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berfokus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</a:t>
            </a:r>
            <a:r>
              <a:rPr lang="de-DE" dirty="0" smtClean="0"/>
              <a:t>Pada tahapan pembuatan produk maka proses pembuatannya disebut </a:t>
            </a:r>
            <a:r>
              <a:rPr lang="de-DE" i="1" dirty="0" smtClean="0"/>
              <a:t>rekayasa produk.</a:t>
            </a:r>
            <a:r>
              <a:rPr lang="de-DE" dirty="0" smtClean="0"/>
              <a:t>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(CBIS – Computer Based on Information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berbasis</a:t>
            </a:r>
            <a:r>
              <a:rPr lang="en-GB" dirty="0" smtClean="0"/>
              <a:t> computer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serangkaian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tatanan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yang </a:t>
            </a:r>
            <a:r>
              <a:rPr lang="en-GB" dirty="0" err="1" smtClean="0"/>
              <a:t>diatur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ditentukan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pemrosesan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mendukung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dijual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menghasilkan</a:t>
            </a:r>
            <a:r>
              <a:rPr lang="en-GB" dirty="0" smtClean="0"/>
              <a:t> </a:t>
            </a:r>
            <a:r>
              <a:rPr lang="en-GB" dirty="0" err="1" smtClean="0"/>
              <a:t>keuntungan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CBIS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828800" y="1981200"/>
          <a:ext cx="3733800" cy="3733800"/>
        </p:xfrm>
        <a:graphic>
          <a:graphicData uri="http://schemas.openxmlformats.org/presentationml/2006/ole">
            <p:oleObj spid="_x0000_s21506" name="Visio" r:id="rId4" imgW="2172919" imgH="2172919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global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mengaplikasikan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 yang </a:t>
            </a:r>
            <a:r>
              <a:rPr lang="en-GB" dirty="0" err="1" smtClean="0"/>
              <a:t>melayani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keseluruhan</a:t>
            </a:r>
            <a:r>
              <a:rPr lang="en-GB" dirty="0" smtClean="0"/>
              <a:t>. </a:t>
            </a:r>
            <a:endParaRPr lang="en-US" dirty="0" smtClean="0"/>
          </a:p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(information engineering – IE)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efektif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mengimplementasikan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 </a:t>
            </a:r>
          </a:p>
          <a:p>
            <a:pPr algn="just"/>
            <a:r>
              <a:rPr lang="en-GB" dirty="0" smtClean="0"/>
              <a:t>IE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transisi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domain RPL yang </a:t>
            </a:r>
            <a:r>
              <a:rPr lang="en-GB" dirty="0" err="1" smtClean="0"/>
              <a:t>teknis</a:t>
            </a:r>
            <a:r>
              <a:rPr lang="en-GB" dirty="0" smtClean="0"/>
              <a:t> –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, </a:t>
            </a:r>
            <a:r>
              <a:rPr lang="en-GB" dirty="0" err="1" smtClean="0"/>
              <a:t>aplikasi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program </a:t>
            </a:r>
            <a:r>
              <a:rPr lang="en-GB" dirty="0" err="1" smtClean="0"/>
              <a:t>dianalisis</a:t>
            </a:r>
            <a:r>
              <a:rPr lang="en-GB" dirty="0" smtClean="0"/>
              <a:t>, </a:t>
            </a:r>
            <a:r>
              <a:rPr lang="en-GB" dirty="0" err="1" smtClean="0"/>
              <a:t>didesain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dibangun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Arsitektur</a:t>
            </a:r>
            <a:r>
              <a:rPr lang="en-GB" dirty="0" smtClean="0"/>
              <a:t> data (database)</a:t>
            </a:r>
            <a:endParaRPr lang="en-US" dirty="0" smtClean="0"/>
          </a:p>
          <a:p>
            <a:pPr marL="514350" indent="-514350" algn="just">
              <a:buNone/>
            </a:pPr>
            <a:r>
              <a:rPr lang="de-DE" dirty="0" smtClean="0"/>
              <a:t>	Arsitektur data memberikan kerangka kerja untuk kebutuhan informasi dari bisnis atau fungsi bisnis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r>
              <a:rPr lang="en-GB" dirty="0" smtClean="0"/>
              <a:t> </a:t>
            </a:r>
            <a:r>
              <a:rPr lang="en-GB" dirty="0" err="1" smtClean="0"/>
              <a:t>melingkupi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yang </a:t>
            </a:r>
            <a:r>
              <a:rPr lang="en-GB" dirty="0" err="1" smtClean="0"/>
              <a:t>mentrasformasikan</a:t>
            </a:r>
            <a:r>
              <a:rPr lang="en-GB" dirty="0" smtClean="0"/>
              <a:t> </a:t>
            </a:r>
            <a:r>
              <a:rPr lang="en-GB" dirty="0" err="1" smtClean="0"/>
              <a:t>objek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data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keperluan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(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penggabungan</a:t>
            </a:r>
            <a:r>
              <a:rPr lang="en-GB" dirty="0" smtClean="0"/>
              <a:t> </a:t>
            </a:r>
            <a:r>
              <a:rPr lang="en-GB" dirty="0" err="1" smtClean="0"/>
              <a:t>peran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yang </a:t>
            </a:r>
            <a:r>
              <a:rPr lang="en-GB" dirty="0" err="1" smtClean="0"/>
              <a:t>belum</a:t>
            </a:r>
            <a:r>
              <a:rPr lang="en-GB" dirty="0" smtClean="0"/>
              <a:t> </a:t>
            </a:r>
            <a:r>
              <a:rPr lang="en-GB" dirty="0" err="1" smtClean="0"/>
              <a:t>diotomatisasi</a:t>
            </a:r>
            <a:r>
              <a:rPr lang="en-GB" dirty="0" smtClean="0"/>
              <a:t>)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 err="1" smtClean="0"/>
              <a:t>Infrastruktur</a:t>
            </a:r>
            <a:r>
              <a:rPr lang="en-GB" dirty="0" smtClean="0"/>
              <a:t>  </a:t>
            </a:r>
            <a:r>
              <a:rPr lang="en-GB" dirty="0" err="1" smtClean="0"/>
              <a:t>teknologi</a:t>
            </a:r>
            <a:endParaRPr lang="en-US" dirty="0" smtClean="0"/>
          </a:p>
          <a:p>
            <a:pPr marL="514350" indent="-514350" algn="just">
              <a:buNone/>
            </a:pPr>
            <a:r>
              <a:rPr lang="de-DE" dirty="0" smtClean="0"/>
              <a:t>	Infrastruktur teknologi menyangkut penggunaan perangkat keras dan perangkat lunak untuk mendukung aplikasi dan data. (Berupa computer, jaringan, telekomunikasi, storage).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perekat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lapisan-lapisan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yang lain, </a:t>
            </a:r>
            <a:r>
              <a:rPr lang="en-GB" dirty="0" err="1" smtClean="0"/>
              <a:t>serta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rasional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mendefinisikan</a:t>
            </a:r>
            <a:r>
              <a:rPr lang="en-GB" dirty="0" smtClean="0"/>
              <a:t> </a:t>
            </a:r>
            <a:r>
              <a:rPr lang="en-GB" dirty="0" err="1" smtClean="0"/>
              <a:t>kerangka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sekumpulan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pokok</a:t>
            </a:r>
            <a:r>
              <a:rPr lang="en-GB" dirty="0" smtClean="0"/>
              <a:t> (KPA –Key Process Area)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teknis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membangun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,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, </a:t>
            </a:r>
            <a:r>
              <a:rPr lang="en-GB" dirty="0" err="1" smtClean="0"/>
              <a:t>pembangunan</a:t>
            </a:r>
            <a:r>
              <a:rPr lang="en-GB" dirty="0" smtClean="0"/>
              <a:t> program, </a:t>
            </a:r>
            <a:r>
              <a:rPr lang="en-GB" dirty="0" err="1" smtClean="0"/>
              <a:t>pengujian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Alat</a:t>
            </a:r>
            <a:r>
              <a:rPr lang="en-GB" dirty="0" smtClean="0"/>
              <a:t> Bantu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Lapisan yang mendefinisikan alat Bantu yang digunakan untuk mendukung pelaksanaan proses dan metode.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 smtClean="0"/>
              <a:t>Langkah</a:t>
            </a:r>
            <a:r>
              <a:rPr lang="en-GB" dirty="0" smtClean="0"/>
              <a:t> </a:t>
            </a:r>
            <a:r>
              <a:rPr lang="en-GB" dirty="0" err="1" smtClean="0"/>
              <a:t>pertama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perencanaan</a:t>
            </a:r>
            <a:r>
              <a:rPr lang="en-GB" dirty="0" smtClean="0"/>
              <a:t> </a:t>
            </a:r>
            <a:r>
              <a:rPr lang="en-GB" dirty="0" err="1" smtClean="0"/>
              <a:t>strategi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</a:t>
            </a:r>
            <a:r>
              <a:rPr lang="en-GB" i="1" dirty="0" smtClean="0"/>
              <a:t>Information Strategic Planning - ISP</a:t>
            </a:r>
            <a:r>
              <a:rPr lang="en-GB" dirty="0" smtClean="0"/>
              <a:t>). </a:t>
            </a:r>
          </a:p>
          <a:p>
            <a:pPr algn="just"/>
            <a:r>
              <a:rPr lang="en-GB" dirty="0" err="1" smtClean="0"/>
              <a:t>Sasaran</a:t>
            </a:r>
            <a:r>
              <a:rPr lang="en-GB" dirty="0" smtClean="0"/>
              <a:t> ISP :</a:t>
            </a:r>
          </a:p>
          <a:p>
            <a:pPr marL="736600" lvl="0" indent="-395288">
              <a:buFont typeface="+mj-lt"/>
              <a:buAutoNum type="arabicPeriod"/>
            </a:pPr>
            <a:r>
              <a:rPr lang="de-DE" dirty="0" smtClean="0"/>
              <a:t>Menentukan sasaran dan tujuan bisnis strategis</a:t>
            </a:r>
            <a:endParaRPr lang="en-US" dirty="0" smtClean="0"/>
          </a:p>
          <a:p>
            <a:pPr marL="736600" lvl="0" indent="-395288">
              <a:buFont typeface="+mj-lt"/>
              <a:buAutoNum type="arabicPeriod"/>
            </a:pPr>
            <a:r>
              <a:rPr lang="en-GB" dirty="0" err="1" smtClean="0"/>
              <a:t>Mengisolasi</a:t>
            </a:r>
            <a:r>
              <a:rPr lang="en-GB" dirty="0" smtClean="0"/>
              <a:t> factor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kritis</a:t>
            </a:r>
            <a:r>
              <a:rPr lang="en-GB" dirty="0" smtClean="0"/>
              <a:t> (Critical Success Factor – CSF) yang </a:t>
            </a:r>
            <a:r>
              <a:rPr lang="en-GB" dirty="0" err="1" smtClean="0"/>
              <a:t>memungkiskan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endParaRPr lang="en-US" dirty="0" smtClean="0"/>
          </a:p>
          <a:p>
            <a:pPr marL="736600" lvl="0" indent="-395288">
              <a:buFont typeface="+mj-lt"/>
              <a:buAutoNum type="arabicPeriod"/>
            </a:pPr>
            <a:r>
              <a:rPr lang="de-DE" dirty="0" smtClean="0"/>
              <a:t>Menganalisis pengaruh teknologi dan otomasi terhadap tujuan dan sasaran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peranan</a:t>
            </a:r>
            <a:r>
              <a:rPr lang="en-GB" dirty="0" smtClean="0"/>
              <a:t> data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Setiap</a:t>
            </a:r>
            <a:r>
              <a:rPr lang="en-GB" dirty="0" smtClean="0"/>
              <a:t> area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, </a:t>
            </a:r>
            <a:r>
              <a:rPr lang="en-GB" dirty="0" err="1" smtClean="0"/>
              <a:t>maka</a:t>
            </a:r>
            <a:r>
              <a:rPr lang="en-GB" dirty="0" smtClean="0"/>
              <a:t> ISP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mengidentifikasi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apa</a:t>
            </a:r>
            <a:r>
              <a:rPr lang="en-GB" dirty="0" smtClean="0"/>
              <a:t> yang </a:t>
            </a:r>
            <a:r>
              <a:rPr lang="en-GB" dirty="0" err="1" smtClean="0"/>
              <a:t>sekarang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bagaimana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GB" dirty="0" smtClean="0"/>
          </a:p>
          <a:p>
            <a:pPr algn="just"/>
            <a:r>
              <a:rPr lang="en-GB" dirty="0" err="1" smtClean="0"/>
              <a:t>Analisis</a:t>
            </a:r>
            <a:r>
              <a:rPr lang="en-GB" dirty="0" smtClean="0"/>
              <a:t> </a:t>
            </a:r>
            <a:r>
              <a:rPr lang="en-GB" dirty="0" err="1" smtClean="0"/>
              <a:t>pengaruh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menguji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indikasi</a:t>
            </a:r>
            <a:r>
              <a:rPr lang="en-GB" dirty="0" smtClean="0"/>
              <a:t>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dirty="0" err="1" smtClean="0"/>
              <a:t>teknologi-teknologi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berpengaruh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Data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tingkah</a:t>
            </a:r>
            <a:r>
              <a:rPr lang="en-GB" dirty="0" smtClean="0"/>
              <a:t> </a:t>
            </a:r>
            <a:r>
              <a:rPr lang="en-GB" dirty="0" err="1" smtClean="0"/>
              <a:t>laku</a:t>
            </a:r>
            <a:r>
              <a:rPr lang="en-GB" dirty="0" smtClean="0"/>
              <a:t> yang </a:t>
            </a:r>
            <a:r>
              <a:rPr lang="en-GB" dirty="0" err="1" smtClean="0"/>
              <a:t>dinginkan</a:t>
            </a:r>
            <a:r>
              <a:rPr lang="en-GB" dirty="0" smtClean="0"/>
              <a:t>, </a:t>
            </a:r>
            <a:r>
              <a:rPr lang="en-GB" dirty="0" err="1" smtClean="0"/>
              <a:t>ditemukan</a:t>
            </a:r>
            <a:r>
              <a:rPr lang="en-GB" dirty="0" smtClean="0"/>
              <a:t>, </a:t>
            </a:r>
            <a:r>
              <a:rPr lang="en-GB" dirty="0" err="1" smtClean="0"/>
              <a:t>dianalisis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dialokasikan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individual</a:t>
            </a:r>
            <a:endParaRPr lang="en-US" dirty="0" smtClean="0"/>
          </a:p>
          <a:p>
            <a:pPr algn="just"/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dihasilkan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.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Data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tingkah</a:t>
            </a:r>
            <a:r>
              <a:rPr lang="en-GB" dirty="0" smtClean="0"/>
              <a:t> </a:t>
            </a:r>
            <a:r>
              <a:rPr lang="en-GB" dirty="0" err="1" smtClean="0"/>
              <a:t>laku</a:t>
            </a:r>
            <a:r>
              <a:rPr lang="en-GB" dirty="0" smtClean="0"/>
              <a:t> yang </a:t>
            </a:r>
            <a:r>
              <a:rPr lang="en-GB" dirty="0" err="1" smtClean="0"/>
              <a:t>dinginkan</a:t>
            </a:r>
            <a:r>
              <a:rPr lang="en-GB" dirty="0" smtClean="0"/>
              <a:t>, </a:t>
            </a:r>
            <a:r>
              <a:rPr lang="en-GB" dirty="0" err="1" smtClean="0"/>
              <a:t>ditemukan</a:t>
            </a:r>
            <a:r>
              <a:rPr lang="en-GB" dirty="0" smtClean="0"/>
              <a:t>, </a:t>
            </a:r>
            <a:r>
              <a:rPr lang="en-GB" dirty="0" err="1" smtClean="0"/>
              <a:t>dianalisis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dialokasikan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individual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75192"/>
          </a:xfrm>
        </p:spPr>
        <p:txBody>
          <a:bodyPr>
            <a:normAutofit/>
          </a:bodyPr>
          <a:lstStyle/>
          <a:p>
            <a:pPr lvl="0"/>
            <a:r>
              <a:rPr lang="en-GB" dirty="0" err="1" smtClean="0"/>
              <a:t>Kinerja</a:t>
            </a:r>
            <a:endParaRPr lang="en-US" dirty="0" smtClean="0"/>
          </a:p>
          <a:p>
            <a:pPr lvl="0"/>
            <a:r>
              <a:rPr lang="en-GB" dirty="0" smtClean="0"/>
              <a:t>Reliability</a:t>
            </a:r>
            <a:endParaRPr lang="en-US" dirty="0" smtClean="0"/>
          </a:p>
          <a:p>
            <a:pPr lvl="0"/>
            <a:r>
              <a:rPr lang="en-GB" dirty="0" err="1" smtClean="0"/>
              <a:t>Pelayanan</a:t>
            </a:r>
            <a:endParaRPr lang="en-US" dirty="0" smtClean="0"/>
          </a:p>
          <a:p>
            <a:pPr lvl="0"/>
            <a:r>
              <a:rPr lang="en-GB" dirty="0" err="1" smtClean="0"/>
              <a:t>Maintanability</a:t>
            </a:r>
            <a:endParaRPr lang="en-US" dirty="0" smtClean="0"/>
          </a:p>
          <a:p>
            <a:pPr lvl="0"/>
            <a:r>
              <a:rPr lang="en-GB" dirty="0" err="1" smtClean="0"/>
              <a:t>Garansi</a:t>
            </a:r>
            <a:endParaRPr lang="en-US" dirty="0" smtClean="0"/>
          </a:p>
          <a:p>
            <a:pPr lvl="0"/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endParaRPr lang="en-US" dirty="0" smtClean="0"/>
          </a:p>
          <a:p>
            <a:pPr lvl="0"/>
            <a:r>
              <a:rPr lang="en-GB" dirty="0" err="1" smtClean="0"/>
              <a:t>Penampilan</a:t>
            </a:r>
            <a:endParaRPr lang="en-US" dirty="0" smtClean="0"/>
          </a:p>
          <a:p>
            <a:pPr lvl="0"/>
            <a:r>
              <a:rPr lang="en-GB" dirty="0" err="1" smtClean="0"/>
              <a:t>Merek</a:t>
            </a:r>
            <a:endParaRPr lang="en-US" dirty="0" smtClean="0"/>
          </a:p>
          <a:p>
            <a:pPr lvl="0"/>
            <a:r>
              <a:rPr lang="en-GB" dirty="0" err="1" smtClean="0"/>
              <a:t>Kemasan</a:t>
            </a:r>
            <a:endParaRPr lang="en-US" dirty="0" smtClean="0"/>
          </a:p>
          <a:p>
            <a:pPr lvl="0"/>
            <a:r>
              <a:rPr lang="en-GB" dirty="0" smtClean="0"/>
              <a:t>Model </a:t>
            </a:r>
            <a:r>
              <a:rPr lang="en-GB" dirty="0" err="1" smtClean="0"/>
              <a:t>terakhir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Hirakhi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81000" y="2133599"/>
          <a:ext cx="8382000" cy="4048125"/>
        </p:xfrm>
        <a:graphic>
          <a:graphicData uri="http://schemas.openxmlformats.org/presentationml/2006/ole">
            <p:oleObj spid="_x0000_s22530" name="Visio" r:id="rId3" imgW="6379920" imgH="3081600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perekat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lapisan-lapisan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yang lain, </a:t>
            </a:r>
            <a:r>
              <a:rPr lang="en-GB" dirty="0" err="1" smtClean="0"/>
              <a:t>serta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rasional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mendefinisikan</a:t>
            </a:r>
            <a:r>
              <a:rPr lang="en-GB" dirty="0" smtClean="0"/>
              <a:t> </a:t>
            </a:r>
            <a:r>
              <a:rPr lang="en-GB" dirty="0" err="1" smtClean="0"/>
              <a:t>kerangka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sekumpulan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pokok</a:t>
            </a:r>
            <a:r>
              <a:rPr lang="en-GB" dirty="0" smtClean="0"/>
              <a:t> (KPA –Key Process Area)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teknis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membangun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,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, </a:t>
            </a:r>
            <a:r>
              <a:rPr lang="en-GB" dirty="0" err="1" smtClean="0"/>
              <a:t>pembangunan</a:t>
            </a:r>
            <a:r>
              <a:rPr lang="en-GB" dirty="0" smtClean="0"/>
              <a:t> program, </a:t>
            </a:r>
            <a:r>
              <a:rPr lang="en-GB" dirty="0" err="1" smtClean="0"/>
              <a:t>pengujian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Alat</a:t>
            </a:r>
            <a:r>
              <a:rPr lang="en-GB" dirty="0" smtClean="0"/>
              <a:t> Bantu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Lapisan yang mendefinisikan alat Bantu yang digunakan untuk mendukung pelaksanaan proses dan metode.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14400" y="2057400"/>
            <a:ext cx="7391400" cy="4648200"/>
            <a:chOff x="3063" y="4305"/>
            <a:chExt cx="3811" cy="2508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063" y="4305"/>
              <a:ext cx="3811" cy="25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Kerangka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Kerja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Proses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Umum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345" y="5420"/>
              <a:ext cx="2965" cy="11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Aktivitas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Pendukung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486" y="4723"/>
              <a:ext cx="2541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Aktivitas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Kerangka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Kerja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768" y="5001"/>
              <a:ext cx="2006" cy="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Rangkaian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Tugas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	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Tugas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	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Kejadian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Penting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	SQA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900" dirty="0" err="1" smtClean="0"/>
              <a:t>Berorientasi</a:t>
            </a:r>
            <a:r>
              <a:rPr lang="en-GB" sz="2900" dirty="0" smtClean="0"/>
              <a:t> </a:t>
            </a:r>
            <a:r>
              <a:rPr lang="en-GB" sz="2900" dirty="0" err="1" smtClean="0"/>
              <a:t>aliran</a:t>
            </a:r>
            <a:r>
              <a:rPr lang="en-GB" sz="2900" dirty="0" smtClean="0"/>
              <a:t> data (</a:t>
            </a:r>
            <a:r>
              <a:rPr lang="en-GB" sz="2900" dirty="0" err="1" smtClean="0"/>
              <a:t>proses</a:t>
            </a:r>
            <a:r>
              <a:rPr lang="en-GB" sz="2900" dirty="0" smtClean="0"/>
              <a:t>)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		</a:t>
            </a:r>
            <a:r>
              <a:rPr lang="en-GB" sz="2900" dirty="0" err="1" smtClean="0"/>
              <a:t>Alat</a:t>
            </a:r>
            <a:r>
              <a:rPr lang="en-GB" sz="2900" dirty="0" smtClean="0"/>
              <a:t> </a:t>
            </a:r>
            <a:r>
              <a:rPr lang="en-GB" sz="2900" dirty="0" err="1" smtClean="0"/>
              <a:t>bantu</a:t>
            </a:r>
            <a:r>
              <a:rPr lang="en-GB" sz="2900" dirty="0" smtClean="0"/>
              <a:t> yang </a:t>
            </a:r>
            <a:r>
              <a:rPr lang="en-GB" sz="2900" dirty="0" err="1" smtClean="0"/>
              <a:t>digunakan</a:t>
            </a:r>
            <a:r>
              <a:rPr lang="en-GB" sz="2900" dirty="0" smtClean="0"/>
              <a:t> :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err="1" smtClean="0"/>
              <a:t>Konteks</a:t>
            </a:r>
            <a:r>
              <a:rPr lang="en-GB" sz="2900" dirty="0" smtClean="0"/>
              <a:t> Diagram – Data Flow Diagram – </a:t>
            </a:r>
            <a:r>
              <a:rPr lang="en-GB" sz="2900" dirty="0" err="1" smtClean="0"/>
              <a:t>Kamus</a:t>
            </a:r>
            <a:r>
              <a:rPr lang="en-GB" sz="2900" dirty="0" smtClean="0"/>
              <a:t> Data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Control Flow Diagram – State Transition Diagram</a:t>
            </a:r>
            <a:endParaRPr lang="en-US" sz="2900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sz="2900" dirty="0" err="1" smtClean="0"/>
              <a:t>Berorientasi</a:t>
            </a:r>
            <a:r>
              <a:rPr lang="en-GB" sz="2900" dirty="0" smtClean="0"/>
              <a:t> </a:t>
            </a:r>
            <a:r>
              <a:rPr lang="en-GB" sz="2900" dirty="0" err="1" smtClean="0"/>
              <a:t>Struktur</a:t>
            </a:r>
            <a:r>
              <a:rPr lang="en-GB" sz="2900" dirty="0" smtClean="0"/>
              <a:t> Data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		</a:t>
            </a:r>
            <a:r>
              <a:rPr lang="en-GB" sz="2900" dirty="0" err="1" smtClean="0"/>
              <a:t>Alat</a:t>
            </a:r>
            <a:r>
              <a:rPr lang="en-GB" sz="2900" dirty="0" smtClean="0"/>
              <a:t> Bantu yang </a:t>
            </a:r>
            <a:r>
              <a:rPr lang="en-GB" sz="2900" dirty="0" err="1" smtClean="0"/>
              <a:t>digunakan</a:t>
            </a:r>
            <a:r>
              <a:rPr lang="en-GB" sz="2900" dirty="0" smtClean="0"/>
              <a:t> :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Diagram </a:t>
            </a:r>
            <a:r>
              <a:rPr lang="en-GB" sz="2900" dirty="0" err="1" smtClean="0"/>
              <a:t>Warnier</a:t>
            </a:r>
            <a:r>
              <a:rPr lang="en-GB" sz="2900" dirty="0" smtClean="0"/>
              <a:t> Orr (DSSD - Data Structured System Development)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JSD (Jackson System Development)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Diagram ER – </a:t>
            </a:r>
            <a:r>
              <a:rPr lang="en-GB" sz="2900" dirty="0" err="1" smtClean="0"/>
              <a:t>Normalisasi</a:t>
            </a:r>
            <a:r>
              <a:rPr lang="en-GB" sz="2900" dirty="0" smtClean="0"/>
              <a:t> – </a:t>
            </a:r>
            <a:r>
              <a:rPr lang="en-GB" sz="2900" dirty="0" err="1" smtClean="0"/>
              <a:t>Relasi</a:t>
            </a:r>
            <a:r>
              <a:rPr lang="en-GB" sz="2900" dirty="0" smtClean="0"/>
              <a:t> </a:t>
            </a:r>
            <a:r>
              <a:rPr lang="en-GB" sz="2900" dirty="0" err="1" smtClean="0"/>
              <a:t>Tabel</a:t>
            </a:r>
            <a:endParaRPr lang="en-US" sz="2900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GB" sz="2900" dirty="0" err="1" smtClean="0"/>
              <a:t>Berorientasi</a:t>
            </a:r>
            <a:r>
              <a:rPr lang="en-GB" sz="2900" dirty="0" smtClean="0"/>
              <a:t> </a:t>
            </a:r>
            <a:r>
              <a:rPr lang="en-GB" sz="2900" dirty="0" err="1" smtClean="0"/>
              <a:t>Objek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		</a:t>
            </a:r>
            <a:r>
              <a:rPr lang="en-GB" sz="2900" dirty="0" err="1" smtClean="0"/>
              <a:t>Alat</a:t>
            </a:r>
            <a:r>
              <a:rPr lang="en-GB" sz="2900" dirty="0" smtClean="0"/>
              <a:t> Bantu yang </a:t>
            </a:r>
            <a:r>
              <a:rPr lang="en-GB" sz="2900" dirty="0" err="1" smtClean="0"/>
              <a:t>digunakan</a:t>
            </a:r>
            <a:r>
              <a:rPr lang="en-GB" sz="2900" dirty="0" smtClean="0"/>
              <a:t> :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OOAD – Object Oriented Analysis and Design (</a:t>
            </a:r>
            <a:r>
              <a:rPr lang="en-GB" sz="2900" dirty="0" err="1" smtClean="0"/>
              <a:t>Coad</a:t>
            </a:r>
            <a:r>
              <a:rPr lang="en-GB" sz="2900" dirty="0" smtClean="0"/>
              <a:t> </a:t>
            </a:r>
            <a:r>
              <a:rPr lang="en-GB" sz="2900" dirty="0" err="1" smtClean="0"/>
              <a:t>dan</a:t>
            </a:r>
            <a:r>
              <a:rPr lang="en-GB" sz="2900" dirty="0" smtClean="0"/>
              <a:t> Yourdon)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OMT – Object Modelling Technique (</a:t>
            </a:r>
            <a:r>
              <a:rPr lang="en-GB" sz="2900" dirty="0" err="1" smtClean="0"/>
              <a:t>Rumbaugh</a:t>
            </a:r>
            <a:r>
              <a:rPr lang="en-GB" sz="2900" dirty="0" smtClean="0"/>
              <a:t>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OOSE – Object Oriented Software Engineering (</a:t>
            </a:r>
            <a:r>
              <a:rPr lang="en-GB" sz="2900" dirty="0" err="1" smtClean="0"/>
              <a:t>Ivar</a:t>
            </a:r>
            <a:r>
              <a:rPr lang="en-GB" sz="2900" dirty="0" smtClean="0"/>
              <a:t> Jacobson)</a:t>
            </a:r>
            <a:endParaRPr lang="id-ID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id-ID" sz="2900" dirty="0" smtClean="0"/>
              <a:t>UML – Unified Modeling Language </a:t>
            </a:r>
            <a:endParaRPr lang="en-US" sz="2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prinsip-prinsip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yang </a:t>
            </a:r>
            <a:r>
              <a:rPr lang="en-GB" dirty="0" err="1" smtClean="0"/>
              <a:t>tangguh/teruji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memperoleh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ekonomis</a:t>
            </a:r>
            <a:r>
              <a:rPr lang="en-GB" dirty="0" smtClean="0"/>
              <a:t>, </a:t>
            </a:r>
            <a:r>
              <a:rPr lang="en-GB" dirty="0" err="1" smtClean="0"/>
              <a:t>handal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bekerja</a:t>
            </a:r>
            <a:r>
              <a:rPr lang="en-GB" dirty="0" smtClean="0"/>
              <a:t> </a:t>
            </a:r>
            <a:r>
              <a:rPr lang="en-GB" dirty="0" err="1" smtClean="0"/>
              <a:t>efisien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mesin</a:t>
            </a:r>
            <a:r>
              <a:rPr lang="en-GB" dirty="0" smtClean="0"/>
              <a:t> </a:t>
            </a:r>
            <a:r>
              <a:rPr lang="en-GB" dirty="0" err="1" smtClean="0"/>
              <a:t>nyata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berkaitan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kaidah</a:t>
            </a:r>
            <a:r>
              <a:rPr lang="en-GB" dirty="0" smtClean="0"/>
              <a:t> yang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computer. [Roger S. Pressman, “S/W Engineering”]</a:t>
            </a:r>
            <a:endParaRPr lang="en-US" dirty="0" smtClean="0"/>
          </a:p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r>
              <a:rPr lang="en-GB" dirty="0" smtClean="0"/>
              <a:t> yang </a:t>
            </a:r>
            <a:r>
              <a:rPr lang="en-GB" dirty="0" err="1" smtClean="0"/>
              <a:t>menerapkan</a:t>
            </a:r>
            <a:r>
              <a:rPr lang="en-GB" dirty="0" smtClean="0"/>
              <a:t> </a:t>
            </a:r>
            <a:r>
              <a:rPr lang="en-GB" dirty="0" err="1" smtClean="0"/>
              <a:t>prinsip-prinsip</a:t>
            </a:r>
            <a:r>
              <a:rPr lang="en-GB" dirty="0" smtClean="0"/>
              <a:t> </a:t>
            </a:r>
            <a:r>
              <a:rPr lang="en-GB" dirty="0" err="1" smtClean="0"/>
              <a:t>keilmuan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(1) </a:t>
            </a:r>
            <a:r>
              <a:rPr lang="en-GB" dirty="0" err="1" smtClean="0"/>
              <a:t>Mengubah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solusi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, (2) </a:t>
            </a:r>
            <a:r>
              <a:rPr lang="en-GB" dirty="0" err="1" smtClean="0"/>
              <a:t>Keberlangsungan</a:t>
            </a:r>
            <a:r>
              <a:rPr lang="en-GB" dirty="0" smtClean="0"/>
              <a:t> </a:t>
            </a:r>
            <a:r>
              <a:rPr lang="en-GB" dirty="0" err="1" smtClean="0"/>
              <a:t>perawatan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akhir</a:t>
            </a:r>
            <a:r>
              <a:rPr lang="en-GB" dirty="0" smtClean="0"/>
              <a:t> </a:t>
            </a:r>
            <a:r>
              <a:rPr lang="en-GB" dirty="0" err="1" smtClean="0"/>
              <a:t>hidup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[Alan M. Davis, “S/W Requirement”]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533399" y="1981200"/>
            <a:ext cx="7852373" cy="3810000"/>
            <a:chOff x="2729" y="2066"/>
            <a:chExt cx="6313" cy="3030"/>
          </a:xfrm>
        </p:grpSpPr>
        <p:sp>
          <p:nvSpPr>
            <p:cNvPr id="2064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729" y="2066"/>
              <a:ext cx="6313" cy="303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965" y="2183"/>
              <a:ext cx="5811" cy="2913"/>
              <a:chOff x="2965" y="2183"/>
              <a:chExt cx="4720" cy="2219"/>
            </a:xfrm>
          </p:grpSpPr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2965" y="2183"/>
                <a:ext cx="1180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Requirements</a:t>
                </a: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3909" y="2666"/>
                <a:ext cx="1203" cy="39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Analisis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- </a:t>
                </a:r>
                <a:r>
                  <a:rPr kumimoji="0" lang="en-GB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Desain</a:t>
                </a: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4854" y="3117"/>
                <a:ext cx="1179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Coding</a:t>
                </a: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5680" y="3584"/>
                <a:ext cx="1179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Testing</a:t>
                </a:r>
                <a:endPara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6506" y="4051"/>
                <a:ext cx="1179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Operation</a:t>
                </a:r>
                <a:endPara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" name="AutoShape 10"/>
              <p:cNvSpPr>
                <a:spLocks noChangeShapeType="1"/>
              </p:cNvSpPr>
              <p:nvPr/>
            </p:nvSpPr>
            <p:spPr bwMode="auto">
              <a:xfrm>
                <a:off x="4145" y="2359"/>
                <a:ext cx="354" cy="291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ShapeType="1"/>
              </p:cNvSpPr>
              <p:nvPr/>
            </p:nvSpPr>
            <p:spPr bwMode="auto">
              <a:xfrm>
                <a:off x="6860" y="3818"/>
                <a:ext cx="354" cy="290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ShapeType="1"/>
              </p:cNvSpPr>
              <p:nvPr/>
            </p:nvSpPr>
            <p:spPr bwMode="auto">
              <a:xfrm>
                <a:off x="6034" y="3351"/>
                <a:ext cx="353" cy="2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ShapeType="1"/>
              </p:cNvSpPr>
              <p:nvPr/>
            </p:nvSpPr>
            <p:spPr bwMode="auto">
              <a:xfrm>
                <a:off x="5090" y="2884"/>
                <a:ext cx="353" cy="291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ShapeType="1"/>
              </p:cNvSpPr>
              <p:nvPr/>
            </p:nvSpPr>
            <p:spPr bwMode="auto">
              <a:xfrm rot="10800000">
                <a:off x="3555" y="2534"/>
                <a:ext cx="354" cy="2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ShapeType="1"/>
              </p:cNvSpPr>
              <p:nvPr/>
            </p:nvSpPr>
            <p:spPr bwMode="auto">
              <a:xfrm rot="10800000">
                <a:off x="4500" y="3001"/>
                <a:ext cx="352" cy="291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ShapeType="1"/>
              </p:cNvSpPr>
              <p:nvPr/>
            </p:nvSpPr>
            <p:spPr bwMode="auto">
              <a:xfrm rot="10800000">
                <a:off x="5326" y="3468"/>
                <a:ext cx="353" cy="290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" name="AutoShape 3"/>
              <p:cNvSpPr>
                <a:spLocks noChangeShapeType="1"/>
              </p:cNvSpPr>
              <p:nvPr/>
            </p:nvSpPr>
            <p:spPr bwMode="auto">
              <a:xfrm rot="10800000">
                <a:off x="6152" y="3935"/>
                <a:ext cx="354" cy="2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dirty="0" err="1" smtClean="0"/>
              <a:t>Definisi</a:t>
            </a:r>
            <a:r>
              <a:rPr lang="en-GB" sz="2800" dirty="0" smtClean="0"/>
              <a:t> Requirement (</a:t>
            </a:r>
            <a:r>
              <a:rPr lang="en-GB" sz="2800" dirty="0" err="1" smtClean="0"/>
              <a:t>Permintaan</a:t>
            </a:r>
            <a:r>
              <a:rPr lang="en-GB" sz="2800" dirty="0" smtClean="0"/>
              <a:t>)</a:t>
            </a:r>
            <a:endParaRPr lang="en-US" sz="2800" dirty="0" smtClean="0"/>
          </a:p>
          <a:p>
            <a:pPr lvl="1" algn="just"/>
            <a:r>
              <a:rPr lang="en-GB" dirty="0" err="1" smtClean="0"/>
              <a:t>Rumusan</a:t>
            </a:r>
            <a:r>
              <a:rPr lang="en-GB" dirty="0" smtClean="0"/>
              <a:t> </a:t>
            </a:r>
            <a:r>
              <a:rPr lang="en-GB" dirty="0" err="1" smtClean="0"/>
              <a:t>bahasa</a:t>
            </a:r>
            <a:r>
              <a:rPr lang="en-GB" dirty="0" smtClean="0"/>
              <a:t> : </a:t>
            </a:r>
            <a:r>
              <a:rPr lang="en-GB" dirty="0" err="1" smtClean="0"/>
              <a:t>Sesuatu</a:t>
            </a:r>
            <a:r>
              <a:rPr lang="en-GB" dirty="0" smtClean="0"/>
              <a:t> yang </a:t>
            </a:r>
            <a:r>
              <a:rPr lang="en-GB" dirty="0" err="1" smtClean="0"/>
              <a:t>diinginkan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diperlukan</a:t>
            </a:r>
            <a:endParaRPr lang="en-US" dirty="0" smtClean="0"/>
          </a:p>
          <a:p>
            <a:pPr lvl="1" algn="just"/>
            <a:r>
              <a:rPr lang="en-GB" dirty="0" smtClean="0"/>
              <a:t>IEEE : [1] </a:t>
            </a:r>
            <a:r>
              <a:rPr lang="en-GB" dirty="0" err="1" smtClean="0"/>
              <a:t>Kondisi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yang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seorang</a:t>
            </a:r>
            <a:r>
              <a:rPr lang="en-GB" dirty="0" smtClean="0"/>
              <a:t> user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memecahkan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, [2]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kondisi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dicapai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dikerjakan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memenuhi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kontrak</a:t>
            </a:r>
            <a:r>
              <a:rPr lang="en-GB" dirty="0" smtClean="0"/>
              <a:t>, </a:t>
            </a:r>
            <a:r>
              <a:rPr lang="en-GB" dirty="0" err="1" smtClean="0"/>
              <a:t>standar</a:t>
            </a:r>
            <a:r>
              <a:rPr lang="en-GB" dirty="0" smtClean="0"/>
              <a:t>, </a:t>
            </a:r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lain </a:t>
            </a:r>
            <a:r>
              <a:rPr lang="en-GB" dirty="0" err="1" smtClean="0"/>
              <a:t>secara</a:t>
            </a:r>
            <a:r>
              <a:rPr lang="en-GB" dirty="0" smtClean="0"/>
              <a:t> formal.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tahapan</a:t>
            </a:r>
            <a:r>
              <a:rPr lang="en-GB" dirty="0" smtClean="0"/>
              <a:t>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Bertukar</a:t>
            </a:r>
            <a:r>
              <a:rPr lang="en-GB" dirty="0" smtClean="0"/>
              <a:t> </a:t>
            </a:r>
            <a:r>
              <a:rPr lang="en-GB" dirty="0" err="1" smtClean="0"/>
              <a:t>pikiran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, </a:t>
            </a:r>
            <a:r>
              <a:rPr lang="en-GB" dirty="0" err="1" smtClean="0"/>
              <a:t>mengidentifikasikan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kendala</a:t>
            </a:r>
            <a:r>
              <a:rPr lang="en-GB" dirty="0" smtClean="0"/>
              <a:t> yang </a:t>
            </a:r>
            <a:r>
              <a:rPr lang="en-GB" dirty="0" err="1" smtClean="0"/>
              <a:t>mungkin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, </a:t>
            </a:r>
            <a:r>
              <a:rPr lang="en-GB" dirty="0" err="1" smtClean="0"/>
              <a:t>mencari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pengetahuan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maslah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Mendeskripsikan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Menyiapkan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yang </a:t>
            </a:r>
            <a:r>
              <a:rPr lang="en-GB" dirty="0" err="1" smtClean="0"/>
              <a:t>menjelaskan</a:t>
            </a:r>
            <a:r>
              <a:rPr lang="en-GB" dirty="0" smtClean="0"/>
              <a:t> </a:t>
            </a:r>
            <a:r>
              <a:rPr lang="en-GB" dirty="0" err="1" smtClean="0"/>
              <a:t>perilaku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dibuat</a:t>
            </a:r>
            <a:r>
              <a:rPr lang="en-GB" dirty="0" smtClean="0"/>
              <a:t>, </a:t>
            </a:r>
            <a:r>
              <a:rPr lang="en-GB" dirty="0" err="1" smtClean="0"/>
              <a:t>mengelola</a:t>
            </a:r>
            <a:r>
              <a:rPr lang="en-GB" dirty="0" smtClean="0"/>
              <a:t> </a:t>
            </a:r>
            <a:r>
              <a:rPr lang="en-GB" dirty="0" err="1" smtClean="0"/>
              <a:t>ide</a:t>
            </a:r>
            <a:r>
              <a:rPr lang="en-GB" dirty="0" smtClean="0"/>
              <a:t>, </a:t>
            </a:r>
            <a:r>
              <a:rPr lang="en-GB" dirty="0" err="1" smtClean="0"/>
              <a:t>menyelesaikan</a:t>
            </a:r>
            <a:r>
              <a:rPr lang="en-GB" dirty="0" smtClean="0"/>
              <a:t> </a:t>
            </a:r>
            <a:r>
              <a:rPr lang="en-GB" dirty="0" err="1" smtClean="0"/>
              <a:t>konflik</a:t>
            </a:r>
            <a:r>
              <a:rPr lang="en-GB" dirty="0" smtClean="0"/>
              <a:t> </a:t>
            </a:r>
            <a:r>
              <a:rPr lang="en-GB" dirty="0" err="1" smtClean="0"/>
              <a:t>pendapat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mengurangi</a:t>
            </a:r>
            <a:r>
              <a:rPr lang="en-GB" dirty="0" smtClean="0"/>
              <a:t> </a:t>
            </a:r>
            <a:r>
              <a:rPr lang="en-GB" dirty="0" err="1" smtClean="0"/>
              <a:t>ketidakkonsistenan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ambiguitas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tahap</a:t>
            </a:r>
            <a:r>
              <a:rPr lang="en-GB" dirty="0" smtClean="0"/>
              <a:t> </a:t>
            </a:r>
            <a:r>
              <a:rPr lang="en-GB" dirty="0" err="1" smtClean="0"/>
              <a:t>awal</a:t>
            </a:r>
            <a:r>
              <a:rPr lang="en-GB" dirty="0" smtClean="0"/>
              <a:t> </a:t>
            </a:r>
            <a:r>
              <a:rPr lang="en-GB" dirty="0" err="1" smtClean="0"/>
              <a:t>desain</a:t>
            </a:r>
            <a:r>
              <a:rPr lang="en-GB" dirty="0" smtClean="0"/>
              <a:t>, yang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membagi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,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berulang</a:t>
            </a:r>
            <a:r>
              <a:rPr lang="en-GB" dirty="0" smtClean="0"/>
              <a:t> 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subkomponen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dipecahkan</a:t>
            </a:r>
            <a:r>
              <a:rPr lang="en-GB" dirty="0" smtClean="0"/>
              <a:t> </a:t>
            </a:r>
            <a:r>
              <a:rPr lang="en-GB" dirty="0" err="1" smtClean="0"/>
              <a:t>lagi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de-DE" dirty="0" smtClean="0"/>
              <a:t>Tahapan desain lebih lanjut adalah membuat dokumentasi dari algoritma untuk setiap modul yang akan diperlukan.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prinsip-prinsip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yang </a:t>
            </a:r>
            <a:r>
              <a:rPr lang="en-GB" dirty="0" err="1" smtClean="0"/>
              <a:t>tangguh/teruji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memperoleh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ekonomis</a:t>
            </a:r>
            <a:r>
              <a:rPr lang="en-GB" dirty="0" smtClean="0"/>
              <a:t>, </a:t>
            </a:r>
            <a:r>
              <a:rPr lang="en-GB" dirty="0" err="1" smtClean="0"/>
              <a:t>handal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bekerja</a:t>
            </a:r>
            <a:r>
              <a:rPr lang="en-GB" dirty="0" smtClean="0"/>
              <a:t> </a:t>
            </a:r>
            <a:r>
              <a:rPr lang="en-GB" dirty="0" err="1" smtClean="0"/>
              <a:t>efisien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mesin</a:t>
            </a:r>
            <a:r>
              <a:rPr lang="en-GB" dirty="0" smtClean="0"/>
              <a:t> </a:t>
            </a:r>
            <a:r>
              <a:rPr lang="en-GB" dirty="0" err="1" smtClean="0"/>
              <a:t>nyata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berkaitan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kaidah</a:t>
            </a:r>
            <a:r>
              <a:rPr lang="en-GB" dirty="0" smtClean="0"/>
              <a:t> yang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computer.</a:t>
            </a:r>
            <a:endParaRPr lang="en-US" dirty="0" smtClean="0"/>
          </a:p>
          <a:p>
            <a:pPr algn="just"/>
            <a:r>
              <a:rPr lang="en-GB" dirty="0" err="1" smtClean="0"/>
              <a:t>Sedangkan</a:t>
            </a:r>
            <a:r>
              <a:rPr lang="en-GB" dirty="0" smtClean="0"/>
              <a:t> </a:t>
            </a:r>
            <a:r>
              <a:rPr lang="en-GB" dirty="0" err="1" smtClean="0"/>
              <a:t>pengertian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menurut</a:t>
            </a:r>
            <a:r>
              <a:rPr lang="en-GB" dirty="0" smtClean="0"/>
              <a:t> IEEE :</a:t>
            </a:r>
            <a:r>
              <a:rPr lang="en-GB" i="1" dirty="0" err="1" smtClean="0"/>
              <a:t>Rekayasa</a:t>
            </a:r>
            <a:r>
              <a:rPr lang="en-GB" i="1" dirty="0" smtClean="0"/>
              <a:t> </a:t>
            </a:r>
            <a:r>
              <a:rPr lang="en-GB" i="1" dirty="0" err="1" smtClean="0"/>
              <a:t>perangkat</a:t>
            </a:r>
            <a:r>
              <a:rPr lang="en-GB" i="1" dirty="0" smtClean="0"/>
              <a:t> </a:t>
            </a:r>
            <a:r>
              <a:rPr lang="en-GB" i="1" dirty="0" err="1" smtClean="0"/>
              <a:t>lunak</a:t>
            </a:r>
            <a:r>
              <a:rPr lang="en-GB" i="1" dirty="0" smtClean="0"/>
              <a:t> </a:t>
            </a:r>
            <a:r>
              <a:rPr lang="en-GB" i="1" dirty="0" err="1" smtClean="0"/>
              <a:t>adalah</a:t>
            </a:r>
            <a:r>
              <a:rPr lang="en-GB" i="1" dirty="0" smtClean="0"/>
              <a:t> </a:t>
            </a:r>
            <a:r>
              <a:rPr lang="en-GB" i="1" dirty="0" err="1" smtClean="0"/>
              <a:t>pendekatan</a:t>
            </a:r>
            <a:r>
              <a:rPr lang="en-GB" i="1" dirty="0" smtClean="0"/>
              <a:t> </a:t>
            </a:r>
            <a:r>
              <a:rPr lang="en-GB" i="1" dirty="0" err="1" smtClean="0"/>
              <a:t>sistematis</a:t>
            </a:r>
            <a:r>
              <a:rPr lang="en-GB" i="1" dirty="0" smtClean="0"/>
              <a:t> </a:t>
            </a:r>
            <a:r>
              <a:rPr lang="en-GB" i="1" dirty="0" err="1" smtClean="0"/>
              <a:t>untuk</a:t>
            </a:r>
            <a:r>
              <a:rPr lang="en-GB" i="1" dirty="0" smtClean="0"/>
              <a:t> </a:t>
            </a:r>
            <a:r>
              <a:rPr lang="en-GB" i="1" dirty="0" err="1" smtClean="0"/>
              <a:t>pengembangan</a:t>
            </a:r>
            <a:r>
              <a:rPr lang="en-GB" i="1" dirty="0" smtClean="0"/>
              <a:t>, </a:t>
            </a:r>
            <a:r>
              <a:rPr lang="en-GB" i="1" dirty="0" err="1" smtClean="0"/>
              <a:t>operasi</a:t>
            </a:r>
            <a:r>
              <a:rPr lang="en-GB" i="1" dirty="0" smtClean="0"/>
              <a:t>, </a:t>
            </a:r>
            <a:r>
              <a:rPr lang="en-GB" i="1" dirty="0" err="1" smtClean="0"/>
              <a:t>pemeliharaan</a:t>
            </a:r>
            <a:r>
              <a:rPr lang="en-GB" i="1" dirty="0" smtClean="0"/>
              <a:t> </a:t>
            </a:r>
            <a:r>
              <a:rPr lang="en-GB" i="1" dirty="0" err="1" smtClean="0"/>
              <a:t>dan</a:t>
            </a:r>
            <a:r>
              <a:rPr lang="en-GB" i="1" dirty="0" smtClean="0"/>
              <a:t> </a:t>
            </a:r>
            <a:r>
              <a:rPr lang="en-GB" i="1" dirty="0" err="1" smtClean="0"/>
              <a:t>pemberhentian</a:t>
            </a:r>
            <a:r>
              <a:rPr lang="en-GB" i="1" dirty="0" smtClean="0"/>
              <a:t> </a:t>
            </a:r>
            <a:r>
              <a:rPr lang="en-GB" i="1" dirty="0" err="1" smtClean="0"/>
              <a:t>pemakaian</a:t>
            </a:r>
            <a:r>
              <a:rPr lang="en-GB" i="1" dirty="0" smtClean="0"/>
              <a:t> </a:t>
            </a:r>
            <a:r>
              <a:rPr lang="en-GB" i="1" dirty="0" err="1" smtClean="0"/>
              <a:t>perangkat</a:t>
            </a:r>
            <a:r>
              <a:rPr lang="en-GB" i="1" dirty="0" smtClean="0"/>
              <a:t> </a:t>
            </a:r>
            <a:r>
              <a:rPr lang="en-GB" i="1" dirty="0" err="1" smtClean="0"/>
              <a:t>lunak</a:t>
            </a:r>
            <a:r>
              <a:rPr lang="en-GB" i="1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smtClean="0"/>
              <a:t>Rekayasa Perangkat Lunak - Citra N., S.Si, MT</a:t>
            </a:r>
            <a:endParaRPr lang="en-US" i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Tahapan</a:t>
            </a:r>
            <a:r>
              <a:rPr lang="en-US" dirty="0" smtClean="0"/>
              <a:t> Coding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/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DDL (</a:t>
            </a:r>
            <a:r>
              <a:rPr lang="en-US" i="1" dirty="0" smtClean="0"/>
              <a:t>Data Definition Language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DML (</a:t>
            </a:r>
            <a:r>
              <a:rPr lang="en-US" i="1" dirty="0" smtClean="0"/>
              <a:t>Data Manipulation Language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 </a:t>
            </a:r>
            <a:r>
              <a:rPr lang="en-US" dirty="0" err="1" smtClean="0"/>
              <a:t>fase</a:t>
            </a:r>
            <a:r>
              <a:rPr lang="en-US" dirty="0" smtClean="0"/>
              <a:t>  coding. </a:t>
            </a:r>
            <a:r>
              <a:rPr lang="en-US" dirty="0" err="1" smtClean="0"/>
              <a:t>Pengujian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 white box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blackbox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maintenance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/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smtClean="0"/>
              <a:t>Rekayasa Perangkat Lunak - Citra N., S.Si, MT</a:t>
            </a:r>
            <a:endParaRPr lang="en-US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idx="1"/>
          </p:nvPr>
        </p:nvSpPr>
        <p:spPr>
          <a:xfrm>
            <a:off x="990601" y="1676400"/>
            <a:ext cx="7804638" cy="966788"/>
          </a:xfrm>
        </p:spPr>
        <p:txBody>
          <a:bodyPr>
            <a:normAutofit/>
          </a:bodyPr>
          <a:lstStyle/>
          <a:p>
            <a:pPr marL="9243" indent="0" defTabSz="960308" eaLnBrk="1" fontAlgn="auto" hangingPunct="1">
              <a:lnSpc>
                <a:spcPct val="90000"/>
              </a:lnSpc>
              <a:spcAft>
                <a:spcPts val="0"/>
              </a:spcAft>
              <a:buFont typeface="Zapf Dingbats" charset="2"/>
              <a:buNone/>
              <a:defRPr/>
            </a:pPr>
            <a:r>
              <a:rPr lang="en-GB" smtClean="0"/>
              <a:t>Serangkaian kegiatan dan hasil-hasilnya  yang diperlukan untuk menghasilkan aplikasi tertentu.</a:t>
            </a:r>
          </a:p>
          <a:p>
            <a:pPr marL="488077" indent="-488077" defTabSz="96030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GB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Software Process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604576" y="2714631"/>
          <a:ext cx="6264563" cy="371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6"/>
            <a:ext cx="8418635" cy="1108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Proses Rekayasa Persyaratan</a:t>
            </a: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536331" y="1682750"/>
            <a:ext cx="8110904" cy="46656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124" tIns="48062" rIns="96124" bIns="48062" anchor="ctr"/>
          <a:lstStyle/>
          <a:p>
            <a:endParaRPr lang="en-US"/>
          </a:p>
        </p:txBody>
      </p:sp>
      <p:pic>
        <p:nvPicPr>
          <p:cNvPr id="56324" name="Picture 6" descr="4.6 RE-process.eps    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931" y="1989138"/>
            <a:ext cx="765223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Proses Perancangan Software</a:t>
            </a:r>
          </a:p>
        </p:txBody>
      </p:sp>
      <p:sp>
        <p:nvSpPr>
          <p:cNvPr id="59395" name="Rectangle 6"/>
          <p:cNvSpPr>
            <a:spLocks noChangeArrowheads="1"/>
          </p:cNvSpPr>
          <p:nvPr/>
        </p:nvSpPr>
        <p:spPr bwMode="auto">
          <a:xfrm>
            <a:off x="285750" y="1857375"/>
            <a:ext cx="8638442" cy="41290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139" tIns="48069" rIns="96139" bIns="48069" anchor="ctr"/>
          <a:lstStyle/>
          <a:p>
            <a:endParaRPr lang="en-US"/>
          </a:p>
        </p:txBody>
      </p:sp>
      <p:pic>
        <p:nvPicPr>
          <p:cNvPr id="12292" name="Picture 7" descr="4.7 Design-process.eps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28A0092B-C50C-407e-A947-70E740481C1C"/>
            </a:extLst>
          </a:blip>
          <a:srcRect/>
          <a:stretch>
            <a:fillRect/>
          </a:stretch>
        </p:blipFill>
        <p:spPr bwMode="auto">
          <a:xfrm>
            <a:off x="549492" y="2143116"/>
            <a:ext cx="8339504" cy="3459173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</p:pic>
      <p:sp>
        <p:nvSpPr>
          <p:cNvPr id="59397" name="Rectangle 1"/>
          <p:cNvSpPr>
            <a:spLocks noChangeArrowheads="1"/>
          </p:cNvSpPr>
          <p:nvPr/>
        </p:nvSpPr>
        <p:spPr bwMode="auto">
          <a:xfrm>
            <a:off x="6088673" y="1714501"/>
            <a:ext cx="2835519" cy="78581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Tahapan perancangan bersifat urut/sekuensial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System evolution</a:t>
            </a:r>
          </a:p>
        </p:txBody>
      </p:sp>
      <p:sp>
        <p:nvSpPr>
          <p:cNvPr id="68611" name="Rectangle 5"/>
          <p:cNvSpPr>
            <a:spLocks noChangeArrowheads="1"/>
          </p:cNvSpPr>
          <p:nvPr/>
        </p:nvSpPr>
        <p:spPr bwMode="auto">
          <a:xfrm>
            <a:off x="612531" y="2217738"/>
            <a:ext cx="8263304" cy="35179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153" tIns="48076" rIns="96153" bIns="48076" anchor="ctr"/>
          <a:lstStyle/>
          <a:p>
            <a:endParaRPr lang="en-US"/>
          </a:p>
        </p:txBody>
      </p:sp>
      <p:pic>
        <p:nvPicPr>
          <p:cNvPr id="68612" name="Picture 6" descr="4.11 System evolution.eps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931" y="2676526"/>
            <a:ext cx="7958504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1" y="1676400"/>
            <a:ext cx="7804638" cy="4538663"/>
          </a:xfrm>
        </p:spPr>
        <p:txBody>
          <a:bodyPr>
            <a:normAutofit/>
          </a:bodyPr>
          <a:lstStyle/>
          <a:p>
            <a:pPr marL="487651" indent="-240870" algn="just" defTabSz="96030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i="1" dirty="0" err="1" smtClean="0">
                <a:solidFill>
                  <a:schemeClr val="tx2"/>
                </a:solidFill>
                <a:latin typeface="Bodoni MT Black" pitchFamily="18" charset="0"/>
              </a:rPr>
              <a:t>Generik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(</a:t>
            </a:r>
            <a:r>
              <a:rPr lang="en-GB" dirty="0" err="1">
                <a:solidFill>
                  <a:schemeClr val="tx2"/>
                </a:solidFill>
              </a:rPr>
              <a:t>terbuka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utk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siapapun</a:t>
            </a:r>
            <a:r>
              <a:rPr lang="en-GB" dirty="0">
                <a:solidFill>
                  <a:schemeClr val="tx2"/>
                </a:solidFill>
              </a:rPr>
              <a:t>) ≈ </a:t>
            </a:r>
            <a:r>
              <a:rPr lang="en-GB" dirty="0" smtClean="0">
                <a:solidFill>
                  <a:schemeClr val="tx2"/>
                </a:solidFill>
              </a:rPr>
              <a:t>DBMS, </a:t>
            </a:r>
            <a:r>
              <a:rPr lang="en-GB" i="1" dirty="0" smtClean="0">
                <a:solidFill>
                  <a:schemeClr val="tx2"/>
                </a:solidFill>
              </a:rPr>
              <a:t>Word Processor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 smtClean="0">
                <a:solidFill>
                  <a:schemeClr val="tx2"/>
                </a:solidFill>
              </a:rPr>
              <a:t>Sistem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Operasi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err="1" smtClean="0">
                <a:solidFill>
                  <a:schemeClr val="tx2"/>
                </a:solidFill>
              </a:rPr>
              <a:t>paket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untuk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menggambar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alat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bantu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manajemen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proyek</a:t>
            </a:r>
            <a:endParaRPr lang="en-GB" dirty="0">
              <a:solidFill>
                <a:schemeClr val="tx2"/>
              </a:solidFill>
            </a:endParaRPr>
          </a:p>
          <a:p>
            <a:pPr marL="1086759" lvl="1" indent="-239285" defTabSz="96030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err="1">
                <a:solidFill>
                  <a:schemeClr val="tx2"/>
                </a:solidFill>
              </a:rPr>
              <a:t>Spek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hanya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dikontrol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oleh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sendiri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oleh</a:t>
            </a:r>
            <a:r>
              <a:rPr lang="en-GB" dirty="0">
                <a:solidFill>
                  <a:schemeClr val="tx2"/>
                </a:solidFill>
              </a:rPr>
              <a:t> Vendor </a:t>
            </a:r>
            <a:r>
              <a:rPr lang="en-GB" dirty="0" smtClean="0">
                <a:solidFill>
                  <a:schemeClr val="tx2"/>
                </a:solidFill>
              </a:rPr>
              <a:t>Software</a:t>
            </a:r>
          </a:p>
          <a:p>
            <a:pPr marL="1086759" lvl="1" indent="-239285" defTabSz="96030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GB" dirty="0">
              <a:solidFill>
                <a:schemeClr val="tx2"/>
              </a:solidFill>
            </a:endParaRPr>
          </a:p>
          <a:p>
            <a:pPr marL="1086759" lvl="1" indent="-239285" defTabSz="96030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GB" dirty="0" smtClean="0">
              <a:solidFill>
                <a:schemeClr val="tx2"/>
              </a:solidFill>
            </a:endParaRPr>
          </a:p>
          <a:p>
            <a:pPr marL="487651" indent="-240870" defTabSz="960308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i="1" dirty="0" err="1" smtClean="0">
                <a:solidFill>
                  <a:schemeClr val="tx2"/>
                </a:solidFill>
                <a:latin typeface="Bodoni MT Black" pitchFamily="18" charset="0"/>
              </a:rPr>
              <a:t>Pesanan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(</a:t>
            </a:r>
            <a:r>
              <a:rPr lang="en-GB" dirty="0" err="1">
                <a:solidFill>
                  <a:schemeClr val="tx2"/>
                </a:solidFill>
              </a:rPr>
              <a:t>disesuaikan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dgn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kebutuhan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pelanggan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tertentu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saja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  <a:endParaRPr lang="en-GB" dirty="0">
              <a:solidFill>
                <a:schemeClr val="tx2"/>
              </a:solidFill>
            </a:endParaRPr>
          </a:p>
          <a:p>
            <a:pPr marL="1086759" lvl="1" indent="-239285" defTabSz="96030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err="1" smtClean="0">
                <a:solidFill>
                  <a:schemeClr val="tx2"/>
                </a:solidFill>
              </a:rPr>
              <a:t>Berdasarkan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kontrak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kerja</a:t>
            </a:r>
            <a:endParaRPr lang="en-GB" dirty="0" smtClean="0">
              <a:solidFill>
                <a:schemeClr val="tx2"/>
              </a:solidFill>
            </a:endParaRPr>
          </a:p>
          <a:p>
            <a:pPr marL="1086759" lvl="1" indent="-239285" defTabSz="96030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err="1" smtClean="0">
                <a:solidFill>
                  <a:schemeClr val="tx2"/>
                </a:solidFill>
              </a:rPr>
              <a:t>Spek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dikontrol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oleh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pelanggan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tertentu</a:t>
            </a:r>
            <a:endParaRPr lang="en-GB" dirty="0">
              <a:solidFill>
                <a:schemeClr val="tx2"/>
              </a:solidFill>
            </a:endParaRPr>
          </a:p>
          <a:p>
            <a:pPr marL="608512" lvl="1" indent="0" defTabSz="960308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GB" sz="2000" dirty="0">
              <a:solidFill>
                <a:schemeClr val="tx2"/>
              </a:solidFill>
            </a:endParaRPr>
          </a:p>
          <a:p>
            <a:pPr marL="0" indent="0" defTabSz="960308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Produk</a:t>
            </a:r>
            <a:r>
              <a:rPr lang="en-US" dirty="0" smtClean="0"/>
              <a:t>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Model Proses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1" y="1676400"/>
            <a:ext cx="8858250" cy="4824413"/>
          </a:xfrm>
        </p:spPr>
        <p:txBody>
          <a:bodyPr>
            <a:normAutofit/>
          </a:bodyPr>
          <a:lstStyle/>
          <a:p>
            <a:pPr marL="487810" indent="-478569" defTabSz="96030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b="1" smtClean="0">
                <a:solidFill>
                  <a:srgbClr val="FFC000"/>
                </a:solidFill>
              </a:rPr>
              <a:t>Waterfall</a:t>
            </a:r>
            <a:r>
              <a:rPr lang="en-GB" sz="3200" smtClean="0"/>
              <a:t> </a:t>
            </a:r>
            <a:r>
              <a:rPr lang="en-GB"/>
              <a:t>– pengembangan </a:t>
            </a:r>
            <a:r>
              <a:rPr lang="en-GB" smtClean="0"/>
              <a:t>yang bersifat linear dari mulai spesifikasi s/d pemeliharaan.</a:t>
            </a:r>
            <a:endParaRPr lang="en-GB"/>
          </a:p>
          <a:p>
            <a:pPr marL="487810" indent="-478569" defTabSz="96030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b="1" smtClean="0">
                <a:solidFill>
                  <a:srgbClr val="FFC000"/>
                </a:solidFill>
              </a:rPr>
              <a:t>Evolutionere</a:t>
            </a:r>
            <a:r>
              <a:rPr lang="en-GB" sz="3200" b="1" smtClean="0">
                <a:solidFill>
                  <a:srgbClr val="FF0000"/>
                </a:solidFill>
              </a:rPr>
              <a:t> </a:t>
            </a:r>
            <a:r>
              <a:rPr lang="en-GB"/>
              <a:t>– pendekatan </a:t>
            </a:r>
            <a:r>
              <a:rPr lang="en-GB" smtClean="0"/>
              <a:t>tumpang </a:t>
            </a:r>
            <a:r>
              <a:rPr lang="en-GB"/>
              <a:t>tindih </a:t>
            </a:r>
            <a:r>
              <a:rPr lang="en-GB" smtClean="0"/>
              <a:t>kegiatan </a:t>
            </a:r>
            <a:r>
              <a:rPr lang="en-GB"/>
              <a:t>spesifikasi, pengembangan, dan validasi. Sistem </a:t>
            </a:r>
            <a:r>
              <a:rPr lang="en-GB" smtClean="0"/>
              <a:t>sejak awal </a:t>
            </a:r>
            <a:r>
              <a:rPr lang="en-GB"/>
              <a:t>dikembangkan dgn cepat </a:t>
            </a:r>
            <a:r>
              <a:rPr lang="en-GB" smtClean="0"/>
              <a:t>berdasarkan </a:t>
            </a:r>
            <a:r>
              <a:rPr lang="en-GB"/>
              <a:t>spesifikasi abstrak, lalu disempurnakan </a:t>
            </a:r>
            <a:r>
              <a:rPr lang="en-GB" smtClean="0"/>
              <a:t>berdasarkan </a:t>
            </a:r>
            <a:r>
              <a:rPr lang="en-GB"/>
              <a:t>masukan dari pelanggan sampai sistem </a:t>
            </a:r>
            <a:r>
              <a:rPr lang="en-GB" smtClean="0"/>
              <a:t>dapat memenuhi </a:t>
            </a:r>
            <a:r>
              <a:rPr lang="en-GB"/>
              <a:t>kebutuhan pelanggan tersebut.</a:t>
            </a:r>
          </a:p>
          <a:p>
            <a:pPr marL="487810" indent="-478569" defTabSz="96030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b="1" smtClean="0">
                <a:solidFill>
                  <a:srgbClr val="FFC000"/>
                </a:solidFill>
              </a:rPr>
              <a:t>Component-based</a:t>
            </a:r>
            <a:r>
              <a:rPr lang="en-GB" sz="3200" b="1" smtClean="0">
                <a:solidFill>
                  <a:srgbClr val="FF0000"/>
                </a:solidFill>
              </a:rPr>
              <a:t> </a:t>
            </a:r>
            <a:r>
              <a:rPr lang="en-GB"/>
              <a:t>– </a:t>
            </a:r>
            <a:r>
              <a:rPr lang="en-GB" smtClean="0"/>
              <a:t>pengembangan dengan cara menggunakan komponen yang </a:t>
            </a:r>
            <a:r>
              <a:rPr lang="en-GB"/>
              <a:t>dapat dipakai </a:t>
            </a:r>
            <a:r>
              <a:rPr lang="en-GB" smtClean="0"/>
              <a:t>ulang.</a:t>
            </a:r>
            <a:endParaRPr lang="en-GB"/>
          </a:p>
          <a:p>
            <a:pPr marL="488077" indent="-488077" defTabSz="96030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/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Model Proses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GB" dirty="0" err="1" smtClean="0"/>
              <a:t>Kekakuan</a:t>
            </a:r>
            <a:r>
              <a:rPr lang="en-GB" dirty="0" smtClean="0"/>
              <a:t> (</a:t>
            </a:r>
            <a:r>
              <a:rPr lang="en-GB" i="1" dirty="0" smtClean="0"/>
              <a:t>Rigor</a:t>
            </a:r>
            <a:r>
              <a:rPr lang="en-GB" dirty="0" smtClean="0"/>
              <a:t>),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Rekayasa</a:t>
            </a:r>
            <a:r>
              <a:rPr lang="en-GB" dirty="0" smtClean="0"/>
              <a:t> yang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keinginan</a:t>
            </a:r>
            <a:r>
              <a:rPr lang="en-GB" dirty="0" smtClean="0"/>
              <a:t> user, </a:t>
            </a:r>
            <a:r>
              <a:rPr lang="en-GB" dirty="0" err="1" smtClean="0"/>
              <a:t>walupun</a:t>
            </a:r>
            <a:r>
              <a:rPr lang="en-GB" dirty="0" smtClean="0"/>
              <a:t> </a:t>
            </a:r>
            <a:r>
              <a:rPr lang="en-GB" dirty="0" err="1" smtClean="0"/>
              <a:t>terkadang</a:t>
            </a:r>
            <a:r>
              <a:rPr lang="en-GB" dirty="0" smtClean="0"/>
              <a:t>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kreativitas</a:t>
            </a:r>
            <a:r>
              <a:rPr lang="en-GB" dirty="0" smtClean="0"/>
              <a:t> </a:t>
            </a:r>
            <a:r>
              <a:rPr lang="en-GB" dirty="0" err="1" smtClean="0"/>
              <a:t>perekayasa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Resmi</a:t>
            </a:r>
            <a:r>
              <a:rPr lang="en-GB" dirty="0" smtClean="0"/>
              <a:t> (formal)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Pemilihan</a:t>
            </a:r>
            <a:r>
              <a:rPr lang="en-GB" dirty="0" smtClean="0"/>
              <a:t> </a:t>
            </a:r>
            <a:r>
              <a:rPr lang="en-GB" dirty="0" err="1" smtClean="0"/>
              <a:t>salah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metodologi/pendekatan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, </a:t>
            </a:r>
            <a:r>
              <a:rPr lang="en-GB" dirty="0" err="1" smtClean="0"/>
              <a:t>berdampak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dilaksanakannya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metodologi</a:t>
            </a:r>
            <a:r>
              <a:rPr lang="en-GB" dirty="0" smtClean="0"/>
              <a:t> yang </a:t>
            </a:r>
            <a:r>
              <a:rPr lang="en-GB" dirty="0" err="1" smtClean="0"/>
              <a:t>dipilih</a:t>
            </a:r>
            <a:r>
              <a:rPr lang="en-GB" dirty="0" smtClean="0"/>
              <a:t>,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notasi</a:t>
            </a:r>
            <a:r>
              <a:rPr lang="en-GB" dirty="0" smtClean="0"/>
              <a:t> yang </a:t>
            </a:r>
            <a:r>
              <a:rPr lang="en-GB" dirty="0" err="1" smtClean="0"/>
              <a:t>dipilih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selalu</a:t>
            </a:r>
            <a:r>
              <a:rPr lang="en-GB" dirty="0" smtClean="0"/>
              <a:t> </a:t>
            </a:r>
            <a:r>
              <a:rPr lang="en-GB" dirty="0" err="1" smtClean="0"/>
              <a:t>konsisten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endParaRPr lang="en-US" dirty="0" smtClean="0"/>
          </a:p>
          <a:p>
            <a:pPr lvl="0" algn="just"/>
            <a:r>
              <a:rPr lang="en-GB" dirty="0" err="1" smtClean="0"/>
              <a:t>Pemisahan</a:t>
            </a:r>
            <a:r>
              <a:rPr lang="en-GB" dirty="0" smtClean="0"/>
              <a:t> </a:t>
            </a:r>
            <a:r>
              <a:rPr lang="en-GB" dirty="0" err="1" smtClean="0"/>
              <a:t>kepentingan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Berkaitan dengan apek-aspek persoalan : melebarnya focus kerja, kompleksitas sistem.</a:t>
            </a:r>
            <a:endParaRPr lang="en-US" dirty="0" smtClean="0"/>
          </a:p>
          <a:p>
            <a:pPr lvl="0" algn="just"/>
            <a:r>
              <a:rPr lang="en-GB" dirty="0" err="1" smtClean="0"/>
              <a:t>Abstraksi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Menggambarkan keseluruhan sistem dalam bentuk yang sederhana	</a:t>
            </a:r>
            <a:endParaRPr lang="en-US" dirty="0" smtClean="0"/>
          </a:p>
          <a:p>
            <a:pPr lvl="0" algn="just"/>
            <a:r>
              <a:rPr lang="en-GB" dirty="0" err="1" smtClean="0"/>
              <a:t>Modularitas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Mendekomposisikan</a:t>
            </a:r>
            <a:r>
              <a:rPr lang="en-GB" dirty="0" smtClean="0"/>
              <a:t> </a:t>
            </a:r>
            <a:r>
              <a:rPr lang="en-GB" dirty="0" err="1" smtClean="0"/>
              <a:t>persoalan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modul-modul</a:t>
            </a:r>
            <a:r>
              <a:rPr lang="en-GB" dirty="0" smtClean="0"/>
              <a:t> independent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memisahkan</a:t>
            </a:r>
            <a:r>
              <a:rPr lang="en-GB" dirty="0" smtClean="0"/>
              <a:t> </a:t>
            </a:r>
            <a:r>
              <a:rPr lang="en-GB" dirty="0" err="1" smtClean="0"/>
              <a:t>perhatian</a:t>
            </a:r>
            <a:r>
              <a:rPr lang="en-GB" dirty="0" smtClean="0"/>
              <a:t>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dirty="0" err="1" smtClean="0"/>
              <a:t>persoalan</a:t>
            </a:r>
            <a:r>
              <a:rPr lang="en-GB" dirty="0" smtClean="0"/>
              <a:t> internal </a:t>
            </a:r>
            <a:r>
              <a:rPr lang="en-GB" dirty="0" err="1" smtClean="0"/>
              <a:t>modul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interaksi</a:t>
            </a:r>
            <a:r>
              <a:rPr lang="en-GB" dirty="0" smtClean="0"/>
              <a:t> </a:t>
            </a:r>
            <a:r>
              <a:rPr lang="en-GB" dirty="0" err="1" smtClean="0"/>
              <a:t>modul-modul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 </a:t>
            </a:r>
            <a:r>
              <a:rPr lang="en-GB" dirty="0" err="1" smtClean="0"/>
              <a:t>luarnya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5008" tIns="46671" rIns="95008" bIns="4667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Model Waterfall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81404" y="1806576"/>
            <a:ext cx="7319596" cy="45513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009" tIns="48006" rIns="96009" bIns="48006" anchor="ctr"/>
          <a:lstStyle/>
          <a:p>
            <a:endParaRPr lang="en-US"/>
          </a:p>
        </p:txBody>
      </p:sp>
      <p:pic>
        <p:nvPicPr>
          <p:cNvPr id="1029" name="Picture 5" descr="4.1. SW-life-cycle.eps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28A0092B-C50C-407e-A947-70E740481C1C"/>
            </a:extLst>
          </a:blip>
          <a:srcRect/>
          <a:stretch>
            <a:fillRect/>
          </a:stretch>
        </p:blipFill>
        <p:spPr bwMode="auto">
          <a:xfrm>
            <a:off x="1208943" y="2105026"/>
            <a:ext cx="6427177" cy="3998913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</p:pic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4769828" y="1571625"/>
            <a:ext cx="3560885" cy="57150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1290" tIns="45646" rIns="91290" bIns="45646"/>
          <a:lstStyle/>
          <a:p>
            <a:pPr defTabSz="911225"/>
            <a:r>
              <a:rPr lang="en-US"/>
              <a:t>#Bukan model linear murni</a:t>
            </a:r>
          </a:p>
        </p:txBody>
      </p:sp>
      <p:sp>
        <p:nvSpPr>
          <p:cNvPr id="19462" name="AutoShape 6"/>
          <p:cNvSpPr>
            <a:spLocks noChangeAspect="1" noChangeArrowheads="1"/>
          </p:cNvSpPr>
          <p:nvPr/>
        </p:nvSpPr>
        <p:spPr bwMode="auto">
          <a:xfrm>
            <a:off x="1406770" y="2105026"/>
            <a:ext cx="6427177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7" tIns="45660" rIns="91317" bIns="45660"/>
          <a:lstStyle/>
          <a:p>
            <a:endParaRPr lang="en-US"/>
          </a:p>
        </p:txBody>
      </p:sp>
      <p:sp>
        <p:nvSpPr>
          <p:cNvPr id="19463" name="AutoShape 7"/>
          <p:cNvSpPr>
            <a:spLocks noChangeAspect="1" noChangeArrowheads="1"/>
          </p:cNvSpPr>
          <p:nvPr/>
        </p:nvSpPr>
        <p:spPr bwMode="auto">
          <a:xfrm>
            <a:off x="1208943" y="2105026"/>
            <a:ext cx="6427177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Zapf Dingbats" charset="2"/>
              <a:buNone/>
              <a:defRPr/>
            </a:pPr>
            <a:r>
              <a:rPr lang="en-US" smtClean="0">
                <a:solidFill>
                  <a:srgbClr val="00FF00"/>
                </a:solidFill>
                <a:latin typeface="Broadway" pitchFamily="82" charset="0"/>
              </a:rPr>
              <a:t>Features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Sistematis, setiap tahapan prosesnya jelas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Sudah terbukti handal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Cocok untuk pengembangan software yang bersifat generik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mtClean="0"/>
              <a:t>Prosesnya sudah benar-benar jelas dan tidak berubah-ubah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/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Analisis Waterfall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262913"/>
            <a:ext cx="8476054" cy="1109007"/>
          </a:xfrm>
        </p:spPr>
        <p:txBody>
          <a:bodyPr lIns="95165" tIns="46748" rIns="95165" bIns="4674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accent4"/>
                </a:solidFill>
              </a:rPr>
              <a:t>Spiral model of the software process</a:t>
            </a:r>
          </a:p>
        </p:txBody>
      </p:sp>
      <p:pic>
        <p:nvPicPr>
          <p:cNvPr id="23555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016" y="1568451"/>
            <a:ext cx="8110904" cy="4843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90601" y="1676400"/>
            <a:ext cx="7804638" cy="4610100"/>
          </a:xfrm>
        </p:spPr>
        <p:txBody>
          <a:bodyPr lIns="95079" tIns="46706" rIns="95079" bIns="46706"/>
          <a:lstStyle/>
          <a:p>
            <a:pPr eaLnBrk="1" hangingPunct="1"/>
            <a:r>
              <a:rPr lang="en-GB" b="1" smtClean="0">
                <a:solidFill>
                  <a:srgbClr val="00B050"/>
                </a:solidFill>
              </a:rPr>
              <a:t>Exploratory development </a:t>
            </a:r>
          </a:p>
          <a:p>
            <a:pPr lvl="1" eaLnBrk="1" hangingPunct="1"/>
            <a:r>
              <a:rPr lang="en-GB" smtClean="0"/>
              <a:t>Objective is to work with customers and to evolve a final system from an initial outline specification. Should start with well-understood requirements and add new features as proposed by the customer.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b="1" smtClean="0">
                <a:solidFill>
                  <a:srgbClr val="00B050"/>
                </a:solidFill>
              </a:rPr>
              <a:t>Throw-away prototyping</a:t>
            </a:r>
          </a:p>
          <a:p>
            <a:pPr lvl="1" eaLnBrk="1" hangingPunct="1"/>
            <a:r>
              <a:rPr lang="en-GB" smtClean="0"/>
              <a:t>Objective is to understand the system requirements. Should start with poorly understood requirements to clarify what is really needed.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5079" tIns="46706" rIns="95079" bIns="46706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Evolutionary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5023" tIns="46678" rIns="95023" bIns="4667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Iterative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994997" y="1758950"/>
            <a:ext cx="7728438" cy="4513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023" tIns="48013" rIns="96023" bIns="48013" anchor="ctr"/>
          <a:lstStyle/>
          <a:p>
            <a:endParaRPr lang="en-US"/>
          </a:p>
        </p:txBody>
      </p:sp>
      <p:pic>
        <p:nvPicPr>
          <p:cNvPr id="14340" name="Picture 5" descr="4.2 Evolutionary-dev.eps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28A0092B-C50C-407e-A947-70E740481C1C"/>
            </a:extLst>
          </a:blip>
          <a:srcRect/>
          <a:stretch>
            <a:fillRect/>
          </a:stretch>
        </p:blipFill>
        <p:spPr bwMode="auto">
          <a:xfrm>
            <a:off x="1301262" y="2065338"/>
            <a:ext cx="6962043" cy="375285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Based on systematic reuse where systems are integrated from existing components or COTS (Commercial-off-the-shelf) systems.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Process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Component analysis;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Requirements modification;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System design with reuse;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Development and integration.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This approach is becoming increasingly used as component standards have emerged.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400" smtClean="0"/>
              <a:t>Component-based software engineering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Component Based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994997" y="2141539"/>
            <a:ext cx="7422173" cy="27527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038" tIns="48020" rIns="96038" bIns="48020" anchor="ctr"/>
          <a:lstStyle/>
          <a:p>
            <a:endParaRPr lang="en-US"/>
          </a:p>
        </p:txBody>
      </p:sp>
      <p:pic>
        <p:nvPicPr>
          <p:cNvPr id="30724" name="Picture 6" descr="4.3 Component-basedSE.eps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7396" y="2752725"/>
            <a:ext cx="7115908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RUP phase model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612531" y="2447925"/>
            <a:ext cx="8110904" cy="25241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96153" tIns="48076" rIns="96153" bIns="48076" anchor="ctr"/>
          <a:lstStyle/>
          <a:p>
            <a:endParaRPr lang="en-US"/>
          </a:p>
        </p:txBody>
      </p:sp>
      <p:pic>
        <p:nvPicPr>
          <p:cNvPr id="32772" name="Picture 5" descr="4.12 RUP phases.eps   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8797" y="2830514"/>
            <a:ext cx="7498373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5165" tIns="46748" rIns="95165" bIns="46748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rgbClr val="5BC535"/>
                </a:solidFill>
              </a:rPr>
              <a:t>The Systems Engineering Process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73855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5275385" y="5791201"/>
            <a:ext cx="3725379" cy="30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97000"/>
              </a:lnSpc>
            </a:pPr>
            <a:r>
              <a:rPr lang="en-US" sz="1400" b="1" i="1">
                <a:latin typeface="Times New Roman" pitchFamily="18" charset="0"/>
              </a:rPr>
              <a:t>* Software Engineering 7</a:t>
            </a:r>
            <a:r>
              <a:rPr lang="en-US" sz="1400" b="1" i="1" baseline="30000">
                <a:latin typeface="Times New Roman" pitchFamily="18" charset="0"/>
              </a:rPr>
              <a:t>th</a:t>
            </a:r>
            <a:r>
              <a:rPr lang="en-US" sz="1400" b="1" i="1">
                <a:latin typeface="Times New Roman" pitchFamily="18" charset="0"/>
              </a:rPr>
              <a:t> ed, Ian Sommerville</a:t>
            </a:r>
            <a:endParaRPr lang="en-US" sz="1200" b="1" i="1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58200" cy="4572000"/>
          </a:xfrm>
        </p:spPr>
        <p:txBody>
          <a:bodyPr>
            <a:normAutofit/>
          </a:bodyPr>
          <a:lstStyle/>
          <a:p>
            <a:pPr lvl="0" algn="just"/>
            <a:r>
              <a:rPr lang="de-DE" dirty="0" smtClean="0"/>
              <a:t>Perangkat lunak dibangun dan dikembangkan, tidak dibuat dalam bentuk yang klasik. Walaupun perkembangan antara perangkat keras dan perangkat lunak sangat ekuivalen, namun aktivitas diantara keduanya sangat berbeda. </a:t>
            </a:r>
            <a:endParaRPr lang="en-US" dirty="0" smtClean="0"/>
          </a:p>
          <a:p>
            <a:pPr lvl="0" algn="just"/>
            <a:r>
              <a:rPr lang="de-DE" dirty="0" smtClean="0"/>
              <a:t>Perangkat lunak tidak pernah usang, </a:t>
            </a:r>
            <a:endParaRPr lang="en-US" dirty="0" smtClean="0"/>
          </a:p>
          <a:p>
            <a:pPr lvl="0" algn="just"/>
            <a:r>
              <a:rPr lang="en-GB" dirty="0" err="1" smtClean="0"/>
              <a:t>Sebagian</a:t>
            </a:r>
            <a:r>
              <a:rPr lang="en-GB" dirty="0" smtClean="0"/>
              <a:t> </a:t>
            </a:r>
            <a:r>
              <a:rPr lang="en-GB" dirty="0" err="1" smtClean="0"/>
              <a:t>besar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dibuat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custom built,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dirakit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yang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Bahttube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-1" y="1447800"/>
          <a:ext cx="4890197" cy="3048000"/>
        </p:xfrm>
        <a:graphic>
          <a:graphicData uri="http://schemas.openxmlformats.org/presentationml/2006/ole">
            <p:oleObj spid="_x0000_s1025" name="Visio" r:id="rId3" imgW="3519720" imgH="2182320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24638" y="3733800"/>
          <a:ext cx="5122562" cy="3124200"/>
        </p:xfrm>
        <a:graphic>
          <a:graphicData uri="http://schemas.openxmlformats.org/presentationml/2006/ole">
            <p:oleObj spid="_x0000_s1027" name="Visio" r:id="rId4" imgW="3693960" imgH="2247120" progId="Visio.Drawing.11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599" y="1905000"/>
          <a:ext cx="8686802" cy="4572000"/>
        </p:xfrm>
        <a:graphic>
          <a:graphicData uri="http://schemas.openxmlformats.org/drawingml/2006/table">
            <a:tbl>
              <a:tblPr/>
              <a:tblGrid>
                <a:gridCol w="1752601"/>
                <a:gridCol w="2103566"/>
                <a:gridCol w="2559403"/>
                <a:gridCol w="2271232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</a:rPr>
                        <a:t>Periode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</a:rPr>
                        <a:t>Simbolisasi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</a:rPr>
                        <a:t>Penyebab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Solusi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Pembuatan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DFR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(Decreasing Failure Rate)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Defect,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rendahnya control kualitas,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Arial"/>
                          <a:ea typeface="Times New Roman"/>
                        </a:rPr>
                        <a:t>Quality control,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Pengujian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penerimaan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Pemakaian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CFR 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(Constant Failure Rate)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Human error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Redudancy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,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Arial"/>
                          <a:ea typeface="Times New Roman"/>
                        </a:rPr>
                        <a:t>User friendly,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Kadaluarsa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IFR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(Increasing Failure Rate)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Peningkatan kebutuhan, prosedur kerja baru,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Teknologi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,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Modifikasi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de-DE" dirty="0" smtClean="0"/>
              <a:t>Asumsi, digunakan untuk mengurangi jumlah kemungkinan (permutasi) dan variasi yang mungkin.</a:t>
            </a:r>
            <a:endParaRPr lang="en-US" dirty="0" smtClean="0"/>
          </a:p>
          <a:p>
            <a:pPr lvl="0" algn="just"/>
            <a:r>
              <a:rPr lang="de-DE" dirty="0" smtClean="0"/>
              <a:t>Penyederhanaan, digunakan untuk menciptakan model dengan waktu yang tepat.</a:t>
            </a:r>
            <a:endParaRPr lang="en-US" dirty="0" smtClean="0"/>
          </a:p>
          <a:p>
            <a:pPr lvl="0" algn="just"/>
            <a:r>
              <a:rPr lang="en-GB" dirty="0" err="1" smtClean="0"/>
              <a:t>Pembatasan</a:t>
            </a:r>
            <a:r>
              <a:rPr lang="en-GB" dirty="0" smtClean="0"/>
              <a:t> (</a:t>
            </a:r>
            <a:r>
              <a:rPr lang="en-GB" i="1" dirty="0" smtClean="0"/>
              <a:t>Boundaries</a:t>
            </a:r>
            <a:r>
              <a:rPr lang="en-GB" dirty="0" smtClean="0"/>
              <a:t>),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membatasi</a:t>
            </a:r>
            <a:r>
              <a:rPr lang="en-GB" dirty="0" smtClean="0"/>
              <a:t> </a:t>
            </a:r>
            <a:r>
              <a:rPr lang="en-GB" dirty="0" err="1" smtClean="0"/>
              <a:t>lingkup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Batasan</a:t>
            </a:r>
            <a:r>
              <a:rPr lang="en-GB" dirty="0" smtClean="0"/>
              <a:t> (</a:t>
            </a:r>
            <a:r>
              <a:rPr lang="en-GB" i="1" dirty="0" smtClean="0"/>
              <a:t>Constraint</a:t>
            </a:r>
            <a:r>
              <a:rPr lang="en-GB" dirty="0" smtClean="0"/>
              <a:t>),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model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diciptakan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yang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model </a:t>
            </a:r>
            <a:r>
              <a:rPr lang="en-GB" dirty="0" err="1" smtClean="0"/>
              <a:t>diimplementasikan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Preferensi</a:t>
            </a:r>
            <a:r>
              <a:rPr lang="en-GB" dirty="0" smtClean="0"/>
              <a:t>,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yang </a:t>
            </a:r>
            <a:r>
              <a:rPr lang="en-GB" dirty="0" err="1" smtClean="0"/>
              <a:t>dipilih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data,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idx="1"/>
          </p:nvPr>
        </p:nvSpPr>
        <p:spPr>
          <a:xfrm>
            <a:off x="681405" y="1643063"/>
            <a:ext cx="8113834" cy="4929187"/>
          </a:xfrm>
        </p:spPr>
        <p:txBody>
          <a:bodyPr/>
          <a:lstStyle/>
          <a:p>
            <a:pPr marL="487363" indent="-477838" eaLnBrk="1" hangingPunct="1">
              <a:lnSpc>
                <a:spcPct val="90000"/>
              </a:lnSpc>
            </a:pPr>
            <a:r>
              <a:rPr lang="en-GB" sz="3200" dirty="0" smtClean="0">
                <a:solidFill>
                  <a:srgbClr val="FFC000"/>
                </a:solidFill>
              </a:rPr>
              <a:t>Maintainability </a:t>
            </a:r>
            <a:r>
              <a:rPr lang="en-GB" sz="3200" dirty="0" smtClean="0"/>
              <a:t>(</a:t>
            </a:r>
            <a:r>
              <a:rPr lang="en-GB" sz="3200" dirty="0" err="1" smtClean="0"/>
              <a:t>dapat</a:t>
            </a:r>
            <a:r>
              <a:rPr lang="en-GB" sz="3200" dirty="0" smtClean="0"/>
              <a:t> </a:t>
            </a:r>
            <a:r>
              <a:rPr lang="en-GB" sz="3200" dirty="0" err="1" smtClean="0"/>
              <a:t>dipelihara</a:t>
            </a:r>
            <a:r>
              <a:rPr lang="en-GB" sz="3200" dirty="0" smtClean="0"/>
              <a:t>)</a:t>
            </a:r>
          </a:p>
          <a:p>
            <a:pPr lvl="1" indent="-239713" eaLnBrk="1" hangingPunct="1">
              <a:lnSpc>
                <a:spcPct val="90000"/>
              </a:lnSpc>
            </a:pPr>
            <a:r>
              <a:rPr lang="en-GB" dirty="0" smtClean="0"/>
              <a:t>Software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menangani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spek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endParaRPr lang="en-GB" dirty="0" smtClean="0"/>
          </a:p>
          <a:p>
            <a:pPr marL="487363" indent="-477838" eaLnBrk="1" hangingPunct="1">
              <a:lnSpc>
                <a:spcPct val="90000"/>
              </a:lnSpc>
            </a:pPr>
            <a:r>
              <a:rPr lang="en-GB" sz="3200" dirty="0" smtClean="0">
                <a:solidFill>
                  <a:srgbClr val="FFC000"/>
                </a:solidFill>
              </a:rPr>
              <a:t>Dependability</a:t>
            </a:r>
            <a:r>
              <a:rPr lang="en-GB" sz="3200" dirty="0" smtClean="0"/>
              <a:t> (</a:t>
            </a:r>
            <a:r>
              <a:rPr lang="en-GB" sz="3200" dirty="0" err="1" smtClean="0"/>
              <a:t>dapat</a:t>
            </a:r>
            <a:r>
              <a:rPr lang="en-GB" sz="3200" dirty="0" smtClean="0"/>
              <a:t> </a:t>
            </a:r>
            <a:r>
              <a:rPr lang="en-GB" sz="3200" dirty="0" err="1" smtClean="0"/>
              <a:t>diandalkan</a:t>
            </a:r>
            <a:r>
              <a:rPr lang="en-GB" sz="3200" dirty="0" smtClean="0"/>
              <a:t>)</a:t>
            </a:r>
          </a:p>
          <a:p>
            <a:pPr lvl="1" indent="-239713" eaLnBrk="1" hangingPunct="1">
              <a:lnSpc>
                <a:spcPct val="90000"/>
              </a:lnSpc>
            </a:pPr>
            <a:r>
              <a:rPr lang="en-GB" dirty="0" err="1" smtClean="0"/>
              <a:t>Aman</a:t>
            </a:r>
            <a:r>
              <a:rPr lang="en-GB" dirty="0" smtClean="0"/>
              <a:t>, </a:t>
            </a:r>
            <a:r>
              <a:rPr lang="en-GB" dirty="0" err="1" smtClean="0"/>
              <a:t>selamat</a:t>
            </a:r>
            <a:r>
              <a:rPr lang="en-GB" dirty="0" smtClean="0"/>
              <a:t>,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menyebabkan</a:t>
            </a:r>
            <a:r>
              <a:rPr lang="en-GB" dirty="0" smtClean="0"/>
              <a:t> </a:t>
            </a:r>
            <a:r>
              <a:rPr lang="en-GB" dirty="0" err="1" smtClean="0"/>
              <a:t>keruksakan</a:t>
            </a:r>
            <a:r>
              <a:rPr lang="en-GB" dirty="0" smtClean="0"/>
              <a:t> </a:t>
            </a:r>
            <a:r>
              <a:rPr lang="en-GB" dirty="0" err="1" smtClean="0"/>
              <a:t>fisik</a:t>
            </a:r>
            <a:endParaRPr lang="en-GB" dirty="0" smtClean="0"/>
          </a:p>
          <a:p>
            <a:pPr marL="487363" indent="-477838" eaLnBrk="1" hangingPunct="1">
              <a:lnSpc>
                <a:spcPct val="90000"/>
              </a:lnSpc>
            </a:pPr>
            <a:r>
              <a:rPr lang="en-GB" sz="3200" dirty="0" smtClean="0">
                <a:solidFill>
                  <a:srgbClr val="FFC000"/>
                </a:solidFill>
              </a:rPr>
              <a:t>Efficiency</a:t>
            </a:r>
            <a:r>
              <a:rPr lang="en-GB" sz="3200" dirty="0" smtClean="0"/>
              <a:t> (</a:t>
            </a:r>
            <a:r>
              <a:rPr lang="en-GB" sz="3200" dirty="0" err="1" smtClean="0"/>
              <a:t>Efisien</a:t>
            </a:r>
            <a:r>
              <a:rPr lang="en-GB" sz="3200" dirty="0" smtClean="0"/>
              <a:t>)</a:t>
            </a:r>
          </a:p>
          <a:p>
            <a:pPr lvl="1" indent="-239713" eaLnBrk="1" hangingPunct="1">
              <a:lnSpc>
                <a:spcPct val="90000"/>
              </a:lnSpc>
            </a:pPr>
            <a:r>
              <a:rPr lang="en-GB" dirty="0" smtClean="0"/>
              <a:t>Software </a:t>
            </a:r>
            <a:r>
              <a:rPr lang="en-GB" dirty="0" err="1" smtClean="0"/>
              <a:t>mampu</a:t>
            </a:r>
            <a:r>
              <a:rPr lang="en-GB" dirty="0" smtClean="0"/>
              <a:t> </a:t>
            </a:r>
            <a:r>
              <a:rPr lang="en-GB" dirty="0" err="1" smtClean="0"/>
              <a:t>mengoptimalkan</a:t>
            </a:r>
            <a:r>
              <a:rPr lang="en-GB" dirty="0" smtClean="0"/>
              <a:t> resource</a:t>
            </a:r>
          </a:p>
          <a:p>
            <a:pPr marL="487363" indent="-477838" eaLnBrk="1" hangingPunct="1">
              <a:lnSpc>
                <a:spcPct val="90000"/>
              </a:lnSpc>
            </a:pPr>
            <a:r>
              <a:rPr lang="en-GB" sz="3200" dirty="0" smtClean="0">
                <a:solidFill>
                  <a:srgbClr val="FFC000"/>
                </a:solidFill>
              </a:rPr>
              <a:t>Acceptability</a:t>
            </a:r>
            <a:r>
              <a:rPr lang="en-GB" sz="3200" dirty="0" smtClean="0"/>
              <a:t> (</a:t>
            </a:r>
            <a:r>
              <a:rPr lang="en-GB" sz="3200" dirty="0" err="1" smtClean="0"/>
              <a:t>Kemampupakaian</a:t>
            </a:r>
            <a:r>
              <a:rPr lang="en-GB" sz="3200" dirty="0" smtClean="0"/>
              <a:t>)</a:t>
            </a:r>
          </a:p>
          <a:p>
            <a:pPr lvl="1" indent="-239713" eaLnBrk="1" hangingPunct="1">
              <a:lnSpc>
                <a:spcPct val="90000"/>
              </a:lnSpc>
            </a:pPr>
            <a:r>
              <a:rPr lang="en-GB" dirty="0" smtClean="0"/>
              <a:t>Software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diterima</a:t>
            </a:r>
            <a:r>
              <a:rPr lang="en-GB" dirty="0" smtClean="0"/>
              <a:t> user </a:t>
            </a:r>
            <a:r>
              <a:rPr lang="en-GB" dirty="0" err="1" smtClean="0"/>
              <a:t>sebagaimana</a:t>
            </a:r>
            <a:r>
              <a:rPr lang="en-GB" dirty="0" smtClean="0"/>
              <a:t> </a:t>
            </a:r>
            <a:r>
              <a:rPr lang="en-GB" dirty="0" err="1" smtClean="0"/>
              <a:t>rancangan</a:t>
            </a:r>
            <a:r>
              <a:rPr lang="en-GB" dirty="0" smtClean="0"/>
              <a:t>. 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dimengerti</a:t>
            </a:r>
            <a:r>
              <a:rPr lang="en-GB" dirty="0" smtClean="0"/>
              <a:t>, </a:t>
            </a:r>
            <a:r>
              <a:rPr lang="en-GB" dirty="0" err="1" smtClean="0"/>
              <a:t>digunakan</a:t>
            </a:r>
            <a:r>
              <a:rPr lang="en-GB" dirty="0" smtClean="0"/>
              <a:t> and compatible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yang lain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err="1" smtClean="0"/>
              <a:t>Ciri-ciri</a:t>
            </a:r>
            <a:r>
              <a:rPr lang="en-GB" sz="3200" dirty="0" smtClean="0"/>
              <a:t> software yang </a:t>
            </a:r>
            <a:r>
              <a:rPr lang="en-GB" sz="3200" dirty="0" err="1" smtClean="0"/>
              <a:t>baik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3C1D-DF36-4E0B-BB2C-7E0D523DC9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2204</Words>
  <Application>Microsoft Office PowerPoint</Application>
  <PresentationFormat>On-screen Show (4:3)</PresentationFormat>
  <Paragraphs>366</Paragraphs>
  <Slides>48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Flow</vt:lpstr>
      <vt:lpstr>Visio</vt:lpstr>
      <vt:lpstr>Rekayasa Perangkat Lunak</vt:lpstr>
      <vt:lpstr>Atribut Produk</vt:lpstr>
      <vt:lpstr>Definisi</vt:lpstr>
      <vt:lpstr>Prinsip Perangkat Lunak</vt:lpstr>
      <vt:lpstr>Karakteristik Perangkat Lunak</vt:lpstr>
      <vt:lpstr>Kurva Bahttube</vt:lpstr>
      <vt:lpstr>Tahapan Umur Perangkat Lunak</vt:lpstr>
      <vt:lpstr>Pemodelan Sistem</vt:lpstr>
      <vt:lpstr>Ciri-ciri software yang baik</vt:lpstr>
      <vt:lpstr>Rekayasa Sistem</vt:lpstr>
      <vt:lpstr>Definisi</vt:lpstr>
      <vt:lpstr>(CBIS – Computer Based on Information System)</vt:lpstr>
      <vt:lpstr>Elemen CBIS</vt:lpstr>
      <vt:lpstr>Rekayasa Informasi</vt:lpstr>
      <vt:lpstr>Arsitektur Sistem Informasi</vt:lpstr>
      <vt:lpstr>Lapisan Perangkat Lunak</vt:lpstr>
      <vt:lpstr>Perencanaan Strategi Informasi</vt:lpstr>
      <vt:lpstr>ISP</vt:lpstr>
      <vt:lpstr>Rekayasa Produk</vt:lpstr>
      <vt:lpstr>Hirakhi rekayasa</vt:lpstr>
      <vt:lpstr>Lapisan Perangkat Lunak</vt:lpstr>
      <vt:lpstr>Milestone Activity</vt:lpstr>
      <vt:lpstr>Alat Bantu Perangkat Lunak</vt:lpstr>
      <vt:lpstr>Siklus Hidup Perangkat Lunak</vt:lpstr>
      <vt:lpstr>Definisi Perangkat Lunak</vt:lpstr>
      <vt:lpstr>Model Umum Perangkat Lunak</vt:lpstr>
      <vt:lpstr>Requirement</vt:lpstr>
      <vt:lpstr>Kegiatan dalam tahapan requirement </vt:lpstr>
      <vt:lpstr>Analisis dan Design</vt:lpstr>
      <vt:lpstr>Coding</vt:lpstr>
      <vt:lpstr>Testing</vt:lpstr>
      <vt:lpstr>Maintenance</vt:lpstr>
      <vt:lpstr>Software Process</vt:lpstr>
      <vt:lpstr>Proses Rekayasa Persyaratan</vt:lpstr>
      <vt:lpstr>Proses Perancangan Software</vt:lpstr>
      <vt:lpstr>System evolution</vt:lpstr>
      <vt:lpstr>Produk Software</vt:lpstr>
      <vt:lpstr>Model Proses Software</vt:lpstr>
      <vt:lpstr>Model Proses Software</vt:lpstr>
      <vt:lpstr>Model Waterfall</vt:lpstr>
      <vt:lpstr>Analisis Waterfall</vt:lpstr>
      <vt:lpstr>Spiral model of the software process</vt:lpstr>
      <vt:lpstr>Evolutionary development</vt:lpstr>
      <vt:lpstr>Iterative</vt:lpstr>
      <vt:lpstr>Component-based software engineering</vt:lpstr>
      <vt:lpstr>Component Based</vt:lpstr>
      <vt:lpstr>RUP phase model</vt:lpstr>
      <vt:lpstr>The Systems Engineering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Citra</cp:lastModifiedBy>
  <cp:revision>12</cp:revision>
  <dcterms:created xsi:type="dcterms:W3CDTF">2011-11-10T02:29:37Z</dcterms:created>
  <dcterms:modified xsi:type="dcterms:W3CDTF">2012-06-26T01:15:01Z</dcterms:modified>
</cp:coreProperties>
</file>