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8"/>
  </p:notesMasterIdLst>
  <p:sldIdLst>
    <p:sldId id="256" r:id="rId3"/>
    <p:sldId id="334" r:id="rId4"/>
    <p:sldId id="257" r:id="rId5"/>
    <p:sldId id="431" r:id="rId6"/>
    <p:sldId id="320" r:id="rId7"/>
    <p:sldId id="466" r:id="rId8"/>
    <p:sldId id="467" r:id="rId9"/>
    <p:sldId id="468" r:id="rId10"/>
    <p:sldId id="469" r:id="rId11"/>
    <p:sldId id="470" r:id="rId12"/>
    <p:sldId id="471" r:id="rId13"/>
    <p:sldId id="322" r:id="rId14"/>
    <p:sldId id="397" r:id="rId15"/>
    <p:sldId id="472" r:id="rId16"/>
    <p:sldId id="434" r:id="rId17"/>
    <p:sldId id="455" r:id="rId18"/>
    <p:sldId id="436" r:id="rId19"/>
    <p:sldId id="473" r:id="rId20"/>
    <p:sldId id="474" r:id="rId21"/>
    <p:sldId id="475" r:id="rId22"/>
    <p:sldId id="476" r:id="rId23"/>
    <p:sldId id="477" r:id="rId24"/>
    <p:sldId id="478" r:id="rId25"/>
    <p:sldId id="479" r:id="rId26"/>
    <p:sldId id="325" r:id="rId27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94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DF6B-BDF8-4C13-B842-6AFF7C67703F}" type="datetimeFigureOut">
              <a:rPr lang="id-ID" smtClean="0"/>
              <a:t>21/06/2012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21F0A-6DE6-47AF-BC6A-28591CCE23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11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2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074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573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124700" y="266700"/>
            <a:ext cx="20447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90600" y="266700"/>
            <a:ext cx="59817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2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88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6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0537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9544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7882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54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271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8171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81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ahoma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5469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536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374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: Emphasis"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508000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A258050E-B668-4FA7-85AD-C750C80A6E9B}" type="datetimeFigureOut">
              <a:rPr lang="en-US" smtClean="0"/>
              <a:pPr/>
              <a:t>6/21/2012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471334" y="7062612"/>
            <a:ext cx="3217333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81333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22667" y="3423334"/>
            <a:ext cx="9652000" cy="1217333"/>
          </a:xfrm>
          <a:prstGeom prst="rect">
            <a:avLst/>
          </a:prstGeom>
        </p:spPr>
        <p:txBody>
          <a:bodyPr lIns="101599" tIns="50799" rIns="101599" bIns="50799">
            <a:normAutofit/>
          </a:bodyPr>
          <a:lstStyle>
            <a:lvl1pPr algn="ctr">
              <a:defRPr lang="en-US" sz="5100" b="1" kern="1200" spc="-167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15502" y="2694169"/>
            <a:ext cx="9660000" cy="710847"/>
          </a:xfrm>
          <a:prstGeom prst="rect">
            <a:avLst/>
          </a:prstGeom>
        </p:spPr>
        <p:txBody>
          <a:bodyPr lIns="101599" tIns="50799" rIns="101599" bIns="50799" anchor="b">
            <a:normAutofit/>
          </a:bodyPr>
          <a:lstStyle>
            <a:lvl1pPr marL="0" indent="0" algn="ctr">
              <a:buNone/>
              <a:defRPr lang="en-US" sz="31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36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222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906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562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611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67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672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4911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628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990600" y="2235200"/>
            <a:ext cx="81788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 Bold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990600" y="266700"/>
            <a:ext cx="81788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11445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1pPr>
      <a:lvl2pPr marL="14874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2pPr>
      <a:lvl3pPr marL="18303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3pPr>
      <a:lvl4pPr marL="21859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4pPr>
      <a:lvl5pPr marL="25288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5pPr>
      <a:lvl6pPr marL="29860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6pPr>
      <a:lvl7pPr marL="34432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7pPr>
      <a:lvl8pPr marL="39004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8pPr>
      <a:lvl9pPr marL="43576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4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4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adfbipotter.wordpress.com/" TargetMode="External"/><Relationship Id="rId3" Type="http://schemas.openxmlformats.org/officeDocument/2006/relationships/tags" Target="../tags/tag153.xml"/><Relationship Id="rId7" Type="http://schemas.openxmlformats.org/officeDocument/2006/relationships/hyperlink" Target="mailto:adfbipotter@gmail.com" TargetMode="Externa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3.xml"/><Relationship Id="rId4" Type="http://schemas.openxmlformats.org/officeDocument/2006/relationships/tags" Target="../tags/tag1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9" name="Picture 11" descr="C:\Gambar\yhan\129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6" y="0"/>
            <a:ext cx="10168035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AutoShape 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0160000" cy="7632700"/>
          </a:xfrm>
          <a:prstGeom prst="roundRect">
            <a:avLst>
              <a:gd name="adj" fmla="val 2495"/>
            </a:avLst>
          </a:prstGeom>
          <a:solidFill>
            <a:schemeClr val="accent1">
              <a:alpha val="22000"/>
            </a:schemeClr>
          </a:solidFill>
          <a:ln>
            <a:noFill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2" name="AutoShap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2730500"/>
            <a:ext cx="9156700" cy="2146300"/>
          </a:xfrm>
          <a:prstGeom prst="roundRect">
            <a:avLst>
              <a:gd name="adj" fmla="val 8870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657872"/>
            <a:ext cx="9156700" cy="2146300"/>
          </a:xfrm>
        </p:spPr>
        <p:txBody>
          <a:bodyPr anchor="ctr"/>
          <a:lstStyle/>
          <a:p>
            <a:pPr eaLnBrk="1" hangingPunct="1"/>
            <a:r>
              <a:rPr lang="id-ID" sz="6000" dirty="0" smtClean="0">
                <a:solidFill>
                  <a:srgbClr val="E5812E"/>
                </a:solidFill>
              </a:rPr>
              <a:t>Tree</a:t>
            </a:r>
            <a:endParaRPr lang="en-US" sz="4000" dirty="0" smtClean="0">
              <a:latin typeface="Tahoma" pitchFamily="34" charset="0"/>
              <a:ea typeface="ヒラギノ角ゴ ProN W3" charset="-128"/>
              <a:sym typeface="Tahoma" pitchFamily="34" charset="0"/>
            </a:endParaRPr>
          </a:p>
        </p:txBody>
      </p:sp>
      <p:sp>
        <p:nvSpPr>
          <p:cNvPr id="37894" name="AutoShape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321300" y="5994400"/>
            <a:ext cx="4292600" cy="800100"/>
          </a:xfrm>
          <a:prstGeom prst="roundRect">
            <a:avLst>
              <a:gd name="adj" fmla="val 23806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5" name="Rectangle 6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524500" y="5994400"/>
            <a:ext cx="3873500" cy="1625600"/>
          </a:xfrm>
        </p:spPr>
        <p:txBody>
          <a:bodyPr/>
          <a:lstStyle/>
          <a:p>
            <a:pPr marL="0" indent="0" eaLnBrk="1" hangingPunct="1"/>
            <a:r>
              <a:rPr lang="id-ID" sz="4000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Adam M.B.</a:t>
            </a:r>
            <a:endParaRPr lang="en-US" sz="4000" dirty="0" smtClean="0">
              <a:latin typeface="Tahoma" pitchFamily="34" charset="0"/>
              <a:sym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Binary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661274" y="22098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2984874" y="3048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7328274" y="4038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6261474" y="30480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C</a:t>
            </a:r>
            <a:endParaRPr kumimoji="0" lang="en-US" sz="1800" b="1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918074" y="4038600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D</a:t>
            </a:r>
            <a:endParaRPr kumimoji="0" lang="en-US" sz="1800" b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051674" y="4038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</a:t>
            </a:r>
            <a:endParaRPr kumimoji="0" lang="en-US" sz="1800" b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270874" y="4038600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56" name="Straight Connector 55"/>
          <p:cNvCxnSpPr>
            <a:stCxn id="49" idx="3"/>
            <a:endCxn id="50" idx="0"/>
          </p:cNvCxnSpPr>
          <p:nvPr/>
        </p:nvCxnSpPr>
        <p:spPr bwMode="auto">
          <a:xfrm rot="5400000">
            <a:off x="3861174" y="2158626"/>
            <a:ext cx="317874" cy="14608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9" idx="5"/>
            <a:endCxn id="52" idx="0"/>
          </p:cNvCxnSpPr>
          <p:nvPr/>
        </p:nvCxnSpPr>
        <p:spPr bwMode="auto">
          <a:xfrm rot="16200000" flipH="1">
            <a:off x="5715000" y="2196726"/>
            <a:ext cx="317874" cy="13846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0" idx="3"/>
            <a:endCxn id="53" idx="0"/>
          </p:cNvCxnSpPr>
          <p:nvPr/>
        </p:nvCxnSpPr>
        <p:spPr bwMode="auto">
          <a:xfrm rot="5400000">
            <a:off x="2413374" y="3377826"/>
            <a:ext cx="470274" cy="8512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50" idx="5"/>
            <a:endCxn id="54" idx="0"/>
          </p:cNvCxnSpPr>
          <p:nvPr/>
        </p:nvCxnSpPr>
        <p:spPr bwMode="auto">
          <a:xfrm rot="16200000" flipH="1">
            <a:off x="3695700" y="3377826"/>
            <a:ext cx="470274" cy="8512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52" idx="3"/>
            <a:endCxn id="55" idx="0"/>
          </p:cNvCxnSpPr>
          <p:nvPr/>
        </p:nvCxnSpPr>
        <p:spPr bwMode="auto">
          <a:xfrm rot="5400000">
            <a:off x="5728074" y="3415926"/>
            <a:ext cx="470274" cy="7750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52" idx="5"/>
            <a:endCxn id="51" idx="0"/>
          </p:cNvCxnSpPr>
          <p:nvPr/>
        </p:nvCxnSpPr>
        <p:spPr bwMode="auto">
          <a:xfrm rot="16200000" flipH="1">
            <a:off x="6972300" y="3377826"/>
            <a:ext cx="470274" cy="8512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Down Arrow Callout 80"/>
          <p:cNvSpPr/>
          <p:nvPr/>
        </p:nvSpPr>
        <p:spPr bwMode="auto">
          <a:xfrm>
            <a:off x="4737474" y="3429000"/>
            <a:ext cx="12954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Left 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Child</a:t>
            </a:r>
            <a:endParaRPr kumimoji="0" lang="en-US" sz="1800" b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2" name="Down Arrow Callout 81"/>
          <p:cNvSpPr/>
          <p:nvPr/>
        </p:nvSpPr>
        <p:spPr bwMode="auto">
          <a:xfrm>
            <a:off x="7099674" y="3429000"/>
            <a:ext cx="13716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Right Child</a:t>
            </a:r>
          </a:p>
        </p:txBody>
      </p:sp>
      <p:sp>
        <p:nvSpPr>
          <p:cNvPr id="83" name="Right Arrow Callout 82"/>
          <p:cNvSpPr/>
          <p:nvPr/>
        </p:nvSpPr>
        <p:spPr bwMode="auto">
          <a:xfrm>
            <a:off x="3213474" y="2286000"/>
            <a:ext cx="1447800" cy="381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5996"/>
            </a:avLst>
          </a:prstGeom>
          <a:solidFill>
            <a:srgbClr val="9933FF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Root</a:t>
            </a: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1003674" y="4876800"/>
            <a:ext cx="3352800" cy="17851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Maximum node on 3</a:t>
            </a:r>
            <a:r>
              <a:rPr kumimoji="0" lang="id-ID" sz="2200" b="0" u="none" strike="noStrike" kern="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rd</a:t>
            </a:r>
            <a:r>
              <a:rPr kumimoji="0" lang="id-ID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level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	</a:t>
            </a:r>
            <a:r>
              <a:rPr kumimoji="0" lang="id-ID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          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(N-1)	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u="none" strike="noStrike" kern="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u="none" strike="noStrike" kern="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u="none" strike="noStrike" kern="0" cap="none" spc="0" normalizeH="0" baseline="30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85" name="Text Box 19"/>
          <p:cNvSpPr txBox="1">
            <a:spLocks noChangeArrowheads="1"/>
          </p:cNvSpPr>
          <p:nvPr/>
        </p:nvSpPr>
        <p:spPr bwMode="auto">
          <a:xfrm>
            <a:off x="5518524" y="4876800"/>
            <a:ext cx="3486150" cy="1785104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id-ID" sz="2200" kern="0" dirty="0">
                <a:solidFill>
                  <a:srgbClr val="00B050"/>
                </a:solidFill>
              </a:rPr>
              <a:t>Maximum node </a:t>
            </a:r>
            <a:r>
              <a:rPr lang="id-ID" sz="2200" kern="0" dirty="0" smtClean="0">
                <a:solidFill>
                  <a:srgbClr val="00B050"/>
                </a:solidFill>
              </a:rPr>
              <a:t>until 3</a:t>
            </a:r>
            <a:r>
              <a:rPr lang="id-ID" sz="2200" kern="0" baseline="30000" dirty="0" smtClean="0">
                <a:solidFill>
                  <a:srgbClr val="00B050"/>
                </a:solidFill>
              </a:rPr>
              <a:t>rd</a:t>
            </a:r>
            <a:r>
              <a:rPr lang="id-ID" sz="2200" kern="0" dirty="0" smtClean="0">
                <a:solidFill>
                  <a:srgbClr val="00B050"/>
                </a:solidFill>
              </a:rPr>
              <a:t> </a:t>
            </a:r>
            <a:r>
              <a:rPr lang="id-ID" sz="2200" kern="0" dirty="0">
                <a:solidFill>
                  <a:srgbClr val="00B050"/>
                </a:solidFill>
              </a:rPr>
              <a:t>level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	</a:t>
            </a:r>
            <a:r>
              <a:rPr kumimoji="0" lang="id-ID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           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N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- 1 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	</a:t>
            </a: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86" name="Down Arrow Callout 85"/>
          <p:cNvSpPr/>
          <p:nvPr/>
        </p:nvSpPr>
        <p:spPr bwMode="auto">
          <a:xfrm>
            <a:off x="6109074" y="2438400"/>
            <a:ext cx="1143000" cy="609600"/>
          </a:xfrm>
          <a:prstGeom prst="downArrowCallout">
            <a:avLst/>
          </a:prstGeom>
          <a:solidFill>
            <a:srgbClr val="9933FF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Parent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1003674" y="55478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	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2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(3-1)	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88" name="Text Box 19"/>
          <p:cNvSpPr txBox="1">
            <a:spLocks noChangeArrowheads="1"/>
          </p:cNvSpPr>
          <p:nvPr/>
        </p:nvSpPr>
        <p:spPr bwMode="auto">
          <a:xfrm>
            <a:off x="1003674" y="5884608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	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2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	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89" name="Text Box 19"/>
          <p:cNvSpPr txBox="1">
            <a:spLocks noChangeArrowheads="1"/>
          </p:cNvSpPr>
          <p:nvPr/>
        </p:nvSpPr>
        <p:spPr bwMode="auto">
          <a:xfrm>
            <a:off x="1003674" y="6233652"/>
            <a:ext cx="3352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	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4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90" name="Text Box 19"/>
          <p:cNvSpPr txBox="1">
            <a:spLocks noChangeArrowheads="1"/>
          </p:cNvSpPr>
          <p:nvPr/>
        </p:nvSpPr>
        <p:spPr bwMode="auto">
          <a:xfrm>
            <a:off x="5514222" y="55626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	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2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- 1</a:t>
            </a:r>
          </a:p>
        </p:txBody>
      </p:sp>
      <p:sp>
        <p:nvSpPr>
          <p:cNvPr id="91" name="Text Box 19"/>
          <p:cNvSpPr txBox="1">
            <a:spLocks noChangeArrowheads="1"/>
          </p:cNvSpPr>
          <p:nvPr/>
        </p:nvSpPr>
        <p:spPr bwMode="auto">
          <a:xfrm>
            <a:off x="5514222" y="5896896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	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8 - 1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92" name="Text Box 19"/>
          <p:cNvSpPr txBox="1">
            <a:spLocks noChangeArrowheads="1"/>
          </p:cNvSpPr>
          <p:nvPr/>
        </p:nvSpPr>
        <p:spPr bwMode="auto">
          <a:xfrm>
            <a:off x="5514222" y="6248400"/>
            <a:ext cx="348615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	</a:t>
            </a:r>
            <a:r>
              <a:rPr kumimoji="0" lang="en-US" sz="22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=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7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	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2915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Types of Binary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785688" y="2018109"/>
            <a:ext cx="4267200" cy="5248275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</a:ln>
          <a:effectLst/>
        </p:spPr>
        <p:txBody>
          <a:bodyPr>
            <a:normAutofit/>
          </a:bodyPr>
          <a:lstStyle/>
          <a:p>
            <a:pPr marL="280988" marR="0" lvl="0" indent="-2809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Full Binary Tree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5205288" y="2018109"/>
            <a:ext cx="4267200" cy="5248275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Complete 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690688" y="27801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776288" y="34659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443288" y="43803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G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3681288" y="34659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C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166688" y="4380309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385888" y="43803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995488" y="43803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cxnSp>
        <p:nvCxnSpPr>
          <p:cNvPr id="39" name="Straight Connector 38"/>
          <p:cNvCxnSpPr>
            <a:stCxn id="32" idx="3"/>
            <a:endCxn id="33" idx="0"/>
          </p:cNvCxnSpPr>
          <p:nvPr/>
        </p:nvCxnSpPr>
        <p:spPr bwMode="auto">
          <a:xfrm rot="5400000">
            <a:off x="2233489" y="2941754"/>
            <a:ext cx="295555" cy="752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32" idx="5"/>
            <a:endCxn id="35" idx="0"/>
          </p:cNvCxnSpPr>
          <p:nvPr/>
        </p:nvCxnSpPr>
        <p:spPr bwMode="auto">
          <a:xfrm rot="16200000" flipH="1">
            <a:off x="3347633" y="2903653"/>
            <a:ext cx="295555" cy="828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3" idx="3"/>
            <a:endCxn id="36" idx="0"/>
          </p:cNvCxnSpPr>
          <p:nvPr/>
        </p:nvCxnSpPr>
        <p:spPr bwMode="auto">
          <a:xfrm rot="5400000">
            <a:off x="1357189" y="3894254"/>
            <a:ext cx="524155" cy="447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3" idx="5"/>
            <a:endCxn id="37" idx="0"/>
          </p:cNvCxnSpPr>
          <p:nvPr/>
        </p:nvCxnSpPr>
        <p:spPr bwMode="auto">
          <a:xfrm rot="16200000" flipH="1">
            <a:off x="2128433" y="3894253"/>
            <a:ext cx="524155" cy="447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35" idx="3"/>
            <a:endCxn id="38" idx="0"/>
          </p:cNvCxnSpPr>
          <p:nvPr/>
        </p:nvCxnSpPr>
        <p:spPr bwMode="auto">
          <a:xfrm rot="5400000">
            <a:off x="3224089" y="3856154"/>
            <a:ext cx="524155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5" idx="5"/>
            <a:endCxn id="34" idx="0"/>
          </p:cNvCxnSpPr>
          <p:nvPr/>
        </p:nvCxnSpPr>
        <p:spPr bwMode="auto">
          <a:xfrm rot="16200000" flipH="1">
            <a:off x="4109633" y="3818053"/>
            <a:ext cx="524155" cy="6003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7110288" y="28563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6195888" y="35421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8100888" y="35421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C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523340" y="4446569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6805488" y="4456509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45" idx="3"/>
            <a:endCxn id="46" idx="0"/>
          </p:cNvCxnSpPr>
          <p:nvPr/>
        </p:nvCxnSpPr>
        <p:spPr bwMode="auto">
          <a:xfrm rot="5400000">
            <a:off x="6653089" y="3017954"/>
            <a:ext cx="295555" cy="752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5" idx="5"/>
            <a:endCxn id="47" idx="0"/>
          </p:cNvCxnSpPr>
          <p:nvPr/>
        </p:nvCxnSpPr>
        <p:spPr bwMode="auto">
          <a:xfrm rot="16200000" flipH="1">
            <a:off x="7767233" y="2979853"/>
            <a:ext cx="295555" cy="828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46" idx="3"/>
            <a:endCxn id="48" idx="0"/>
          </p:cNvCxnSpPr>
          <p:nvPr/>
        </p:nvCxnSpPr>
        <p:spPr bwMode="auto">
          <a:xfrm rot="5400000">
            <a:off x="5750285" y="3934010"/>
            <a:ext cx="514215" cy="510903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6" idx="5"/>
            <a:endCxn id="59" idx="0"/>
          </p:cNvCxnSpPr>
          <p:nvPr/>
        </p:nvCxnSpPr>
        <p:spPr bwMode="auto">
          <a:xfrm rot="16200000" flipH="1">
            <a:off x="6548033" y="3970453"/>
            <a:ext cx="524155" cy="447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861888" y="5336684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All nodes (except leaf) have two children.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400" kern="0" dirty="0" smtClean="0">
                <a:solidFill>
                  <a:sysClr val="windowText" lastClr="000000"/>
                </a:solidFill>
              </a:rPr>
              <a:t>Each subtree has same length of path.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6024" y="5408692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All nodes (except leaf) have two children.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400" kern="0" dirty="0" smtClean="0">
                <a:solidFill>
                  <a:sysClr val="windowText" lastClr="000000"/>
                </a:solidFill>
              </a:rPr>
              <a:t>Each subtree can has different length of path.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021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5" grpId="0" animBg="1"/>
      <p:bldP spid="46" grpId="0" animBg="1"/>
      <p:bldP spid="47" grpId="0" animBg="1"/>
      <p:bldP spid="4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id-ID" dirty="0" smtClean="0"/>
              <a:t>m</a:t>
            </a:r>
            <a:endParaRPr lang="id-ID" dirty="0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513856"/>
            <a:ext cx="91313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96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MAKING OF BINARY TREE</a:t>
            </a:r>
            <a:endParaRPr lang="en-US" sz="96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92157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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E5812E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85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Making of Binary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Rectangle 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119560" y="1721768"/>
            <a:ext cx="806489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numCol="1" anchor="ctr"/>
          <a:lstStyle/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From input data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From general tree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From result of traversal process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432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Input Data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Rectangle 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119560" y="1721768"/>
            <a:ext cx="806489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numCol="1" anchor="ctr"/>
          <a:lstStyle/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If value of inserted node is bigger than parent then it will be right subtree.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If value of inserted node is smaller than parent then it will be left subtree.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This tree is known as binary search tree.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7846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Input Data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62" name="Content Placeholder 2"/>
          <p:cNvSpPr>
            <a:spLocks noGrp="1"/>
          </p:cNvSpPr>
          <p:nvPr>
            <p:ph sz="quarter" idx="1"/>
          </p:nvPr>
        </p:nvSpPr>
        <p:spPr>
          <a:xfrm>
            <a:off x="1047552" y="2252748"/>
            <a:ext cx="8051998" cy="44196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Example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: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id-ID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will</a:t>
            </a:r>
            <a:r>
              <a:rPr kumimoji="0" lang="id-ID" sz="2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be root</a:t>
            </a:r>
            <a:endParaRPr kumimoji="0" lang="en-US" sz="20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 </a:t>
            </a:r>
          </a:p>
          <a:p>
            <a:pPr marL="0" marR="0" lvl="0" indent="-31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id-ID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will be left child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</a:t>
            </a:r>
          </a:p>
          <a:p>
            <a:pPr marL="0" marR="0" lvl="0" indent="-31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id-ID" sz="2000" dirty="0">
                <a:solidFill>
                  <a:sysClr val="windowText" lastClr="000000"/>
                </a:solidFill>
              </a:rPr>
              <a:t>will be </a:t>
            </a:r>
            <a:r>
              <a:rPr lang="id-ID" sz="2000" dirty="0" smtClean="0">
                <a:solidFill>
                  <a:sysClr val="windowText" lastClr="000000"/>
                </a:solidFill>
              </a:rPr>
              <a:t>right child </a:t>
            </a:r>
            <a:r>
              <a:rPr lang="id-ID" sz="2000" dirty="0">
                <a:solidFill>
                  <a:sysClr val="windowText" lastClr="000000"/>
                </a:solidFill>
              </a:rPr>
              <a:t>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</a:t>
            </a:r>
          </a:p>
          <a:p>
            <a:pPr marL="0" marR="0" lvl="0" indent="-31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id-ID" sz="2000" dirty="0">
                <a:solidFill>
                  <a:sysClr val="windowText" lastClr="000000"/>
                </a:solidFill>
              </a:rPr>
              <a:t>will be right child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</a:rPr>
              <a:t>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 </a:t>
            </a:r>
          </a:p>
          <a:p>
            <a:pPr marL="0" marR="0" lvl="0" indent="-31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id-ID" sz="2000" dirty="0">
                <a:solidFill>
                  <a:sysClr val="windowText" lastClr="000000"/>
                </a:solidFill>
              </a:rPr>
              <a:t>will be left child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</a:rPr>
              <a:t>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</a:rPr>
              <a:t>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</a:t>
            </a:r>
          </a:p>
          <a:p>
            <a:pPr marL="0" marR="0" lvl="0" indent="47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</a:rPr>
              <a:t>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id-ID" sz="2000" dirty="0">
                <a:solidFill>
                  <a:sysClr val="windowText" lastClr="000000"/>
                </a:solidFill>
              </a:rPr>
              <a:t>will be right child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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&lt;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</a:t>
            </a:r>
          </a:p>
          <a:p>
            <a:pPr marL="0" marR="0" lvl="0" indent="47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id-ID" sz="2000" dirty="0">
                <a:solidFill>
                  <a:sysClr val="windowText" lastClr="000000"/>
                </a:solidFill>
              </a:rPr>
              <a:t>will be left child of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D528D"/>
              </a:solidFill>
              <a:effectLst/>
              <a:uLnTx/>
              <a:uFillTx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912462" y="27861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H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5998062" y="34719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A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8665062" y="43863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7903062" y="34719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5746750" y="52098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6607662" y="43863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69" name="Oval 68"/>
          <p:cNvSpPr/>
          <p:nvPr/>
        </p:nvSpPr>
        <p:spPr bwMode="auto">
          <a:xfrm>
            <a:off x="7217262" y="4386348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70" name="Straight Connector 69"/>
          <p:cNvCxnSpPr>
            <a:stCxn id="63" idx="3"/>
            <a:endCxn id="64" idx="0"/>
          </p:cNvCxnSpPr>
          <p:nvPr/>
        </p:nvCxnSpPr>
        <p:spPr bwMode="auto">
          <a:xfrm rot="5400000">
            <a:off x="6455263" y="2947793"/>
            <a:ext cx="295555" cy="752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3" idx="5"/>
            <a:endCxn id="66" idx="0"/>
          </p:cNvCxnSpPr>
          <p:nvPr/>
        </p:nvCxnSpPr>
        <p:spPr bwMode="auto">
          <a:xfrm rot="16200000" flipH="1">
            <a:off x="7569407" y="2909692"/>
            <a:ext cx="295555" cy="828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67" idx="0"/>
          </p:cNvCxnSpPr>
          <p:nvPr/>
        </p:nvCxnSpPr>
        <p:spPr bwMode="auto">
          <a:xfrm rot="5400000">
            <a:off x="6089651" y="4647545"/>
            <a:ext cx="447955" cy="6765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4" idx="5"/>
            <a:endCxn id="68" idx="0"/>
          </p:cNvCxnSpPr>
          <p:nvPr/>
        </p:nvCxnSpPr>
        <p:spPr bwMode="auto">
          <a:xfrm rot="16200000" flipH="1">
            <a:off x="6350207" y="3900292"/>
            <a:ext cx="524155" cy="447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6" idx="3"/>
            <a:endCxn id="69" idx="0"/>
          </p:cNvCxnSpPr>
          <p:nvPr/>
        </p:nvCxnSpPr>
        <p:spPr bwMode="auto">
          <a:xfrm rot="5400000">
            <a:off x="7445863" y="3862193"/>
            <a:ext cx="524155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5" idx="0"/>
          </p:cNvCxnSpPr>
          <p:nvPr/>
        </p:nvCxnSpPr>
        <p:spPr bwMode="auto">
          <a:xfrm rot="16200000" flipH="1">
            <a:off x="8331407" y="3824092"/>
            <a:ext cx="524155" cy="6003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688103" y="22482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470150" y="22527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H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916529" y="2252748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K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3159" y="2252748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Verdana"/>
              </a:rPr>
              <a:t>C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33CC33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51287" y="22527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/>
              </a:rPr>
              <a:t>B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41411" y="2252748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Verdana"/>
              </a:rPr>
              <a:t>L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11186" y="2252748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Verdana"/>
              </a:rPr>
              <a:t>J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5814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9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0"/>
                            </p:stCondLst>
                            <p:childTnLst>
                              <p:par>
                                <p:cTn id="9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10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10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0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2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10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10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0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500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500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500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9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1000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1000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000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500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500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500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5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1000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1000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000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8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500"/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500"/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500"/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3000"/>
                            </p:stCondLst>
                            <p:childTnLst>
                              <p:par>
                                <p:cTn id="20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20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1000"/>
                                        <p:tgtEl>
                                          <p:spTgt spid="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1000"/>
                                        <p:tgtEl>
                                          <p:spTgt spid="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000"/>
                                        <p:tgtEl>
                                          <p:spTgt spid="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500"/>
                                        <p:tgtEl>
                                          <p:spTgt spid="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500"/>
                                        <p:tgtEl>
                                          <p:spTgt spid="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500"/>
                                        <p:tgtEl>
                                          <p:spTgt spid="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500"/>
                            </p:stCondLst>
                            <p:childTnLst>
                              <p:par>
                                <p:cTn id="2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6500"/>
                            </p:stCondLst>
                            <p:childTnLst>
                              <p:par>
                                <p:cTn id="2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Make binary tree from these input data: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GHCKJALBEFD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KGMDLSBRJP</a:t>
            </a:r>
            <a:endParaRPr lang="id-ID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Exercise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083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General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Rectangle 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119560" y="1865784"/>
            <a:ext cx="806489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numCol="1" anchor="ctr"/>
          <a:lstStyle/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First son in general tree will be left son in binary tree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Next brother of first son in general tree will be right son in binary tree.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497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General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747684" y="2148840"/>
            <a:ext cx="4267200" cy="4800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General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5167284" y="2148840"/>
            <a:ext cx="4267200" cy="48006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652684" y="28346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1738284" y="35204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B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4405284" y="44348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</a:rPr>
              <a:t>H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3643284" y="35204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</a:rPr>
              <a:t>C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900084" y="43586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</a:rPr>
              <a:t>D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2347884" y="44348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E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2957484" y="44348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</a:rPr>
              <a:t>F</a:t>
            </a:r>
          </a:p>
        </p:txBody>
      </p:sp>
      <p:cxnSp>
        <p:nvCxnSpPr>
          <p:cNvPr id="54" name="Straight Connector 53"/>
          <p:cNvCxnSpPr>
            <a:stCxn id="47" idx="3"/>
            <a:endCxn id="48" idx="0"/>
          </p:cNvCxnSpPr>
          <p:nvPr/>
        </p:nvCxnSpPr>
        <p:spPr bwMode="auto">
          <a:xfrm rot="5400000">
            <a:off x="2205241" y="3006041"/>
            <a:ext cx="276043" cy="752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7" idx="5"/>
            <a:endCxn id="50" idx="0"/>
          </p:cNvCxnSpPr>
          <p:nvPr/>
        </p:nvCxnSpPr>
        <p:spPr bwMode="auto">
          <a:xfrm rot="16200000" flipH="1">
            <a:off x="3319385" y="2967940"/>
            <a:ext cx="276043" cy="828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48" idx="3"/>
            <a:endCxn id="51" idx="0"/>
          </p:cNvCxnSpPr>
          <p:nvPr/>
        </p:nvCxnSpPr>
        <p:spPr bwMode="auto">
          <a:xfrm rot="5400000">
            <a:off x="1252741" y="3806141"/>
            <a:ext cx="428443" cy="6765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48" idx="5"/>
            <a:endCxn id="52" idx="0"/>
          </p:cNvCxnSpPr>
          <p:nvPr/>
        </p:nvCxnSpPr>
        <p:spPr bwMode="auto">
          <a:xfrm rot="16200000" flipH="1">
            <a:off x="2100185" y="3958540"/>
            <a:ext cx="504643" cy="447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0" idx="3"/>
            <a:endCxn id="53" idx="0"/>
          </p:cNvCxnSpPr>
          <p:nvPr/>
        </p:nvCxnSpPr>
        <p:spPr bwMode="auto">
          <a:xfrm rot="5400000">
            <a:off x="3195841" y="3920441"/>
            <a:ext cx="504643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50" idx="5"/>
            <a:endCxn id="49" idx="0"/>
          </p:cNvCxnSpPr>
          <p:nvPr/>
        </p:nvCxnSpPr>
        <p:spPr bwMode="auto">
          <a:xfrm rot="16200000" flipH="1">
            <a:off x="4081385" y="3882340"/>
            <a:ext cx="504643" cy="6003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3654987" y="4425596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G</a:t>
            </a:r>
          </a:p>
        </p:txBody>
      </p:sp>
      <p:cxnSp>
        <p:nvCxnSpPr>
          <p:cNvPr id="61" name="Straight Connector 60"/>
          <p:cNvCxnSpPr>
            <a:stCxn id="50" idx="4"/>
            <a:endCxn id="60" idx="0"/>
          </p:cNvCxnSpPr>
          <p:nvPr/>
        </p:nvCxnSpPr>
        <p:spPr bwMode="auto">
          <a:xfrm rot="16200000" flipH="1">
            <a:off x="3665187" y="4207196"/>
            <a:ext cx="425096" cy="11703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2347884" y="53492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I</a:t>
            </a:r>
          </a:p>
        </p:txBody>
      </p:sp>
      <p:cxnSp>
        <p:nvCxnSpPr>
          <p:cNvPr id="63" name="Straight Connector 62"/>
          <p:cNvCxnSpPr>
            <a:stCxn id="52" idx="4"/>
            <a:endCxn id="62" idx="0"/>
          </p:cNvCxnSpPr>
          <p:nvPr/>
        </p:nvCxnSpPr>
        <p:spPr bwMode="auto">
          <a:xfrm rot="5400000">
            <a:off x="2359314" y="5132070"/>
            <a:ext cx="434340" cy="15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Oval 63"/>
          <p:cNvSpPr/>
          <p:nvPr/>
        </p:nvSpPr>
        <p:spPr bwMode="auto">
          <a:xfrm>
            <a:off x="7148484" y="28879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6234084" y="34975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7986684" y="61645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</a:rPr>
              <a:t>H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7224684" y="41071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</a:rPr>
              <a:t>C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395884" y="410718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081684" y="48691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691284" y="486918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7300884" y="547878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5548284" y="547878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73" name="Straight Connector 72"/>
          <p:cNvCxnSpPr>
            <a:endCxn id="65" idx="0"/>
          </p:cNvCxnSpPr>
          <p:nvPr/>
        </p:nvCxnSpPr>
        <p:spPr bwMode="auto">
          <a:xfrm rot="10800000" flipV="1">
            <a:off x="6462684" y="3268980"/>
            <a:ext cx="762000" cy="22860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5" idx="2"/>
            <a:endCxn id="68" idx="0"/>
          </p:cNvCxnSpPr>
          <p:nvPr/>
        </p:nvCxnSpPr>
        <p:spPr bwMode="auto">
          <a:xfrm rot="10800000" flipV="1">
            <a:off x="5624484" y="3737610"/>
            <a:ext cx="609600" cy="36957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endCxn id="69" idx="0"/>
          </p:cNvCxnSpPr>
          <p:nvPr/>
        </p:nvCxnSpPr>
        <p:spPr bwMode="auto">
          <a:xfrm>
            <a:off x="5776884" y="4488180"/>
            <a:ext cx="533400" cy="38100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9" idx="3"/>
            <a:endCxn id="72" idx="0"/>
          </p:cNvCxnSpPr>
          <p:nvPr/>
        </p:nvCxnSpPr>
        <p:spPr bwMode="auto">
          <a:xfrm rot="5400000">
            <a:off x="5862841" y="5192981"/>
            <a:ext cx="199843" cy="371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65" idx="6"/>
            <a:endCxn id="67" idx="0"/>
          </p:cNvCxnSpPr>
          <p:nvPr/>
        </p:nvCxnSpPr>
        <p:spPr bwMode="auto">
          <a:xfrm>
            <a:off x="6691284" y="3737610"/>
            <a:ext cx="762000" cy="36957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67" idx="3"/>
            <a:endCxn id="70" idx="0"/>
          </p:cNvCxnSpPr>
          <p:nvPr/>
        </p:nvCxnSpPr>
        <p:spPr bwMode="auto">
          <a:xfrm rot="5400000">
            <a:off x="6929641" y="4507181"/>
            <a:ext cx="352243" cy="371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70" idx="5"/>
            <a:endCxn id="71" idx="0"/>
          </p:cNvCxnSpPr>
          <p:nvPr/>
        </p:nvCxnSpPr>
        <p:spPr bwMode="auto">
          <a:xfrm rot="16200000" flipH="1">
            <a:off x="7205585" y="5154880"/>
            <a:ext cx="199843" cy="447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71" idx="5"/>
            <a:endCxn id="66" idx="0"/>
          </p:cNvCxnSpPr>
          <p:nvPr/>
        </p:nvCxnSpPr>
        <p:spPr bwMode="auto">
          <a:xfrm rot="16200000" flipH="1">
            <a:off x="7815185" y="5764480"/>
            <a:ext cx="276043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914748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7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1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7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9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30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7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10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70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90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10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30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50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70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60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4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General Tree (Program)</a:t>
            </a:r>
            <a:endParaRPr lang="en-US" sz="4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736600" y="2297832"/>
            <a:ext cx="4267200" cy="411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id-ID" sz="2200" b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One node</a:t>
            </a:r>
            <a:r>
              <a:rPr kumimoji="0" lang="id-ID" sz="2200" b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in general tree</a:t>
            </a:r>
            <a:endParaRPr kumimoji="0" lang="en-US" sz="2200" b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5156200" y="2297832"/>
            <a:ext cx="4267200" cy="4114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id-ID" sz="2200" b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One node in binary tree</a:t>
            </a:r>
            <a:endParaRPr kumimoji="0" lang="en-US" sz="2200" b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43" name="Group 36"/>
          <p:cNvGrpSpPr/>
          <p:nvPr/>
        </p:nvGrpSpPr>
        <p:grpSpPr>
          <a:xfrm>
            <a:off x="1955799" y="3602777"/>
            <a:ext cx="1447800" cy="609600"/>
            <a:chOff x="5519056" y="2361406"/>
            <a:chExt cx="1137557" cy="381794"/>
          </a:xfrm>
        </p:grpSpPr>
        <p:sp>
          <p:nvSpPr>
            <p:cNvPr id="44" name="Rectangle 43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5928065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3" name="Straight Arrow Connector 82"/>
          <p:cNvCxnSpPr>
            <a:endCxn id="84" idx="0"/>
          </p:cNvCxnSpPr>
          <p:nvPr/>
        </p:nvCxnSpPr>
        <p:spPr bwMode="auto">
          <a:xfrm rot="10800000" flipV="1">
            <a:off x="1460500" y="3983777"/>
            <a:ext cx="647700" cy="609600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889000" y="459337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First Son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(FS)</a:t>
            </a:r>
            <a:endParaRPr kumimoji="0" lang="en-US" sz="1600" b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 rot="5400000">
            <a:off x="2261394" y="4287783"/>
            <a:ext cx="609600" cy="1588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2032000" y="4593377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Next Brother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(NB)</a:t>
            </a:r>
            <a:endParaRPr kumimoji="0" lang="en-US" sz="1600" b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3022600" y="3983777"/>
            <a:ext cx="838200" cy="609600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9933FF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3479800" y="4593377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b="1" kern="0" dirty="0" smtClean="0">
                <a:solidFill>
                  <a:srgbClr val="9933FF"/>
                </a:solidFill>
              </a:rPr>
              <a:t>Data Field</a:t>
            </a:r>
            <a:endParaRPr kumimoji="0" lang="en-US" sz="1600" b="1" u="none" strike="noStrike" kern="0" cap="none" spc="0" normalizeH="0" baseline="0" noProof="0" dirty="0" smtClean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(Info)</a:t>
            </a:r>
            <a:endParaRPr kumimoji="0" lang="en-US" sz="1600" b="1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grpSp>
        <p:nvGrpSpPr>
          <p:cNvPr id="89" name="Group 36"/>
          <p:cNvGrpSpPr/>
          <p:nvPr/>
        </p:nvGrpSpPr>
        <p:grpSpPr>
          <a:xfrm>
            <a:off x="6375399" y="3602777"/>
            <a:ext cx="1447800" cy="609600"/>
            <a:chOff x="5519056" y="2361406"/>
            <a:chExt cx="1137557" cy="381794"/>
          </a:xfrm>
        </p:grpSpPr>
        <p:sp>
          <p:nvSpPr>
            <p:cNvPr id="90" name="Rectangle 89"/>
            <p:cNvSpPr/>
            <p:nvPr/>
          </p:nvSpPr>
          <p:spPr bwMode="auto">
            <a:xfrm>
              <a:off x="5519056" y="2361406"/>
              <a:ext cx="1137557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 rot="5400000">
              <a:off x="5628708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6160521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3" name="Straight Arrow Connector 92"/>
          <p:cNvCxnSpPr>
            <a:endCxn id="94" idx="0"/>
          </p:cNvCxnSpPr>
          <p:nvPr/>
        </p:nvCxnSpPr>
        <p:spPr bwMode="auto">
          <a:xfrm rot="10800000" flipV="1">
            <a:off x="5880100" y="3983777"/>
            <a:ext cx="647700" cy="609600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B9AD9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5308600" y="4593377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Left Son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(LS)</a:t>
            </a:r>
            <a:endParaRPr kumimoji="0" lang="en-US" sz="1600" b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99400" y="4591702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Right Son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(RS)</a:t>
            </a:r>
            <a:endParaRPr kumimoji="0" lang="en-US" sz="1600" b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>
            <a:off x="7629325" y="3958952"/>
            <a:ext cx="651075" cy="609600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00B05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6375400" y="4593377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600" b="1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Data Field</a:t>
            </a:r>
            <a:endParaRPr kumimoji="0" lang="en-US" sz="1600" b="1" u="none" strike="noStrike" kern="0" cap="none" spc="0" normalizeH="0" baseline="0" noProof="0" dirty="0" smtClean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(Info)</a:t>
            </a:r>
            <a:endParaRPr kumimoji="0" lang="en-US" sz="1600" b="1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cxnSp>
        <p:nvCxnSpPr>
          <p:cNvPr id="98" name="Straight Arrow Connector 97"/>
          <p:cNvCxnSpPr/>
          <p:nvPr/>
        </p:nvCxnSpPr>
        <p:spPr bwMode="auto">
          <a:xfrm rot="5400000">
            <a:off x="6757194" y="4262958"/>
            <a:ext cx="609600" cy="1588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891455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84" grpId="0"/>
      <p:bldP spid="86" grpId="0"/>
      <p:bldP spid="88" grpId="0"/>
      <p:bldP spid="94" grpId="0"/>
      <p:bldP spid="95" grpId="0"/>
      <p:bldP spid="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88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DEFINITION</a:t>
            </a:r>
            <a:endParaRPr lang="en-US" sz="88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63773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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285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4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General Tree (Program)</a:t>
            </a:r>
            <a:endParaRPr lang="en-US" sz="4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55" name="Content Placeholder 2"/>
          <p:cNvSpPr txBox="1">
            <a:spLocks/>
          </p:cNvSpPr>
          <p:nvPr/>
        </p:nvSpPr>
        <p:spPr bwMode="auto">
          <a:xfrm>
            <a:off x="731678" y="1929543"/>
            <a:ext cx="4343400" cy="5105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2712878" y="2996343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157" name="Oval 156"/>
          <p:cNvSpPr/>
          <p:nvPr/>
        </p:nvSpPr>
        <p:spPr bwMode="auto">
          <a:xfrm>
            <a:off x="1798478" y="3682143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B</a:t>
            </a:r>
          </a:p>
        </p:txBody>
      </p:sp>
      <p:sp>
        <p:nvSpPr>
          <p:cNvPr id="158" name="Oval 157"/>
          <p:cNvSpPr/>
          <p:nvPr/>
        </p:nvSpPr>
        <p:spPr bwMode="auto">
          <a:xfrm>
            <a:off x="4465478" y="4596543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</a:rPr>
              <a:t>H</a:t>
            </a:r>
          </a:p>
        </p:txBody>
      </p:sp>
      <p:sp>
        <p:nvSpPr>
          <p:cNvPr id="159" name="Oval 158"/>
          <p:cNvSpPr/>
          <p:nvPr/>
        </p:nvSpPr>
        <p:spPr bwMode="auto">
          <a:xfrm>
            <a:off x="3703478" y="3682143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</a:rPr>
              <a:t>C</a:t>
            </a:r>
          </a:p>
        </p:txBody>
      </p:sp>
      <p:sp>
        <p:nvSpPr>
          <p:cNvPr id="160" name="Oval 159"/>
          <p:cNvSpPr/>
          <p:nvPr/>
        </p:nvSpPr>
        <p:spPr bwMode="auto">
          <a:xfrm>
            <a:off x="960278" y="4520343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</a:rPr>
              <a:t>D</a:t>
            </a:r>
          </a:p>
        </p:txBody>
      </p:sp>
      <p:sp>
        <p:nvSpPr>
          <p:cNvPr id="161" name="Oval 160"/>
          <p:cNvSpPr/>
          <p:nvPr/>
        </p:nvSpPr>
        <p:spPr bwMode="auto">
          <a:xfrm>
            <a:off x="2408078" y="4596543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E</a:t>
            </a:r>
          </a:p>
        </p:txBody>
      </p:sp>
      <p:sp>
        <p:nvSpPr>
          <p:cNvPr id="162" name="Oval 161"/>
          <p:cNvSpPr/>
          <p:nvPr/>
        </p:nvSpPr>
        <p:spPr bwMode="auto">
          <a:xfrm>
            <a:off x="3017678" y="4596543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</a:rPr>
              <a:t>F</a:t>
            </a:r>
          </a:p>
        </p:txBody>
      </p:sp>
      <p:cxnSp>
        <p:nvCxnSpPr>
          <p:cNvPr id="163" name="Straight Connector 162"/>
          <p:cNvCxnSpPr>
            <a:stCxn id="156" idx="3"/>
            <a:endCxn id="157" idx="0"/>
          </p:cNvCxnSpPr>
          <p:nvPr/>
        </p:nvCxnSpPr>
        <p:spPr bwMode="auto">
          <a:xfrm rot="5400000">
            <a:off x="2255679" y="3157988"/>
            <a:ext cx="295555" cy="752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156" idx="5"/>
            <a:endCxn id="159" idx="0"/>
          </p:cNvCxnSpPr>
          <p:nvPr/>
        </p:nvCxnSpPr>
        <p:spPr bwMode="auto">
          <a:xfrm rot="16200000" flipH="1">
            <a:off x="3369823" y="3119887"/>
            <a:ext cx="295555" cy="828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57" idx="3"/>
            <a:endCxn id="160" idx="0"/>
          </p:cNvCxnSpPr>
          <p:nvPr/>
        </p:nvCxnSpPr>
        <p:spPr bwMode="auto">
          <a:xfrm rot="5400000">
            <a:off x="1303179" y="3958088"/>
            <a:ext cx="447955" cy="6765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>
            <a:stCxn id="157" idx="5"/>
            <a:endCxn id="161" idx="0"/>
          </p:cNvCxnSpPr>
          <p:nvPr/>
        </p:nvCxnSpPr>
        <p:spPr bwMode="auto">
          <a:xfrm rot="16200000" flipH="1">
            <a:off x="2150623" y="4110487"/>
            <a:ext cx="524155" cy="447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159" idx="3"/>
            <a:endCxn id="162" idx="0"/>
          </p:cNvCxnSpPr>
          <p:nvPr/>
        </p:nvCxnSpPr>
        <p:spPr bwMode="auto">
          <a:xfrm rot="5400000">
            <a:off x="3246279" y="4072388"/>
            <a:ext cx="524155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>
            <a:stCxn id="159" idx="5"/>
            <a:endCxn id="158" idx="0"/>
          </p:cNvCxnSpPr>
          <p:nvPr/>
        </p:nvCxnSpPr>
        <p:spPr bwMode="auto">
          <a:xfrm rot="16200000" flipH="1">
            <a:off x="4131823" y="4034287"/>
            <a:ext cx="524155" cy="6003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9" name="Oval 168"/>
          <p:cNvSpPr/>
          <p:nvPr/>
        </p:nvSpPr>
        <p:spPr bwMode="auto">
          <a:xfrm>
            <a:off x="3715181" y="4587299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G</a:t>
            </a:r>
          </a:p>
        </p:txBody>
      </p:sp>
      <p:cxnSp>
        <p:nvCxnSpPr>
          <p:cNvPr id="170" name="Straight Connector 169"/>
          <p:cNvCxnSpPr>
            <a:stCxn id="159" idx="4"/>
            <a:endCxn id="169" idx="0"/>
          </p:cNvCxnSpPr>
          <p:nvPr/>
        </p:nvCxnSpPr>
        <p:spPr bwMode="auto">
          <a:xfrm rot="16200000" flipH="1">
            <a:off x="3713951" y="4357469"/>
            <a:ext cx="447956" cy="11703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2408078" y="5510943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I</a:t>
            </a:r>
          </a:p>
        </p:txBody>
      </p:sp>
      <p:cxnSp>
        <p:nvCxnSpPr>
          <p:cNvPr id="172" name="Straight Connector 171"/>
          <p:cNvCxnSpPr>
            <a:stCxn id="161" idx="4"/>
            <a:endCxn id="171" idx="0"/>
          </p:cNvCxnSpPr>
          <p:nvPr/>
        </p:nvCxnSpPr>
        <p:spPr bwMode="auto">
          <a:xfrm rot="5400000">
            <a:off x="2408078" y="5282343"/>
            <a:ext cx="457200" cy="15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Content Placeholder 2"/>
          <p:cNvSpPr txBox="1">
            <a:spLocks/>
          </p:cNvSpPr>
          <p:nvPr/>
        </p:nvSpPr>
        <p:spPr bwMode="auto">
          <a:xfrm>
            <a:off x="5227478" y="1929543"/>
            <a:ext cx="4267200" cy="5105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(Linked List)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74" name="Group 173"/>
          <p:cNvGrpSpPr/>
          <p:nvPr/>
        </p:nvGrpSpPr>
        <p:grpSpPr>
          <a:xfrm>
            <a:off x="7513479" y="3072543"/>
            <a:ext cx="838200" cy="381794"/>
            <a:chOff x="7010400" y="2133600"/>
            <a:chExt cx="838200" cy="381794"/>
          </a:xfrm>
        </p:grpSpPr>
        <p:sp>
          <p:nvSpPr>
            <p:cNvPr id="175" name="Rectangle 174"/>
            <p:cNvSpPr/>
            <p:nvPr/>
          </p:nvSpPr>
          <p:spPr bwMode="auto">
            <a:xfrm>
              <a:off x="7010400" y="2133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      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A</a:t>
              </a:r>
            </a:p>
          </p:txBody>
        </p:sp>
        <p:cxnSp>
          <p:nvCxnSpPr>
            <p:cNvPr id="176" name="Straight Connector 175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7" name="Straight Connector 176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8" name="Group 177"/>
          <p:cNvGrpSpPr/>
          <p:nvPr/>
        </p:nvGrpSpPr>
        <p:grpSpPr>
          <a:xfrm>
            <a:off x="6664176" y="3737992"/>
            <a:ext cx="838200" cy="381794"/>
            <a:chOff x="6172200" y="2819400"/>
            <a:chExt cx="838200" cy="381794"/>
          </a:xfrm>
        </p:grpSpPr>
        <p:sp>
          <p:nvSpPr>
            <p:cNvPr id="179" name="Rectangle 178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     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B</a:t>
              </a:r>
            </a:p>
          </p:txBody>
        </p:sp>
        <p:cxnSp>
          <p:nvCxnSpPr>
            <p:cNvPr id="180" name="Straight Connector 179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82" name="Straight Connector 181"/>
          <p:cNvCxnSpPr/>
          <p:nvPr/>
        </p:nvCxnSpPr>
        <p:spPr bwMode="auto">
          <a:xfrm rot="5400000">
            <a:off x="7658504" y="31561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Rectangle 182"/>
          <p:cNvSpPr/>
          <p:nvPr/>
        </p:nvSpPr>
        <p:spPr bwMode="auto">
          <a:xfrm>
            <a:off x="8732678" y="2691543"/>
            <a:ext cx="76200" cy="76200"/>
          </a:xfrm>
          <a:prstGeom prst="rect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184" name="Elbow Connector 183"/>
          <p:cNvCxnSpPr>
            <a:stCxn id="183" idx="2"/>
            <a:endCxn id="175" idx="0"/>
          </p:cNvCxnSpPr>
          <p:nvPr/>
        </p:nvCxnSpPr>
        <p:spPr bwMode="auto">
          <a:xfrm rot="5400000">
            <a:off x="8199279" y="2501044"/>
            <a:ext cx="304800" cy="838199"/>
          </a:xfrm>
          <a:prstGeom prst="bentConnector3">
            <a:avLst>
              <a:gd name="adj1" fmla="val 50000"/>
            </a:avLst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8732678" y="2539143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Head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grpSp>
        <p:nvGrpSpPr>
          <p:cNvPr id="186" name="Group 185"/>
          <p:cNvGrpSpPr/>
          <p:nvPr/>
        </p:nvGrpSpPr>
        <p:grpSpPr>
          <a:xfrm>
            <a:off x="5913278" y="3987737"/>
            <a:ext cx="876300" cy="379412"/>
            <a:chOff x="5410200" y="2667794"/>
            <a:chExt cx="876300" cy="379412"/>
          </a:xfrm>
        </p:grpSpPr>
        <p:cxnSp>
          <p:nvCxnSpPr>
            <p:cNvPr id="187" name="Straight Connector 186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88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89" name="Group 188"/>
          <p:cNvGrpSpPr/>
          <p:nvPr/>
        </p:nvGrpSpPr>
        <p:grpSpPr>
          <a:xfrm>
            <a:off x="7513478" y="4598131"/>
            <a:ext cx="419100" cy="455612"/>
            <a:chOff x="5410200" y="2667794"/>
            <a:chExt cx="876300" cy="379412"/>
          </a:xfrm>
        </p:grpSpPr>
        <p:cxnSp>
          <p:nvCxnSpPr>
            <p:cNvPr id="190" name="Straight Connector 189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91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2" name="Group 191"/>
          <p:cNvGrpSpPr/>
          <p:nvPr/>
        </p:nvGrpSpPr>
        <p:grpSpPr>
          <a:xfrm>
            <a:off x="5837078" y="5283931"/>
            <a:ext cx="419100" cy="455612"/>
            <a:chOff x="5410200" y="2667794"/>
            <a:chExt cx="876300" cy="379412"/>
          </a:xfrm>
        </p:grpSpPr>
        <p:cxnSp>
          <p:nvCxnSpPr>
            <p:cNvPr id="193" name="Straight Connector 19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94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5" name="Group 194"/>
          <p:cNvGrpSpPr/>
          <p:nvPr/>
        </p:nvGrpSpPr>
        <p:grpSpPr>
          <a:xfrm>
            <a:off x="6980078" y="3301143"/>
            <a:ext cx="647700" cy="455612"/>
            <a:chOff x="5410200" y="2667794"/>
            <a:chExt cx="876300" cy="379412"/>
          </a:xfrm>
        </p:grpSpPr>
        <p:cxnSp>
          <p:nvCxnSpPr>
            <p:cNvPr id="196" name="Straight Connector 19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97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8" name="Group 197"/>
          <p:cNvGrpSpPr/>
          <p:nvPr/>
        </p:nvGrpSpPr>
        <p:grpSpPr>
          <a:xfrm flipH="1">
            <a:off x="5875178" y="4596543"/>
            <a:ext cx="647700" cy="455612"/>
            <a:chOff x="5410200" y="2667794"/>
            <a:chExt cx="876300" cy="379412"/>
          </a:xfrm>
        </p:grpSpPr>
        <p:cxnSp>
          <p:nvCxnSpPr>
            <p:cNvPr id="199" name="Straight Connector 19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00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1" name="Group 200"/>
          <p:cNvGrpSpPr/>
          <p:nvPr/>
        </p:nvGrpSpPr>
        <p:grpSpPr>
          <a:xfrm flipH="1">
            <a:off x="7475378" y="5283931"/>
            <a:ext cx="647700" cy="455612"/>
            <a:chOff x="5410200" y="2667794"/>
            <a:chExt cx="876300" cy="379412"/>
          </a:xfrm>
        </p:grpSpPr>
        <p:cxnSp>
          <p:nvCxnSpPr>
            <p:cNvPr id="202" name="Straight Connector 20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03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4" name="Group 203"/>
          <p:cNvGrpSpPr/>
          <p:nvPr/>
        </p:nvGrpSpPr>
        <p:grpSpPr>
          <a:xfrm flipH="1">
            <a:off x="8008778" y="5969731"/>
            <a:ext cx="647700" cy="455612"/>
            <a:chOff x="5410200" y="2667794"/>
            <a:chExt cx="876300" cy="379412"/>
          </a:xfrm>
        </p:grpSpPr>
        <p:cxnSp>
          <p:nvCxnSpPr>
            <p:cNvPr id="205" name="Straight Connector 20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06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7" name="Group 206"/>
          <p:cNvGrpSpPr/>
          <p:nvPr/>
        </p:nvGrpSpPr>
        <p:grpSpPr>
          <a:xfrm flipH="1">
            <a:off x="7029466" y="3986943"/>
            <a:ext cx="1169811" cy="381000"/>
            <a:chOff x="5410200" y="2667794"/>
            <a:chExt cx="876300" cy="379412"/>
          </a:xfrm>
        </p:grpSpPr>
        <p:cxnSp>
          <p:nvCxnSpPr>
            <p:cNvPr id="208" name="Straight Connector 20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09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0" name="Straight Connector 209"/>
          <p:cNvCxnSpPr/>
          <p:nvPr/>
        </p:nvCxnSpPr>
        <p:spPr bwMode="auto">
          <a:xfrm rot="5400000">
            <a:off x="5448704" y="44515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 rot="5400000">
            <a:off x="7963304" y="44515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 rot="5400000">
            <a:off x="6286904" y="51373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/>
          <p:nvPr/>
        </p:nvCxnSpPr>
        <p:spPr bwMode="auto">
          <a:xfrm rot="5400000">
            <a:off x="7060193" y="51373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Straight Connector 213"/>
          <p:cNvCxnSpPr/>
          <p:nvPr/>
        </p:nvCxnSpPr>
        <p:spPr bwMode="auto">
          <a:xfrm rot="5400000">
            <a:off x="5459993" y="58231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rot="5400000">
            <a:off x="5677304" y="58231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/>
          <p:nvPr/>
        </p:nvCxnSpPr>
        <p:spPr bwMode="auto">
          <a:xfrm rot="5400000">
            <a:off x="7593593" y="58231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Straight Connector 216"/>
          <p:cNvCxnSpPr/>
          <p:nvPr/>
        </p:nvCxnSpPr>
        <p:spPr bwMode="auto">
          <a:xfrm rot="5400000">
            <a:off x="8201429" y="65089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rot="5400000">
            <a:off x="8410979" y="6508917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9" name="Group 218"/>
          <p:cNvGrpSpPr/>
          <p:nvPr/>
        </p:nvGrpSpPr>
        <p:grpSpPr>
          <a:xfrm>
            <a:off x="7818278" y="4367943"/>
            <a:ext cx="838200" cy="381794"/>
            <a:chOff x="7315200" y="3429000"/>
            <a:chExt cx="838200" cy="381794"/>
          </a:xfrm>
        </p:grpSpPr>
        <p:grpSp>
          <p:nvGrpSpPr>
            <p:cNvPr id="220" name="Group 219"/>
            <p:cNvGrpSpPr/>
            <p:nvPr/>
          </p:nvGrpSpPr>
          <p:grpSpPr>
            <a:xfrm>
              <a:off x="7315200" y="3429000"/>
              <a:ext cx="838200" cy="381794"/>
              <a:chOff x="6172200" y="2971006"/>
              <a:chExt cx="838200" cy="381794"/>
            </a:xfrm>
          </p:grpSpPr>
          <p:sp>
            <p:nvSpPr>
              <p:cNvPr id="222" name="Rectangle 221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4" name="Straight Connector 223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1" name="TextBox 220"/>
            <p:cNvSpPr txBox="1"/>
            <p:nvPr/>
          </p:nvSpPr>
          <p:spPr>
            <a:xfrm>
              <a:off x="77724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</a:rPr>
                <a:t>C</a:t>
              </a: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5532278" y="4367149"/>
            <a:ext cx="838200" cy="381794"/>
            <a:chOff x="5029200" y="3428206"/>
            <a:chExt cx="838200" cy="381794"/>
          </a:xfrm>
        </p:grpSpPr>
        <p:grpSp>
          <p:nvGrpSpPr>
            <p:cNvPr id="226" name="Group 225"/>
            <p:cNvGrpSpPr/>
            <p:nvPr/>
          </p:nvGrpSpPr>
          <p:grpSpPr>
            <a:xfrm>
              <a:off x="5029200" y="3428206"/>
              <a:ext cx="838200" cy="381794"/>
              <a:chOff x="6172200" y="2971006"/>
              <a:chExt cx="838200" cy="381794"/>
            </a:xfrm>
          </p:grpSpPr>
          <p:sp>
            <p:nvSpPr>
              <p:cNvPr id="228" name="Rectangle 227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Straight Connector 229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7" name="TextBox 226"/>
            <p:cNvSpPr txBox="1"/>
            <p:nvPr/>
          </p:nvSpPr>
          <p:spPr>
            <a:xfrm>
              <a:off x="55084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</a:rPr>
                <a:t>D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7132478" y="5053743"/>
            <a:ext cx="838200" cy="381794"/>
            <a:chOff x="6629400" y="4114800"/>
            <a:chExt cx="838200" cy="381794"/>
          </a:xfrm>
        </p:grpSpPr>
        <p:grpSp>
          <p:nvGrpSpPr>
            <p:cNvPr id="232" name="Group 231"/>
            <p:cNvGrpSpPr/>
            <p:nvPr/>
          </p:nvGrpSpPr>
          <p:grpSpPr>
            <a:xfrm>
              <a:off x="6629400" y="4114800"/>
              <a:ext cx="838200" cy="381794"/>
              <a:chOff x="6172200" y="2971006"/>
              <a:chExt cx="838200" cy="381794"/>
            </a:xfrm>
          </p:grpSpPr>
          <p:sp>
            <p:nvSpPr>
              <p:cNvPr id="234" name="Rectangle 233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Straight Connector 235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33" name="TextBox 232"/>
            <p:cNvSpPr txBox="1"/>
            <p:nvPr/>
          </p:nvSpPr>
          <p:spPr>
            <a:xfrm>
              <a:off x="71196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</a:rPr>
                <a:t>F</a:t>
              </a: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7665878" y="5738749"/>
            <a:ext cx="838200" cy="381794"/>
            <a:chOff x="7162800" y="4799806"/>
            <a:chExt cx="838200" cy="381794"/>
          </a:xfrm>
        </p:grpSpPr>
        <p:grpSp>
          <p:nvGrpSpPr>
            <p:cNvPr id="238" name="Group 237"/>
            <p:cNvGrpSpPr/>
            <p:nvPr/>
          </p:nvGrpSpPr>
          <p:grpSpPr>
            <a:xfrm>
              <a:off x="7162800" y="4799806"/>
              <a:ext cx="838200" cy="381794"/>
              <a:chOff x="6172200" y="2971006"/>
              <a:chExt cx="838200" cy="381794"/>
            </a:xfrm>
          </p:grpSpPr>
          <p:sp>
            <p:nvSpPr>
              <p:cNvPr id="240" name="Rectangle 239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2" name="Straight Connector 241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39" name="TextBox 238"/>
            <p:cNvSpPr txBox="1"/>
            <p:nvPr/>
          </p:nvSpPr>
          <p:spPr>
            <a:xfrm>
              <a:off x="76521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0099"/>
                  </a:solidFill>
                  <a:effectLst/>
                  <a:uLnTx/>
                  <a:uFillTx/>
                </a:rPr>
                <a:t>G</a:t>
              </a: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8275478" y="6424549"/>
            <a:ext cx="838200" cy="381794"/>
            <a:chOff x="7772400" y="5485606"/>
            <a:chExt cx="838200" cy="381794"/>
          </a:xfrm>
        </p:grpSpPr>
        <p:grpSp>
          <p:nvGrpSpPr>
            <p:cNvPr id="244" name="Group 243"/>
            <p:cNvGrpSpPr/>
            <p:nvPr/>
          </p:nvGrpSpPr>
          <p:grpSpPr>
            <a:xfrm>
              <a:off x="7772400" y="5485606"/>
              <a:ext cx="838200" cy="381794"/>
              <a:chOff x="6172200" y="2971006"/>
              <a:chExt cx="838200" cy="381794"/>
            </a:xfrm>
          </p:grpSpPr>
          <p:sp>
            <p:nvSpPr>
              <p:cNvPr id="246" name="Rectangle 245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8" name="Straight Connector 247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45" name="TextBox 244"/>
            <p:cNvSpPr txBox="1"/>
            <p:nvPr/>
          </p:nvSpPr>
          <p:spPr>
            <a:xfrm>
              <a:off x="82296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</a:rPr>
                <a:t>H</a:t>
              </a: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5532278" y="5738749"/>
            <a:ext cx="838200" cy="381794"/>
            <a:chOff x="5029200" y="4799806"/>
            <a:chExt cx="838200" cy="381794"/>
          </a:xfrm>
        </p:grpSpPr>
        <p:grpSp>
          <p:nvGrpSpPr>
            <p:cNvPr id="250" name="Group 249"/>
            <p:cNvGrpSpPr/>
            <p:nvPr/>
          </p:nvGrpSpPr>
          <p:grpSpPr>
            <a:xfrm>
              <a:off x="5029200" y="4799806"/>
              <a:ext cx="838200" cy="381794"/>
              <a:chOff x="6172200" y="2971006"/>
              <a:chExt cx="838200" cy="381794"/>
            </a:xfrm>
          </p:grpSpPr>
          <p:sp>
            <p:nvSpPr>
              <p:cNvPr id="252" name="Rectangle 251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4" name="Straight Connector 253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1" name="TextBox 250"/>
            <p:cNvSpPr txBox="1"/>
            <p:nvPr/>
          </p:nvSpPr>
          <p:spPr>
            <a:xfrm>
              <a:off x="5508434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rPr>
                <a:t>I</a:t>
              </a: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6141878" y="5052949"/>
            <a:ext cx="838200" cy="381794"/>
            <a:chOff x="5638800" y="4114006"/>
            <a:chExt cx="838200" cy="381794"/>
          </a:xfrm>
        </p:grpSpPr>
        <p:grpSp>
          <p:nvGrpSpPr>
            <p:cNvPr id="256" name="Group 255"/>
            <p:cNvGrpSpPr/>
            <p:nvPr/>
          </p:nvGrpSpPr>
          <p:grpSpPr>
            <a:xfrm>
              <a:off x="5638800" y="4114006"/>
              <a:ext cx="838200" cy="381794"/>
              <a:chOff x="6172200" y="2971006"/>
              <a:chExt cx="838200" cy="381794"/>
            </a:xfrm>
          </p:grpSpPr>
          <p:sp>
            <p:nvSpPr>
              <p:cNvPr id="258" name="Rectangle 257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0" name="Straight Connector 259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7" name="TextBox 256"/>
            <p:cNvSpPr txBox="1"/>
            <p:nvPr/>
          </p:nvSpPr>
          <p:spPr>
            <a:xfrm>
              <a:off x="61171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</a:rPr>
                <a:t>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576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000"/>
                            </p:stCondLst>
                            <p:childTnLst>
                              <p:par>
                                <p:cTn id="8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0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3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000"/>
                            </p:stCondLst>
                            <p:childTnLst>
                              <p:par>
                                <p:cTn id="9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3000"/>
                            </p:stCondLst>
                            <p:childTnLst>
                              <p:par>
                                <p:cTn id="1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50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6000"/>
                            </p:stCondLst>
                            <p:childTnLst>
                              <p:par>
                                <p:cTn id="1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9000"/>
                            </p:stCondLst>
                            <p:childTnLst>
                              <p:par>
                                <p:cTn id="1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10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40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60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70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80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90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00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10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20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30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4000"/>
                            </p:stCondLst>
                            <p:childTnLst>
                              <p:par>
                                <p:cTn id="1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60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8000"/>
                            </p:stCondLst>
                            <p:childTnLst>
                              <p:par>
                                <p:cTn id="1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9" grpId="0" animBg="1"/>
      <p:bldP spid="171" grpId="0" animBg="1"/>
      <p:bldP spid="173" grpId="0" animBg="1"/>
      <p:bldP spid="183" grpId="0" animBg="1"/>
      <p:bldP spid="1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4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General Tree (Program)</a:t>
            </a:r>
            <a:endParaRPr lang="en-US" sz="4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97" name="Content Placeholder 2"/>
          <p:cNvSpPr txBox="1">
            <a:spLocks/>
          </p:cNvSpPr>
          <p:nvPr/>
        </p:nvSpPr>
        <p:spPr bwMode="auto">
          <a:xfrm>
            <a:off x="5176377" y="2057400"/>
            <a:ext cx="4267200" cy="50292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(Linked List)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398" name="Group 397"/>
          <p:cNvGrpSpPr/>
          <p:nvPr/>
        </p:nvGrpSpPr>
        <p:grpSpPr>
          <a:xfrm>
            <a:off x="7462377" y="3276600"/>
            <a:ext cx="838200" cy="381794"/>
            <a:chOff x="6248400" y="1752600"/>
            <a:chExt cx="838200" cy="381794"/>
          </a:xfrm>
        </p:grpSpPr>
        <p:sp>
          <p:nvSpPr>
            <p:cNvPr id="399" name="Rectangle 398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</a:rPr>
                <a:t>A</a:t>
              </a:r>
            </a:p>
          </p:txBody>
        </p:sp>
        <p:cxnSp>
          <p:nvCxnSpPr>
            <p:cNvPr id="400" name="Straight Connector 399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1" name="Straight Connector 400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2" name="Group 401"/>
          <p:cNvGrpSpPr/>
          <p:nvPr/>
        </p:nvGrpSpPr>
        <p:grpSpPr>
          <a:xfrm>
            <a:off x="6624177" y="3959900"/>
            <a:ext cx="838200" cy="381794"/>
            <a:chOff x="5638800" y="2361406"/>
            <a:chExt cx="838200" cy="381794"/>
          </a:xfrm>
        </p:grpSpPr>
        <p:sp>
          <p:nvSpPr>
            <p:cNvPr id="403" name="Rectangle 40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rPr>
                <a:t>B</a:t>
              </a:r>
            </a:p>
          </p:txBody>
        </p:sp>
        <p:cxnSp>
          <p:nvCxnSpPr>
            <p:cNvPr id="404" name="Straight Connector 40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5" name="Straight Connector 40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6" name="Group 405"/>
          <p:cNvGrpSpPr/>
          <p:nvPr/>
        </p:nvGrpSpPr>
        <p:grpSpPr>
          <a:xfrm>
            <a:off x="5481177" y="4572000"/>
            <a:ext cx="838200" cy="381794"/>
            <a:chOff x="5638800" y="2361406"/>
            <a:chExt cx="838200" cy="381794"/>
          </a:xfrm>
        </p:grpSpPr>
        <p:sp>
          <p:nvSpPr>
            <p:cNvPr id="407" name="Rectangle 40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Arial" charset="0"/>
                </a:rPr>
                <a:t>D</a:t>
              </a:r>
            </a:p>
          </p:txBody>
        </p:sp>
        <p:cxnSp>
          <p:nvCxnSpPr>
            <p:cNvPr id="408" name="Straight Connector 40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9" name="Straight Connector 40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0" name="Group 409"/>
          <p:cNvGrpSpPr/>
          <p:nvPr/>
        </p:nvGrpSpPr>
        <p:grpSpPr>
          <a:xfrm>
            <a:off x="6014577" y="5180806"/>
            <a:ext cx="838200" cy="381794"/>
            <a:chOff x="5638800" y="2361406"/>
            <a:chExt cx="838200" cy="381794"/>
          </a:xfrm>
        </p:grpSpPr>
        <p:sp>
          <p:nvSpPr>
            <p:cNvPr id="411" name="Rectangle 41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Arial" charset="0"/>
                </a:rPr>
                <a:t>E</a:t>
              </a:r>
            </a:p>
          </p:txBody>
        </p:sp>
        <p:cxnSp>
          <p:nvCxnSpPr>
            <p:cNvPr id="412" name="Straight Connector 41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3" name="Straight Connector 41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4" name="Group 413"/>
          <p:cNvGrpSpPr/>
          <p:nvPr/>
        </p:nvGrpSpPr>
        <p:grpSpPr>
          <a:xfrm>
            <a:off x="7081377" y="5182394"/>
            <a:ext cx="838200" cy="381794"/>
            <a:chOff x="5638800" y="2361406"/>
            <a:chExt cx="838200" cy="381794"/>
          </a:xfrm>
        </p:grpSpPr>
        <p:sp>
          <p:nvSpPr>
            <p:cNvPr id="415" name="Rectangle 414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charset="0"/>
                </a:rPr>
                <a:t>F</a:t>
              </a:r>
            </a:p>
          </p:txBody>
        </p:sp>
        <p:cxnSp>
          <p:nvCxnSpPr>
            <p:cNvPr id="416" name="Straight Connector 415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7" name="Straight Connector 416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8" name="Group 417"/>
          <p:cNvGrpSpPr/>
          <p:nvPr/>
        </p:nvGrpSpPr>
        <p:grpSpPr>
          <a:xfrm>
            <a:off x="7767177" y="4573588"/>
            <a:ext cx="838200" cy="381794"/>
            <a:chOff x="6248400" y="1752600"/>
            <a:chExt cx="838200" cy="381794"/>
          </a:xfrm>
        </p:grpSpPr>
        <p:sp>
          <p:nvSpPr>
            <p:cNvPr id="419" name="Rectangle 418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Arial" charset="0"/>
                </a:rPr>
                <a:t>C</a:t>
              </a:r>
            </a:p>
          </p:txBody>
        </p:sp>
        <p:cxnSp>
          <p:nvCxnSpPr>
            <p:cNvPr id="420" name="Straight Connector 419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1" name="Straight Connector 420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2" name="Group 421"/>
          <p:cNvGrpSpPr/>
          <p:nvPr/>
        </p:nvGrpSpPr>
        <p:grpSpPr>
          <a:xfrm>
            <a:off x="5404977" y="5866606"/>
            <a:ext cx="838200" cy="381794"/>
            <a:chOff x="6248400" y="1752600"/>
            <a:chExt cx="838200" cy="381794"/>
          </a:xfrm>
        </p:grpSpPr>
        <p:sp>
          <p:nvSpPr>
            <p:cNvPr id="423" name="Rectangle 422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charset="0"/>
                </a:rPr>
                <a:t>I</a:t>
              </a:r>
            </a:p>
          </p:txBody>
        </p:sp>
        <p:cxnSp>
          <p:nvCxnSpPr>
            <p:cNvPr id="424" name="Straight Connector 423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5" name="Straight Connector 424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6" name="Group 425"/>
          <p:cNvGrpSpPr/>
          <p:nvPr/>
        </p:nvGrpSpPr>
        <p:grpSpPr>
          <a:xfrm>
            <a:off x="7690977" y="5791200"/>
            <a:ext cx="838200" cy="381794"/>
            <a:chOff x="6248400" y="1752600"/>
            <a:chExt cx="838200" cy="381794"/>
          </a:xfrm>
        </p:grpSpPr>
        <p:sp>
          <p:nvSpPr>
            <p:cNvPr id="427" name="Rectangle 42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0099"/>
                  </a:solidFill>
                  <a:effectLst/>
                  <a:uLnTx/>
                  <a:uFillTx/>
                  <a:latin typeface="Arial" charset="0"/>
                </a:rPr>
                <a:t>G</a:t>
              </a:r>
            </a:p>
          </p:txBody>
        </p:sp>
        <p:cxnSp>
          <p:nvCxnSpPr>
            <p:cNvPr id="428" name="Straight Connector 42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9" name="Straight Connector 42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0" name="Group 429"/>
          <p:cNvGrpSpPr/>
          <p:nvPr/>
        </p:nvGrpSpPr>
        <p:grpSpPr>
          <a:xfrm>
            <a:off x="8376777" y="6420202"/>
            <a:ext cx="838200" cy="381794"/>
            <a:chOff x="6248400" y="1752600"/>
            <a:chExt cx="838200" cy="381794"/>
          </a:xfrm>
        </p:grpSpPr>
        <p:sp>
          <p:nvSpPr>
            <p:cNvPr id="431" name="Rectangle 430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charset="0"/>
                </a:rPr>
                <a:t>H</a:t>
              </a:r>
            </a:p>
          </p:txBody>
        </p:sp>
        <p:cxnSp>
          <p:nvCxnSpPr>
            <p:cNvPr id="432" name="Straight Connector 431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3" name="Straight Connector 432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34" name="Elbow Connector 433"/>
          <p:cNvCxnSpPr/>
          <p:nvPr/>
        </p:nvCxnSpPr>
        <p:spPr bwMode="auto">
          <a:xfrm rot="5400000">
            <a:off x="7442930" y="4743847"/>
            <a:ext cx="457994" cy="419100"/>
          </a:xfrm>
          <a:prstGeom prst="bentConnector3">
            <a:avLst>
              <a:gd name="adj1" fmla="val 69187"/>
            </a:avLst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435" name="Straight Connector 434"/>
          <p:cNvCxnSpPr/>
          <p:nvPr/>
        </p:nvCxnSpPr>
        <p:spPr bwMode="auto">
          <a:xfrm rot="5400000">
            <a:off x="8007453" y="3360174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6" name="Straight Connector 435"/>
          <p:cNvCxnSpPr/>
          <p:nvPr/>
        </p:nvCxnSpPr>
        <p:spPr bwMode="auto">
          <a:xfrm rot="5400000">
            <a:off x="8307951" y="4655574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7" name="Straight Connector 436"/>
          <p:cNvCxnSpPr/>
          <p:nvPr/>
        </p:nvCxnSpPr>
        <p:spPr bwMode="auto">
          <a:xfrm rot="5400000">
            <a:off x="8298425" y="6504570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8" name="Straight Connector 437"/>
          <p:cNvCxnSpPr/>
          <p:nvPr/>
        </p:nvCxnSpPr>
        <p:spPr bwMode="auto">
          <a:xfrm rot="5400000">
            <a:off x="8917551" y="6504570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9" name="Straight Connector 438"/>
          <p:cNvCxnSpPr/>
          <p:nvPr/>
        </p:nvCxnSpPr>
        <p:spPr bwMode="auto">
          <a:xfrm rot="5400000">
            <a:off x="6559653" y="5264380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0" name="Straight Connector 439"/>
          <p:cNvCxnSpPr/>
          <p:nvPr/>
        </p:nvCxnSpPr>
        <p:spPr bwMode="auto">
          <a:xfrm rot="5400000">
            <a:off x="7016853" y="5265174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1" name="Straight Connector 440"/>
          <p:cNvCxnSpPr/>
          <p:nvPr/>
        </p:nvCxnSpPr>
        <p:spPr bwMode="auto">
          <a:xfrm rot="5400000">
            <a:off x="5330928" y="5950180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2" name="Straight Connector 441"/>
          <p:cNvCxnSpPr/>
          <p:nvPr/>
        </p:nvCxnSpPr>
        <p:spPr bwMode="auto">
          <a:xfrm rot="5400000">
            <a:off x="5950053" y="5950180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3" name="Straight Connector 442"/>
          <p:cNvCxnSpPr/>
          <p:nvPr/>
        </p:nvCxnSpPr>
        <p:spPr bwMode="auto">
          <a:xfrm rot="5400000">
            <a:off x="7616928" y="5874774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4" name="Rectangle 443"/>
          <p:cNvSpPr/>
          <p:nvPr/>
        </p:nvSpPr>
        <p:spPr bwMode="auto">
          <a:xfrm>
            <a:off x="8681577" y="2895600"/>
            <a:ext cx="76200" cy="76200"/>
          </a:xfrm>
          <a:prstGeom prst="rect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445" name="Elbow Connector 444"/>
          <p:cNvCxnSpPr>
            <a:stCxn id="444" idx="2"/>
          </p:cNvCxnSpPr>
          <p:nvPr/>
        </p:nvCxnSpPr>
        <p:spPr bwMode="auto">
          <a:xfrm rot="5400000">
            <a:off x="8148177" y="2705100"/>
            <a:ext cx="304800" cy="838200"/>
          </a:xfrm>
          <a:prstGeom prst="bentConnector3">
            <a:avLst>
              <a:gd name="adj1" fmla="val 50000"/>
            </a:avLst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6" name="TextBox 445"/>
          <p:cNvSpPr txBox="1"/>
          <p:nvPr/>
        </p:nvSpPr>
        <p:spPr>
          <a:xfrm>
            <a:off x="8681577" y="27432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7" name="Content Placeholder 2"/>
          <p:cNvSpPr txBox="1">
            <a:spLocks/>
          </p:cNvSpPr>
          <p:nvPr/>
        </p:nvSpPr>
        <p:spPr bwMode="auto">
          <a:xfrm>
            <a:off x="680577" y="2057400"/>
            <a:ext cx="4267200" cy="50292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Binary Tree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8" name="Oval 447"/>
          <p:cNvSpPr/>
          <p:nvPr/>
        </p:nvSpPr>
        <p:spPr bwMode="auto">
          <a:xfrm>
            <a:off x="2509377" y="26670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449" name="Oval 448"/>
          <p:cNvSpPr/>
          <p:nvPr/>
        </p:nvSpPr>
        <p:spPr bwMode="auto">
          <a:xfrm>
            <a:off x="1823577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450" name="Oval 449"/>
          <p:cNvSpPr/>
          <p:nvPr/>
        </p:nvSpPr>
        <p:spPr bwMode="auto">
          <a:xfrm>
            <a:off x="3652377" y="6019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</a:rPr>
              <a:t>H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1" name="Oval 450"/>
          <p:cNvSpPr/>
          <p:nvPr/>
        </p:nvSpPr>
        <p:spPr bwMode="auto">
          <a:xfrm>
            <a:off x="2814177" y="3962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</a:rPr>
              <a:t>C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2" name="Oval 451"/>
          <p:cNvSpPr/>
          <p:nvPr/>
        </p:nvSpPr>
        <p:spPr bwMode="auto">
          <a:xfrm>
            <a:off x="985377" y="39624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</a:rPr>
              <a:t>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3" name="Oval 452"/>
          <p:cNvSpPr/>
          <p:nvPr/>
        </p:nvSpPr>
        <p:spPr bwMode="auto">
          <a:xfrm>
            <a:off x="1671177" y="4724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4" name="Oval 453"/>
          <p:cNvSpPr/>
          <p:nvPr/>
        </p:nvSpPr>
        <p:spPr bwMode="auto">
          <a:xfrm>
            <a:off x="2280777" y="47244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455" name="Oval 454"/>
          <p:cNvSpPr/>
          <p:nvPr/>
        </p:nvSpPr>
        <p:spPr bwMode="auto">
          <a:xfrm>
            <a:off x="2966577" y="5334000"/>
            <a:ext cx="457200" cy="45720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</a:rPr>
              <a:t>G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6" name="Oval 455"/>
          <p:cNvSpPr/>
          <p:nvPr/>
        </p:nvSpPr>
        <p:spPr bwMode="auto">
          <a:xfrm>
            <a:off x="985377" y="5334000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457" name="Straight Connector 456"/>
          <p:cNvCxnSpPr>
            <a:stCxn id="448" idx="3"/>
            <a:endCxn id="449" idx="0"/>
          </p:cNvCxnSpPr>
          <p:nvPr/>
        </p:nvCxnSpPr>
        <p:spPr bwMode="auto">
          <a:xfrm rot="5400000">
            <a:off x="2166478" y="2942945"/>
            <a:ext cx="295555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8" name="Straight Connector 457"/>
          <p:cNvCxnSpPr>
            <a:stCxn id="449" idx="2"/>
            <a:endCxn id="452" idx="0"/>
          </p:cNvCxnSpPr>
          <p:nvPr/>
        </p:nvCxnSpPr>
        <p:spPr bwMode="auto">
          <a:xfrm rot="10800000" flipV="1">
            <a:off x="1213977" y="3581400"/>
            <a:ext cx="609600" cy="38100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9" name="Straight Connector 458"/>
          <p:cNvCxnSpPr>
            <a:endCxn id="453" idx="0"/>
          </p:cNvCxnSpPr>
          <p:nvPr/>
        </p:nvCxnSpPr>
        <p:spPr bwMode="auto">
          <a:xfrm>
            <a:off x="1366377" y="4343400"/>
            <a:ext cx="533400" cy="38100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0" name="Straight Connector 459"/>
          <p:cNvCxnSpPr>
            <a:stCxn id="453" idx="3"/>
            <a:endCxn id="456" idx="0"/>
          </p:cNvCxnSpPr>
          <p:nvPr/>
        </p:nvCxnSpPr>
        <p:spPr bwMode="auto">
          <a:xfrm rot="5400000">
            <a:off x="1366378" y="4962245"/>
            <a:ext cx="219355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1" name="Straight Connector 460"/>
          <p:cNvCxnSpPr>
            <a:stCxn id="449" idx="6"/>
            <a:endCxn id="451" idx="0"/>
          </p:cNvCxnSpPr>
          <p:nvPr/>
        </p:nvCxnSpPr>
        <p:spPr bwMode="auto">
          <a:xfrm>
            <a:off x="2280777" y="3581400"/>
            <a:ext cx="762000" cy="38100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2" name="Straight Connector 461"/>
          <p:cNvCxnSpPr>
            <a:stCxn id="451" idx="3"/>
            <a:endCxn id="454" idx="0"/>
          </p:cNvCxnSpPr>
          <p:nvPr/>
        </p:nvCxnSpPr>
        <p:spPr bwMode="auto">
          <a:xfrm rot="5400000">
            <a:off x="2509378" y="4352645"/>
            <a:ext cx="371755" cy="3717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3" name="Straight Connector 462"/>
          <p:cNvCxnSpPr>
            <a:stCxn id="454" idx="5"/>
            <a:endCxn id="455" idx="0"/>
          </p:cNvCxnSpPr>
          <p:nvPr/>
        </p:nvCxnSpPr>
        <p:spPr bwMode="auto">
          <a:xfrm rot="16200000" flipH="1">
            <a:off x="2823422" y="4962244"/>
            <a:ext cx="219355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4" name="Straight Connector 463"/>
          <p:cNvCxnSpPr>
            <a:stCxn id="455" idx="5"/>
            <a:endCxn id="450" idx="0"/>
          </p:cNvCxnSpPr>
          <p:nvPr/>
        </p:nvCxnSpPr>
        <p:spPr bwMode="auto">
          <a:xfrm rot="16200000" flipH="1">
            <a:off x="3471122" y="5609944"/>
            <a:ext cx="295555" cy="5241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65" name="Group 464"/>
          <p:cNvGrpSpPr/>
          <p:nvPr/>
        </p:nvGrpSpPr>
        <p:grpSpPr>
          <a:xfrm flipH="1">
            <a:off x="7348077" y="4191000"/>
            <a:ext cx="647700" cy="381000"/>
            <a:chOff x="5410200" y="2667794"/>
            <a:chExt cx="876300" cy="379412"/>
          </a:xfrm>
        </p:grpSpPr>
        <p:cxnSp>
          <p:nvCxnSpPr>
            <p:cNvPr id="466" name="Straight Connector 46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467" name="Shape 12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68" name="Group 467"/>
          <p:cNvGrpSpPr/>
          <p:nvPr/>
        </p:nvGrpSpPr>
        <p:grpSpPr>
          <a:xfrm flipH="1">
            <a:off x="8414877" y="6042753"/>
            <a:ext cx="419100" cy="381000"/>
            <a:chOff x="5410200" y="2667794"/>
            <a:chExt cx="876300" cy="379412"/>
          </a:xfrm>
        </p:grpSpPr>
        <p:cxnSp>
          <p:nvCxnSpPr>
            <p:cNvPr id="469" name="Straight Connector 46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470" name="Shape 13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1" name="Group 470"/>
          <p:cNvGrpSpPr/>
          <p:nvPr/>
        </p:nvGrpSpPr>
        <p:grpSpPr>
          <a:xfrm flipH="1">
            <a:off x="7827311" y="5410200"/>
            <a:ext cx="419100" cy="381000"/>
            <a:chOff x="5410200" y="2667794"/>
            <a:chExt cx="876300" cy="379412"/>
          </a:xfrm>
        </p:grpSpPr>
        <p:cxnSp>
          <p:nvCxnSpPr>
            <p:cNvPr id="472" name="Straight Connector 47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473" name="Shape 13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4" name="Group 473"/>
          <p:cNvGrpSpPr/>
          <p:nvPr/>
        </p:nvGrpSpPr>
        <p:grpSpPr>
          <a:xfrm flipH="1">
            <a:off x="6232160" y="4802306"/>
            <a:ext cx="315817" cy="381000"/>
            <a:chOff x="5410200" y="2667794"/>
            <a:chExt cx="876300" cy="379412"/>
          </a:xfrm>
        </p:grpSpPr>
        <p:cxnSp>
          <p:nvCxnSpPr>
            <p:cNvPr id="475" name="Straight Connector 47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476" name="Shape 13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7" name="Group 476"/>
          <p:cNvGrpSpPr/>
          <p:nvPr/>
        </p:nvGrpSpPr>
        <p:grpSpPr>
          <a:xfrm>
            <a:off x="6014577" y="4191000"/>
            <a:ext cx="723900" cy="381000"/>
            <a:chOff x="5410200" y="2667794"/>
            <a:chExt cx="876300" cy="379412"/>
          </a:xfrm>
        </p:grpSpPr>
        <p:cxnSp>
          <p:nvCxnSpPr>
            <p:cNvPr id="478" name="Straight Connector 47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479" name="Shape 14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80" name="Group 479"/>
          <p:cNvGrpSpPr/>
          <p:nvPr/>
        </p:nvGrpSpPr>
        <p:grpSpPr>
          <a:xfrm>
            <a:off x="5709777" y="5410200"/>
            <a:ext cx="419100" cy="455612"/>
            <a:chOff x="5410200" y="2667794"/>
            <a:chExt cx="876300" cy="379412"/>
          </a:xfrm>
        </p:grpSpPr>
        <p:cxnSp>
          <p:nvCxnSpPr>
            <p:cNvPr id="481" name="Straight Connector 48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482" name="Shape 14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83" name="Group 482"/>
          <p:cNvGrpSpPr/>
          <p:nvPr/>
        </p:nvGrpSpPr>
        <p:grpSpPr>
          <a:xfrm>
            <a:off x="7005177" y="3505200"/>
            <a:ext cx="576549" cy="455612"/>
            <a:chOff x="5410200" y="2667794"/>
            <a:chExt cx="876300" cy="379412"/>
          </a:xfrm>
        </p:grpSpPr>
        <p:cxnSp>
          <p:nvCxnSpPr>
            <p:cNvPr id="484" name="Straight Connector 48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485" name="Shape 14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86" name="Straight Connector 485"/>
          <p:cNvCxnSpPr/>
          <p:nvPr/>
        </p:nvCxnSpPr>
        <p:spPr bwMode="auto">
          <a:xfrm rot="5400000">
            <a:off x="5414856" y="464907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854319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60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8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2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4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6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2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60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80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20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40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60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2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80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00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5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10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2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3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40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45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50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60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76500"/>
                            </p:stCondLst>
                            <p:childTnLst>
                              <p:par>
                                <p:cTn id="1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2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8500"/>
                            </p:stCondLst>
                            <p:childTnLst>
                              <p:par>
                                <p:cTn id="1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2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0500"/>
                            </p:stCondLst>
                            <p:childTnLst>
                              <p:par>
                                <p:cTn id="1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" grpId="0" animBg="1"/>
      <p:bldP spid="444" grpId="0" animBg="1"/>
      <p:bldP spid="446" grpId="0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4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From General Tree (Program)</a:t>
            </a:r>
            <a:endParaRPr lang="en-US" sz="4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95" name="Content Placeholder 2"/>
          <p:cNvSpPr txBox="1">
            <a:spLocks/>
          </p:cNvSpPr>
          <p:nvPr/>
        </p:nvSpPr>
        <p:spPr bwMode="auto">
          <a:xfrm>
            <a:off x="726051" y="2126865"/>
            <a:ext cx="4267200" cy="5105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General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(Linked List)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96" name="Group 177"/>
          <p:cNvGrpSpPr/>
          <p:nvPr/>
        </p:nvGrpSpPr>
        <p:grpSpPr>
          <a:xfrm>
            <a:off x="3012051" y="3300436"/>
            <a:ext cx="838200" cy="388926"/>
            <a:chOff x="7010400" y="2126468"/>
            <a:chExt cx="838200" cy="388926"/>
          </a:xfrm>
        </p:grpSpPr>
        <p:sp>
          <p:nvSpPr>
            <p:cNvPr id="97" name="Rectangle 96"/>
            <p:cNvSpPr/>
            <p:nvPr/>
          </p:nvSpPr>
          <p:spPr bwMode="auto">
            <a:xfrm>
              <a:off x="7010400" y="2126468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      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A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 rot="5400000">
              <a:off x="7048500" y="2324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7259765" y="2323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0" name="Group 178"/>
          <p:cNvGrpSpPr/>
          <p:nvPr/>
        </p:nvGrpSpPr>
        <p:grpSpPr>
          <a:xfrm>
            <a:off x="2223240" y="3942595"/>
            <a:ext cx="838200" cy="381794"/>
            <a:chOff x="6172200" y="2819400"/>
            <a:chExt cx="838200" cy="381794"/>
          </a:xfrm>
        </p:grpSpPr>
        <p:sp>
          <p:nvSpPr>
            <p:cNvPr id="101" name="Rectangle 100"/>
            <p:cNvSpPr/>
            <p:nvPr/>
          </p:nvSpPr>
          <p:spPr bwMode="auto">
            <a:xfrm>
              <a:off x="6172200" y="28194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     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B</a:t>
              </a:r>
            </a:p>
          </p:txBody>
        </p:sp>
        <p:cxnSp>
          <p:nvCxnSpPr>
            <p:cNvPr id="102" name="Straight Connector 101"/>
            <p:cNvCxnSpPr/>
            <p:nvPr/>
          </p:nvCxnSpPr>
          <p:spPr bwMode="auto">
            <a:xfrm rot="5400000">
              <a:off x="6210300" y="30099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6439694" y="30091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4" name="Straight Connector 103"/>
          <p:cNvCxnSpPr/>
          <p:nvPr/>
        </p:nvCxnSpPr>
        <p:spPr bwMode="auto">
          <a:xfrm rot="5400000">
            <a:off x="3157077" y="33534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04"/>
          <p:cNvSpPr/>
          <p:nvPr/>
        </p:nvSpPr>
        <p:spPr bwMode="auto">
          <a:xfrm>
            <a:off x="4231251" y="2888865"/>
            <a:ext cx="76200" cy="76200"/>
          </a:xfrm>
          <a:prstGeom prst="rect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106" name="Elbow Connector 105"/>
          <p:cNvCxnSpPr>
            <a:stCxn id="105" idx="2"/>
          </p:cNvCxnSpPr>
          <p:nvPr/>
        </p:nvCxnSpPr>
        <p:spPr bwMode="auto">
          <a:xfrm rot="5400000">
            <a:off x="3697851" y="2698365"/>
            <a:ext cx="304800" cy="838200"/>
          </a:xfrm>
          <a:prstGeom prst="bentConnector3">
            <a:avLst>
              <a:gd name="adj1" fmla="val 50000"/>
            </a:avLst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4231251" y="2736465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Head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grpSp>
        <p:nvGrpSpPr>
          <p:cNvPr id="108" name="Group 131"/>
          <p:cNvGrpSpPr/>
          <p:nvPr/>
        </p:nvGrpSpPr>
        <p:grpSpPr>
          <a:xfrm>
            <a:off x="1030851" y="5936071"/>
            <a:ext cx="838200" cy="381794"/>
            <a:chOff x="6172200" y="2971006"/>
            <a:chExt cx="838200" cy="381794"/>
          </a:xfrm>
        </p:grpSpPr>
        <p:sp>
          <p:nvSpPr>
            <p:cNvPr id="109" name="Rectangle 108"/>
            <p:cNvSpPr/>
            <p:nvPr/>
          </p:nvSpPr>
          <p:spPr bwMode="auto">
            <a:xfrm>
              <a:off x="6172200" y="29710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 rot="5400000">
              <a:off x="6199011" y="31615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6417116" y="31607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2" name="Group 135"/>
          <p:cNvGrpSpPr/>
          <p:nvPr/>
        </p:nvGrpSpPr>
        <p:grpSpPr>
          <a:xfrm>
            <a:off x="1411851" y="4185059"/>
            <a:ext cx="876300" cy="379412"/>
            <a:chOff x="5410200" y="2667794"/>
            <a:chExt cx="876300" cy="379412"/>
          </a:xfrm>
        </p:grpSpPr>
        <p:cxnSp>
          <p:nvCxnSpPr>
            <p:cNvPr id="113" name="Straight Connector 11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14" name="Shape 137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5" name="Group 138"/>
          <p:cNvGrpSpPr/>
          <p:nvPr/>
        </p:nvGrpSpPr>
        <p:grpSpPr>
          <a:xfrm>
            <a:off x="3012051" y="4795453"/>
            <a:ext cx="419100" cy="455612"/>
            <a:chOff x="5410200" y="2667794"/>
            <a:chExt cx="876300" cy="379412"/>
          </a:xfrm>
        </p:grpSpPr>
        <p:cxnSp>
          <p:nvCxnSpPr>
            <p:cNvPr id="116" name="Straight Connector 11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17" name="Shape 140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8" name="Group 141"/>
          <p:cNvGrpSpPr/>
          <p:nvPr/>
        </p:nvGrpSpPr>
        <p:grpSpPr>
          <a:xfrm>
            <a:off x="1335651" y="5481253"/>
            <a:ext cx="419100" cy="455612"/>
            <a:chOff x="5410200" y="2667794"/>
            <a:chExt cx="876300" cy="379412"/>
          </a:xfrm>
        </p:grpSpPr>
        <p:cxnSp>
          <p:nvCxnSpPr>
            <p:cNvPr id="119" name="Straight Connector 11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20" name="Shape 143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1" name="Group 144"/>
          <p:cNvGrpSpPr/>
          <p:nvPr/>
        </p:nvGrpSpPr>
        <p:grpSpPr>
          <a:xfrm>
            <a:off x="2478651" y="3498465"/>
            <a:ext cx="647700" cy="455612"/>
            <a:chOff x="5410200" y="2667794"/>
            <a:chExt cx="876300" cy="379412"/>
          </a:xfrm>
        </p:grpSpPr>
        <p:cxnSp>
          <p:nvCxnSpPr>
            <p:cNvPr id="122" name="Straight Connector 12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23" name="Shape 14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4" name="Group 147"/>
          <p:cNvGrpSpPr/>
          <p:nvPr/>
        </p:nvGrpSpPr>
        <p:grpSpPr>
          <a:xfrm flipH="1">
            <a:off x="1373751" y="4793865"/>
            <a:ext cx="647700" cy="455612"/>
            <a:chOff x="5410200" y="2667794"/>
            <a:chExt cx="876300" cy="379412"/>
          </a:xfrm>
        </p:grpSpPr>
        <p:cxnSp>
          <p:nvCxnSpPr>
            <p:cNvPr id="125" name="Straight Connector 12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26" name="Shape 14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27" name="Group 150"/>
          <p:cNvGrpSpPr/>
          <p:nvPr/>
        </p:nvGrpSpPr>
        <p:grpSpPr>
          <a:xfrm flipH="1">
            <a:off x="2973951" y="5481253"/>
            <a:ext cx="647700" cy="455612"/>
            <a:chOff x="5410200" y="2667794"/>
            <a:chExt cx="876300" cy="379412"/>
          </a:xfrm>
        </p:grpSpPr>
        <p:cxnSp>
          <p:nvCxnSpPr>
            <p:cNvPr id="128" name="Straight Connector 12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29" name="Shape 15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0" name="Group 153"/>
          <p:cNvGrpSpPr/>
          <p:nvPr/>
        </p:nvGrpSpPr>
        <p:grpSpPr>
          <a:xfrm flipH="1">
            <a:off x="3507351" y="6167053"/>
            <a:ext cx="647700" cy="455612"/>
            <a:chOff x="5410200" y="2667794"/>
            <a:chExt cx="876300" cy="379412"/>
          </a:xfrm>
        </p:grpSpPr>
        <p:cxnSp>
          <p:nvCxnSpPr>
            <p:cNvPr id="131" name="Straight Connector 13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2" name="Shape 15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3" name="Group 156"/>
          <p:cNvGrpSpPr/>
          <p:nvPr/>
        </p:nvGrpSpPr>
        <p:grpSpPr>
          <a:xfrm flipH="1">
            <a:off x="2528039" y="4184265"/>
            <a:ext cx="1169811" cy="381000"/>
            <a:chOff x="5410200" y="2667794"/>
            <a:chExt cx="876300" cy="379412"/>
          </a:xfrm>
        </p:grpSpPr>
        <p:cxnSp>
          <p:nvCxnSpPr>
            <p:cNvPr id="134" name="Straight Connector 133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135" name="Shape 15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36" name="Straight Connector 135"/>
          <p:cNvCxnSpPr/>
          <p:nvPr/>
        </p:nvCxnSpPr>
        <p:spPr bwMode="auto">
          <a:xfrm rot="5400000">
            <a:off x="947277" y="46488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5400000">
            <a:off x="3461877" y="46488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 rot="5400000">
            <a:off x="1785477" y="53346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/>
          <p:nvPr/>
        </p:nvCxnSpPr>
        <p:spPr bwMode="auto">
          <a:xfrm rot="5400000">
            <a:off x="2558766" y="53346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rot="5400000">
            <a:off x="958566" y="60204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 rot="5400000">
            <a:off x="1175877" y="60204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 rot="5400000">
            <a:off x="3092166" y="60204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rot="5400000">
            <a:off x="3700002" y="67062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5400000">
            <a:off x="3909552" y="67062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45" name="Group 144"/>
          <p:cNvGrpSpPr/>
          <p:nvPr/>
        </p:nvGrpSpPr>
        <p:grpSpPr>
          <a:xfrm>
            <a:off x="3316851" y="4565265"/>
            <a:ext cx="838200" cy="381794"/>
            <a:chOff x="2819400" y="3429000"/>
            <a:chExt cx="838200" cy="381794"/>
          </a:xfrm>
        </p:grpSpPr>
        <p:grpSp>
          <p:nvGrpSpPr>
            <p:cNvPr id="146" name="Group 100"/>
            <p:cNvGrpSpPr/>
            <p:nvPr/>
          </p:nvGrpSpPr>
          <p:grpSpPr>
            <a:xfrm>
              <a:off x="2819400" y="3429000"/>
              <a:ext cx="838200" cy="381794"/>
              <a:chOff x="6172200" y="2971006"/>
              <a:chExt cx="838200" cy="381794"/>
            </a:xfrm>
          </p:grpSpPr>
          <p:sp>
            <p:nvSpPr>
              <p:cNvPr id="148" name="Rectangle 147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149" name="Straight Connector 148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7" name="TextBox 146"/>
            <p:cNvSpPr txBox="1"/>
            <p:nvPr/>
          </p:nvSpPr>
          <p:spPr>
            <a:xfrm>
              <a:off x="3276600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</a:rPr>
                <a:t>C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030851" y="4564471"/>
            <a:ext cx="838200" cy="381794"/>
            <a:chOff x="533400" y="3428206"/>
            <a:chExt cx="838200" cy="381794"/>
          </a:xfrm>
        </p:grpSpPr>
        <p:grpSp>
          <p:nvGrpSpPr>
            <p:cNvPr id="152" name="Group 95"/>
            <p:cNvGrpSpPr/>
            <p:nvPr/>
          </p:nvGrpSpPr>
          <p:grpSpPr>
            <a:xfrm>
              <a:off x="533400" y="3428206"/>
              <a:ext cx="838200" cy="381794"/>
              <a:chOff x="6172200" y="2971006"/>
              <a:chExt cx="838200" cy="381794"/>
            </a:xfrm>
          </p:grpSpPr>
          <p:sp>
            <p:nvSpPr>
              <p:cNvPr id="154" name="Rectangle 153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155" name="Straight Connector 154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3" name="TextBox 152"/>
            <p:cNvSpPr txBox="1"/>
            <p:nvPr/>
          </p:nvSpPr>
          <p:spPr>
            <a:xfrm>
              <a:off x="1012634" y="3429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</a:rPr>
                <a:t>D</a:t>
              </a: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631051" y="5251065"/>
            <a:ext cx="838200" cy="381794"/>
            <a:chOff x="2133600" y="4114800"/>
            <a:chExt cx="838200" cy="381794"/>
          </a:xfrm>
        </p:grpSpPr>
        <p:grpSp>
          <p:nvGrpSpPr>
            <p:cNvPr id="158" name="Group 119"/>
            <p:cNvGrpSpPr/>
            <p:nvPr/>
          </p:nvGrpSpPr>
          <p:grpSpPr>
            <a:xfrm>
              <a:off x="2133600" y="4114800"/>
              <a:ext cx="838200" cy="381794"/>
              <a:chOff x="6172200" y="2971006"/>
              <a:chExt cx="838200" cy="381794"/>
            </a:xfrm>
          </p:grpSpPr>
          <p:sp>
            <p:nvSpPr>
              <p:cNvPr id="160" name="Rectangle 159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161" name="Straight Connector 160"/>
              <p:cNvCxnSpPr/>
              <p:nvPr/>
            </p:nvCxnSpPr>
            <p:spPr bwMode="auto">
              <a:xfrm rot="5400000">
                <a:off x="6199011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Straight Connector 161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9" name="TextBox 158"/>
            <p:cNvSpPr txBox="1"/>
            <p:nvPr/>
          </p:nvSpPr>
          <p:spPr>
            <a:xfrm>
              <a:off x="2623851" y="4126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</a:rPr>
                <a:t>F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164451" y="5936071"/>
            <a:ext cx="838200" cy="381794"/>
            <a:chOff x="2667000" y="4799806"/>
            <a:chExt cx="838200" cy="381794"/>
          </a:xfrm>
        </p:grpSpPr>
        <p:grpSp>
          <p:nvGrpSpPr>
            <p:cNvPr id="164" name="Group 123"/>
            <p:cNvGrpSpPr/>
            <p:nvPr/>
          </p:nvGrpSpPr>
          <p:grpSpPr>
            <a:xfrm>
              <a:off x="2667000" y="4799806"/>
              <a:ext cx="838200" cy="381794"/>
              <a:chOff x="6172200" y="2971006"/>
              <a:chExt cx="838200" cy="381794"/>
            </a:xfrm>
          </p:grpSpPr>
          <p:sp>
            <p:nvSpPr>
              <p:cNvPr id="166" name="Rectangle 165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167" name="Straight Connector 166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 bwMode="auto">
              <a:xfrm rot="5400000">
                <a:off x="6439694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5" name="TextBox 164"/>
            <p:cNvSpPr txBox="1"/>
            <p:nvPr/>
          </p:nvSpPr>
          <p:spPr>
            <a:xfrm>
              <a:off x="3156332" y="48122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0099"/>
                  </a:solidFill>
                  <a:effectLst/>
                  <a:uLnTx/>
                  <a:uFillTx/>
                </a:rPr>
                <a:t>G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774051" y="6621871"/>
            <a:ext cx="838200" cy="381794"/>
            <a:chOff x="3276600" y="5485606"/>
            <a:chExt cx="838200" cy="381794"/>
          </a:xfrm>
        </p:grpSpPr>
        <p:grpSp>
          <p:nvGrpSpPr>
            <p:cNvPr id="170" name="Group 127"/>
            <p:cNvGrpSpPr/>
            <p:nvPr/>
          </p:nvGrpSpPr>
          <p:grpSpPr>
            <a:xfrm>
              <a:off x="3276600" y="5485606"/>
              <a:ext cx="838200" cy="381794"/>
              <a:chOff x="6172200" y="2971006"/>
              <a:chExt cx="838200" cy="381794"/>
            </a:xfrm>
          </p:grpSpPr>
          <p:sp>
            <p:nvSpPr>
              <p:cNvPr id="172" name="Rectangle 171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173" name="Straight Connector 172"/>
              <p:cNvCxnSpPr/>
              <p:nvPr/>
            </p:nvCxnSpPr>
            <p:spPr bwMode="auto">
              <a:xfrm rot="5400000">
                <a:off x="6199297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4" name="Straight Connector 173"/>
              <p:cNvCxnSpPr/>
              <p:nvPr/>
            </p:nvCxnSpPr>
            <p:spPr bwMode="auto">
              <a:xfrm rot="5400000">
                <a:off x="6411119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1" name="TextBox 170"/>
            <p:cNvSpPr txBox="1"/>
            <p:nvPr/>
          </p:nvSpPr>
          <p:spPr>
            <a:xfrm>
              <a:off x="3733800" y="5498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</a:rPr>
                <a:t>H</a:t>
              </a:r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1510085" y="59485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rPr>
              <a:t>I</a:t>
            </a:r>
          </a:p>
        </p:txBody>
      </p:sp>
      <p:grpSp>
        <p:nvGrpSpPr>
          <p:cNvPr id="176" name="Group 175"/>
          <p:cNvGrpSpPr/>
          <p:nvPr/>
        </p:nvGrpSpPr>
        <p:grpSpPr>
          <a:xfrm>
            <a:off x="1640451" y="5250271"/>
            <a:ext cx="838200" cy="381794"/>
            <a:chOff x="1143000" y="4114006"/>
            <a:chExt cx="838200" cy="381794"/>
          </a:xfrm>
        </p:grpSpPr>
        <p:grpSp>
          <p:nvGrpSpPr>
            <p:cNvPr id="177" name="Group 115"/>
            <p:cNvGrpSpPr/>
            <p:nvPr/>
          </p:nvGrpSpPr>
          <p:grpSpPr>
            <a:xfrm>
              <a:off x="1143000" y="4114006"/>
              <a:ext cx="838200" cy="381794"/>
              <a:chOff x="6172200" y="2971006"/>
              <a:chExt cx="838200" cy="381794"/>
            </a:xfrm>
          </p:grpSpPr>
          <p:sp>
            <p:nvSpPr>
              <p:cNvPr id="179" name="Rectangle 178"/>
              <p:cNvSpPr/>
              <p:nvPr/>
            </p:nvSpPr>
            <p:spPr bwMode="auto">
              <a:xfrm>
                <a:off x="6172200" y="2971006"/>
                <a:ext cx="838200" cy="381000"/>
              </a:xfrm>
              <a:prstGeom prst="rect">
                <a:avLst/>
              </a:prstGeom>
              <a:noFill/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180" name="Straight Connector 179"/>
              <p:cNvCxnSpPr/>
              <p:nvPr/>
            </p:nvCxnSpPr>
            <p:spPr bwMode="auto">
              <a:xfrm rot="5400000">
                <a:off x="6210300" y="3161506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 rot="5400000">
                <a:off x="6417116" y="3160712"/>
                <a:ext cx="381000" cy="1588"/>
              </a:xfrm>
              <a:prstGeom prst="line">
                <a:avLst/>
              </a:prstGeom>
              <a:solidFill>
                <a:srgbClr val="1B9AD9"/>
              </a:solidFill>
              <a:ln w="19050" cap="flat" cmpd="sng" algn="ctr">
                <a:solidFill>
                  <a:srgbClr val="1D528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78" name="TextBox 177"/>
            <p:cNvSpPr txBox="1"/>
            <p:nvPr/>
          </p:nvSpPr>
          <p:spPr>
            <a:xfrm>
              <a:off x="1621315" y="4114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</a:rPr>
                <a:t>E</a:t>
              </a:r>
            </a:p>
          </p:txBody>
        </p:sp>
      </p:grpSp>
      <p:sp>
        <p:nvSpPr>
          <p:cNvPr id="182" name="Content Placeholder 2"/>
          <p:cNvSpPr txBox="1">
            <a:spLocks/>
          </p:cNvSpPr>
          <p:nvPr/>
        </p:nvSpPr>
        <p:spPr bwMode="auto">
          <a:xfrm>
            <a:off x="5145651" y="2126865"/>
            <a:ext cx="4267200" cy="5105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1B9AD9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Binary Tree</a:t>
            </a:r>
          </a:p>
          <a:p>
            <a:pPr marL="280988" marR="0" lvl="0" indent="-280988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(Linked List)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99FF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8650851" y="2812665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7431651" y="3346065"/>
            <a:ext cx="838200" cy="381794"/>
            <a:chOff x="6248400" y="1752600"/>
            <a:chExt cx="838200" cy="381794"/>
          </a:xfrm>
        </p:grpSpPr>
        <p:sp>
          <p:nvSpPr>
            <p:cNvPr id="185" name="Rectangle 184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</a:rPr>
                <a:t>A</a:t>
              </a:r>
            </a:p>
          </p:txBody>
        </p:sp>
        <p:cxnSp>
          <p:nvCxnSpPr>
            <p:cNvPr id="186" name="Straight Connector 185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8" name="Group 187"/>
          <p:cNvGrpSpPr/>
          <p:nvPr/>
        </p:nvGrpSpPr>
        <p:grpSpPr>
          <a:xfrm>
            <a:off x="6593451" y="4029365"/>
            <a:ext cx="838200" cy="381794"/>
            <a:chOff x="5638800" y="2361406"/>
            <a:chExt cx="838200" cy="381794"/>
          </a:xfrm>
        </p:grpSpPr>
        <p:sp>
          <p:nvSpPr>
            <p:cNvPr id="189" name="Rectangle 188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Arial" charset="0"/>
                </a:rPr>
                <a:t>B</a:t>
              </a:r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2" name="Group 191"/>
          <p:cNvGrpSpPr/>
          <p:nvPr/>
        </p:nvGrpSpPr>
        <p:grpSpPr>
          <a:xfrm>
            <a:off x="5450451" y="4641465"/>
            <a:ext cx="838200" cy="381794"/>
            <a:chOff x="5638800" y="2361406"/>
            <a:chExt cx="838200" cy="381794"/>
          </a:xfrm>
        </p:grpSpPr>
        <p:sp>
          <p:nvSpPr>
            <p:cNvPr id="193" name="Rectangle 192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Arial" charset="0"/>
                </a:rPr>
                <a:t>D</a:t>
              </a:r>
            </a:p>
          </p:txBody>
        </p:sp>
        <p:cxnSp>
          <p:nvCxnSpPr>
            <p:cNvPr id="194" name="Straight Connector 193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6" name="Group 195"/>
          <p:cNvGrpSpPr/>
          <p:nvPr/>
        </p:nvGrpSpPr>
        <p:grpSpPr>
          <a:xfrm>
            <a:off x="5983851" y="5250271"/>
            <a:ext cx="838200" cy="381794"/>
            <a:chOff x="5638800" y="2361406"/>
            <a:chExt cx="838200" cy="381794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00"/>
                  </a:solidFill>
                  <a:effectLst/>
                  <a:uLnTx/>
                  <a:uFillTx/>
                  <a:latin typeface="Arial" charset="0"/>
                </a:rPr>
                <a:t>E</a:t>
              </a:r>
            </a:p>
          </p:txBody>
        </p:sp>
        <p:cxnSp>
          <p:nvCxnSpPr>
            <p:cNvPr id="198" name="Straight Connector 197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0" name="Group 199"/>
          <p:cNvGrpSpPr/>
          <p:nvPr/>
        </p:nvGrpSpPr>
        <p:grpSpPr>
          <a:xfrm>
            <a:off x="7050651" y="5251859"/>
            <a:ext cx="838200" cy="381794"/>
            <a:chOff x="5638800" y="2361406"/>
            <a:chExt cx="838200" cy="381794"/>
          </a:xfrm>
        </p:grpSpPr>
        <p:sp>
          <p:nvSpPr>
            <p:cNvPr id="201" name="Rectangle 200"/>
            <p:cNvSpPr/>
            <p:nvPr/>
          </p:nvSpPr>
          <p:spPr bwMode="auto">
            <a:xfrm>
              <a:off x="5638800" y="2361406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charset="0"/>
                </a:rPr>
                <a:t>F</a:t>
              </a:r>
            </a:p>
          </p:txBody>
        </p:sp>
        <p:cxnSp>
          <p:nvCxnSpPr>
            <p:cNvPr id="202" name="Straight Connector 201"/>
            <p:cNvCxnSpPr/>
            <p:nvPr/>
          </p:nvCxnSpPr>
          <p:spPr bwMode="auto">
            <a:xfrm rot="5400000">
              <a:off x="5676900" y="25519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/>
            <p:nvPr/>
          </p:nvCxnSpPr>
          <p:spPr bwMode="auto">
            <a:xfrm rot="5400000">
              <a:off x="6088190" y="2551112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4" name="Group 203"/>
          <p:cNvGrpSpPr/>
          <p:nvPr/>
        </p:nvGrpSpPr>
        <p:grpSpPr>
          <a:xfrm>
            <a:off x="7736451" y="4643053"/>
            <a:ext cx="838200" cy="381794"/>
            <a:chOff x="6248400" y="1752600"/>
            <a:chExt cx="838200" cy="381794"/>
          </a:xfrm>
        </p:grpSpPr>
        <p:sp>
          <p:nvSpPr>
            <p:cNvPr id="205" name="Rectangle 204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Arial" charset="0"/>
                </a:rPr>
                <a:t>C</a:t>
              </a:r>
            </a:p>
          </p:txBody>
        </p:sp>
        <p:cxnSp>
          <p:nvCxnSpPr>
            <p:cNvPr id="206" name="Straight Connector 205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8" name="Group 207"/>
          <p:cNvGrpSpPr/>
          <p:nvPr/>
        </p:nvGrpSpPr>
        <p:grpSpPr>
          <a:xfrm>
            <a:off x="5374251" y="5936071"/>
            <a:ext cx="838200" cy="381794"/>
            <a:chOff x="6248400" y="1752600"/>
            <a:chExt cx="838200" cy="381794"/>
          </a:xfrm>
        </p:grpSpPr>
        <p:sp>
          <p:nvSpPr>
            <p:cNvPr id="209" name="Rectangle 208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 charset="0"/>
                </a:rPr>
                <a:t>I</a:t>
              </a:r>
            </a:p>
          </p:txBody>
        </p:sp>
        <p:cxnSp>
          <p:nvCxnSpPr>
            <p:cNvPr id="210" name="Straight Connector 209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2" name="Group 211"/>
          <p:cNvGrpSpPr/>
          <p:nvPr/>
        </p:nvGrpSpPr>
        <p:grpSpPr>
          <a:xfrm>
            <a:off x="7660251" y="5860665"/>
            <a:ext cx="838200" cy="381794"/>
            <a:chOff x="6248400" y="1752600"/>
            <a:chExt cx="838200" cy="381794"/>
          </a:xfrm>
        </p:grpSpPr>
        <p:sp>
          <p:nvSpPr>
            <p:cNvPr id="213" name="Rectangle 212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90099"/>
                  </a:solidFill>
                  <a:effectLst/>
                  <a:uLnTx/>
                  <a:uFillTx/>
                  <a:latin typeface="Arial" charset="0"/>
                </a:rPr>
                <a:t>G</a:t>
              </a:r>
            </a:p>
          </p:txBody>
        </p:sp>
        <p:cxnSp>
          <p:nvCxnSpPr>
            <p:cNvPr id="214" name="Straight Connector 213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6" name="Group 215"/>
          <p:cNvGrpSpPr/>
          <p:nvPr/>
        </p:nvGrpSpPr>
        <p:grpSpPr>
          <a:xfrm>
            <a:off x="8346051" y="6489667"/>
            <a:ext cx="838200" cy="381794"/>
            <a:chOff x="6248400" y="1752600"/>
            <a:chExt cx="838200" cy="381794"/>
          </a:xfrm>
        </p:grpSpPr>
        <p:sp>
          <p:nvSpPr>
            <p:cNvPr id="217" name="Rectangle 216"/>
            <p:cNvSpPr/>
            <p:nvPr/>
          </p:nvSpPr>
          <p:spPr bwMode="auto">
            <a:xfrm>
              <a:off x="6248400" y="1752600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charset="0"/>
                </a:rPr>
                <a:t>H</a:t>
              </a:r>
            </a:p>
          </p:txBody>
        </p:sp>
        <p:cxnSp>
          <p:nvCxnSpPr>
            <p:cNvPr id="218" name="Straight Connector 217"/>
            <p:cNvCxnSpPr/>
            <p:nvPr/>
          </p:nvCxnSpPr>
          <p:spPr bwMode="auto">
            <a:xfrm rot="5400000">
              <a:off x="6286500" y="1943100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9" name="Straight Connector 218"/>
            <p:cNvCxnSpPr/>
            <p:nvPr/>
          </p:nvCxnSpPr>
          <p:spPr bwMode="auto">
            <a:xfrm rot="5400000">
              <a:off x="6697790" y="1942306"/>
              <a:ext cx="3810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20" name="Elbow Connector 219"/>
          <p:cNvCxnSpPr/>
          <p:nvPr/>
        </p:nvCxnSpPr>
        <p:spPr bwMode="auto">
          <a:xfrm rot="5400000">
            <a:off x="7412204" y="4813312"/>
            <a:ext cx="457994" cy="419100"/>
          </a:xfrm>
          <a:prstGeom prst="bentConnector3">
            <a:avLst>
              <a:gd name="adj1" fmla="val 69187"/>
            </a:avLst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221" name="Straight Connector 220"/>
          <p:cNvCxnSpPr/>
          <p:nvPr/>
        </p:nvCxnSpPr>
        <p:spPr bwMode="auto">
          <a:xfrm rot="5400000">
            <a:off x="7976727" y="34296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/>
          <p:nvPr/>
        </p:nvCxnSpPr>
        <p:spPr bwMode="auto">
          <a:xfrm rot="5400000">
            <a:off x="8277225" y="47250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 rot="5400000">
            <a:off x="8267699" y="6574035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 rot="5400000">
            <a:off x="8886825" y="6574035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Connector 224"/>
          <p:cNvCxnSpPr/>
          <p:nvPr/>
        </p:nvCxnSpPr>
        <p:spPr bwMode="auto">
          <a:xfrm rot="5400000">
            <a:off x="6528927" y="5333845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/>
          <p:nvPr/>
        </p:nvCxnSpPr>
        <p:spPr bwMode="auto">
          <a:xfrm rot="5400000">
            <a:off x="6986127" y="53346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/>
        </p:nvCxnSpPr>
        <p:spPr bwMode="auto">
          <a:xfrm rot="5400000">
            <a:off x="5300202" y="6019645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/>
          <p:nvPr/>
        </p:nvCxnSpPr>
        <p:spPr bwMode="auto">
          <a:xfrm rot="5400000">
            <a:off x="5919327" y="6019645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Straight Connector 228"/>
          <p:cNvCxnSpPr/>
          <p:nvPr/>
        </p:nvCxnSpPr>
        <p:spPr bwMode="auto">
          <a:xfrm rot="5400000">
            <a:off x="7586202" y="5944239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0" name="Rectangle 229"/>
          <p:cNvSpPr/>
          <p:nvPr/>
        </p:nvSpPr>
        <p:spPr bwMode="auto">
          <a:xfrm>
            <a:off x="8650851" y="2965065"/>
            <a:ext cx="76200" cy="76200"/>
          </a:xfrm>
          <a:prstGeom prst="rect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231" name="Elbow Connector 230"/>
          <p:cNvCxnSpPr>
            <a:stCxn id="230" idx="2"/>
          </p:cNvCxnSpPr>
          <p:nvPr/>
        </p:nvCxnSpPr>
        <p:spPr bwMode="auto">
          <a:xfrm rot="5400000">
            <a:off x="8117451" y="2774565"/>
            <a:ext cx="304800" cy="838200"/>
          </a:xfrm>
          <a:prstGeom prst="bentConnector3">
            <a:avLst>
              <a:gd name="adj1" fmla="val 50000"/>
            </a:avLst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32" name="Group 231"/>
          <p:cNvGrpSpPr/>
          <p:nvPr/>
        </p:nvGrpSpPr>
        <p:grpSpPr>
          <a:xfrm flipH="1">
            <a:off x="7317351" y="4260465"/>
            <a:ext cx="647700" cy="381000"/>
            <a:chOff x="5410200" y="2667794"/>
            <a:chExt cx="876300" cy="379412"/>
          </a:xfrm>
        </p:grpSpPr>
        <p:cxnSp>
          <p:nvCxnSpPr>
            <p:cNvPr id="233" name="Straight Connector 232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34" name="Shape 206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35" name="Group 234"/>
          <p:cNvGrpSpPr/>
          <p:nvPr/>
        </p:nvGrpSpPr>
        <p:grpSpPr>
          <a:xfrm flipH="1">
            <a:off x="8384151" y="6112218"/>
            <a:ext cx="419100" cy="381000"/>
            <a:chOff x="5410200" y="2667794"/>
            <a:chExt cx="876300" cy="379412"/>
          </a:xfrm>
        </p:grpSpPr>
        <p:cxnSp>
          <p:nvCxnSpPr>
            <p:cNvPr id="236" name="Straight Connector 235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37" name="Shape 209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38" name="Group 237"/>
          <p:cNvGrpSpPr/>
          <p:nvPr/>
        </p:nvGrpSpPr>
        <p:grpSpPr>
          <a:xfrm flipH="1">
            <a:off x="7796585" y="5479665"/>
            <a:ext cx="419100" cy="381000"/>
            <a:chOff x="5410200" y="2667794"/>
            <a:chExt cx="876300" cy="379412"/>
          </a:xfrm>
        </p:grpSpPr>
        <p:cxnSp>
          <p:nvCxnSpPr>
            <p:cNvPr id="239" name="Straight Connector 238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40" name="Shape 212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1" name="Group 240"/>
          <p:cNvGrpSpPr/>
          <p:nvPr/>
        </p:nvGrpSpPr>
        <p:grpSpPr>
          <a:xfrm flipH="1">
            <a:off x="6201434" y="4871771"/>
            <a:ext cx="315817" cy="381000"/>
            <a:chOff x="5410200" y="2667794"/>
            <a:chExt cx="876300" cy="379412"/>
          </a:xfrm>
        </p:grpSpPr>
        <p:cxnSp>
          <p:nvCxnSpPr>
            <p:cNvPr id="242" name="Straight Connector 241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43" name="Shape 215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4" name="Group 243"/>
          <p:cNvGrpSpPr/>
          <p:nvPr/>
        </p:nvGrpSpPr>
        <p:grpSpPr>
          <a:xfrm>
            <a:off x="5983851" y="4260465"/>
            <a:ext cx="723900" cy="381000"/>
            <a:chOff x="5410200" y="2667794"/>
            <a:chExt cx="876300" cy="379412"/>
          </a:xfrm>
        </p:grpSpPr>
        <p:cxnSp>
          <p:nvCxnSpPr>
            <p:cNvPr id="245" name="Straight Connector 244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46" name="Shape 218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7" name="Group 246"/>
          <p:cNvGrpSpPr/>
          <p:nvPr/>
        </p:nvGrpSpPr>
        <p:grpSpPr>
          <a:xfrm>
            <a:off x="5679051" y="5479665"/>
            <a:ext cx="419100" cy="455612"/>
            <a:chOff x="5410200" y="2667794"/>
            <a:chExt cx="876300" cy="379412"/>
          </a:xfrm>
        </p:grpSpPr>
        <p:cxnSp>
          <p:nvCxnSpPr>
            <p:cNvPr id="248" name="Straight Connector 247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49" name="Shape 221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0" name="Group 249"/>
          <p:cNvGrpSpPr/>
          <p:nvPr/>
        </p:nvGrpSpPr>
        <p:grpSpPr>
          <a:xfrm>
            <a:off x="6974451" y="3574665"/>
            <a:ext cx="576549" cy="455612"/>
            <a:chOff x="5410200" y="2667794"/>
            <a:chExt cx="876300" cy="379412"/>
          </a:xfrm>
        </p:grpSpPr>
        <p:cxnSp>
          <p:nvCxnSpPr>
            <p:cNvPr id="251" name="Straight Connector 250"/>
            <p:cNvCxnSpPr/>
            <p:nvPr/>
          </p:nvCxnSpPr>
          <p:spPr bwMode="auto">
            <a:xfrm rot="5400000">
              <a:off x="6171406" y="2781300"/>
              <a:ext cx="228600" cy="1588"/>
            </a:xfrm>
            <a:prstGeom prst="line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252" name="Shape 224"/>
            <p:cNvCxnSpPr/>
            <p:nvPr/>
          </p:nvCxnSpPr>
          <p:spPr bwMode="auto">
            <a:xfrm rot="10800000" flipV="1">
              <a:off x="5410200" y="2895600"/>
              <a:ext cx="876300" cy="151606"/>
            </a:xfrm>
            <a:prstGeom prst="bentConnector2">
              <a:avLst/>
            </a:prstGeom>
            <a:solidFill>
              <a:srgbClr val="1B9AD9"/>
            </a:solidFill>
            <a:ln w="19050" cap="flat" cmpd="sng" algn="ctr">
              <a:solidFill>
                <a:srgbClr val="1D528D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53" name="Straight Connector 252"/>
          <p:cNvCxnSpPr/>
          <p:nvPr/>
        </p:nvCxnSpPr>
        <p:spPr bwMode="auto">
          <a:xfrm rot="5400000">
            <a:off x="5384130" y="4718544"/>
            <a:ext cx="381000" cy="213852"/>
          </a:xfrm>
          <a:prstGeom prst="line">
            <a:avLst/>
          </a:prstGeom>
          <a:solidFill>
            <a:srgbClr val="1B9AD9"/>
          </a:solidFill>
          <a:ln w="19050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979830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9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0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3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6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7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40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7000"/>
                            </p:stCondLst>
                            <p:childTnLst>
                              <p:par>
                                <p:cTn id="1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80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1000"/>
                            </p:stCondLst>
                            <p:childTnLst>
                              <p:par>
                                <p:cTn id="1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30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40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61000"/>
                            </p:stCondLst>
                            <p:childTnLst>
                              <p:par>
                                <p:cTn id="1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20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3000"/>
                            </p:stCondLst>
                            <p:childTnLst>
                              <p:par>
                                <p:cTn id="1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4000"/>
                            </p:stCondLst>
                            <p:childTnLst>
                              <p:par>
                                <p:cTn id="1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50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6000"/>
                            </p:stCondLst>
                            <p:childTnLst>
                              <p:par>
                                <p:cTn id="1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8000"/>
                            </p:stCondLst>
                            <p:childTnLst>
                              <p:par>
                                <p:cTn id="1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9000"/>
                            </p:stCondLst>
                            <p:childTnLst>
                              <p:par>
                                <p:cTn id="1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0000"/>
                            </p:stCondLst>
                            <p:childTnLst>
                              <p:par>
                                <p:cTn id="1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1000"/>
                            </p:stCondLst>
                            <p:childTnLst>
                              <p:par>
                                <p:cTn id="1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3000"/>
                            </p:stCondLst>
                            <p:childTnLst>
                              <p:par>
                                <p:cTn id="2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74000"/>
                            </p:stCondLst>
                            <p:childTnLst>
                              <p:par>
                                <p:cTn id="2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5000"/>
                            </p:stCondLst>
                            <p:childTnLst>
                              <p:par>
                                <p:cTn id="2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7000"/>
                            </p:stCondLst>
                            <p:childTnLst>
                              <p:par>
                                <p:cTn id="2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8000"/>
                            </p:stCondLst>
                            <p:childTnLst>
                              <p:par>
                                <p:cTn id="2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9000"/>
                            </p:stCondLst>
                            <p:childTnLst>
                              <p:par>
                                <p:cTn id="2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80000"/>
                            </p:stCondLst>
                            <p:childTnLst>
                              <p:par>
                                <p:cTn id="2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81000"/>
                            </p:stCondLst>
                            <p:childTnLst>
                              <p:par>
                                <p:cTn id="2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2000"/>
                            </p:stCondLst>
                            <p:childTnLst>
                              <p:par>
                                <p:cTn id="2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3000"/>
                            </p:stCondLst>
                            <p:childTnLst>
                              <p:par>
                                <p:cTn id="2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4000"/>
                            </p:stCondLst>
                            <p:childTnLst>
                              <p:par>
                                <p:cTn id="2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85000"/>
                            </p:stCondLst>
                            <p:childTnLst>
                              <p:par>
                                <p:cTn id="2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05" grpId="0" animBg="1"/>
      <p:bldP spid="107" grpId="0"/>
      <p:bldP spid="175" grpId="0"/>
      <p:bldP spid="182" grpId="0" animBg="1"/>
      <p:bldP spid="183" grpId="0"/>
      <p:bldP spid="2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2009800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Make binary tree from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this general tree: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Exercise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772496" y="32833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K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2791296" y="41215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L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287096" y="4953812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Y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667556" y="4121576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W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953096" y="4959776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781896" y="4950532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O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6210356" y="4956464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X</a:t>
            </a:r>
          </a:p>
        </p:txBody>
      </p:sp>
      <p:cxnSp>
        <p:nvCxnSpPr>
          <p:cNvPr id="38" name="Straight Connector 37"/>
          <p:cNvCxnSpPr>
            <a:stCxn id="31" idx="3"/>
            <a:endCxn id="32" idx="0"/>
          </p:cNvCxnSpPr>
          <p:nvPr/>
        </p:nvCxnSpPr>
        <p:spPr bwMode="auto">
          <a:xfrm rot="5400000">
            <a:off x="3705697" y="2987821"/>
            <a:ext cx="447955" cy="18195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35" idx="0"/>
          </p:cNvCxnSpPr>
          <p:nvPr/>
        </p:nvCxnSpPr>
        <p:spPr bwMode="auto">
          <a:xfrm rot="5400000">
            <a:off x="2295997" y="4397521"/>
            <a:ext cx="447955" cy="6765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32" idx="5"/>
            <a:endCxn id="36" idx="0"/>
          </p:cNvCxnSpPr>
          <p:nvPr/>
        </p:nvCxnSpPr>
        <p:spPr bwMode="auto">
          <a:xfrm rot="16200000" flipH="1">
            <a:off x="3376663" y="4316698"/>
            <a:ext cx="438711" cy="8289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4" idx="3"/>
            <a:endCxn id="37" idx="0"/>
          </p:cNvCxnSpPr>
          <p:nvPr/>
        </p:nvCxnSpPr>
        <p:spPr bwMode="auto">
          <a:xfrm rot="5400000">
            <a:off x="6364413" y="4586365"/>
            <a:ext cx="444643" cy="2955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4" idx="5"/>
            <a:endCxn id="33" idx="0"/>
          </p:cNvCxnSpPr>
          <p:nvPr/>
        </p:nvCxnSpPr>
        <p:spPr bwMode="auto">
          <a:xfrm rot="16200000" flipH="1">
            <a:off x="7065753" y="4503868"/>
            <a:ext cx="441991" cy="45789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210356" y="5729064"/>
            <a:ext cx="457200" cy="4572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Z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44" name="Straight Connector 43"/>
          <p:cNvCxnSpPr>
            <a:stCxn id="37" idx="4"/>
            <a:endCxn id="43" idx="0"/>
          </p:cNvCxnSpPr>
          <p:nvPr/>
        </p:nvCxnSpPr>
        <p:spPr bwMode="auto">
          <a:xfrm rot="5400000">
            <a:off x="6281256" y="5571364"/>
            <a:ext cx="315400" cy="15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3781896" y="5721776"/>
            <a:ext cx="457200" cy="45720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R</a:t>
            </a:r>
          </a:p>
        </p:txBody>
      </p:sp>
      <p:cxnSp>
        <p:nvCxnSpPr>
          <p:cNvPr id="46" name="Straight Connector 45"/>
          <p:cNvCxnSpPr>
            <a:stCxn id="36" idx="4"/>
            <a:endCxn id="45" idx="0"/>
          </p:cNvCxnSpPr>
          <p:nvPr/>
        </p:nvCxnSpPr>
        <p:spPr bwMode="auto">
          <a:xfrm rot="5400000">
            <a:off x="3853474" y="5564754"/>
            <a:ext cx="314044" cy="15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2791296" y="4990256"/>
            <a:ext cx="457200" cy="457200"/>
          </a:xfrm>
          <a:prstGeom prst="ellipse">
            <a:avLst/>
          </a:prstGeom>
          <a:solidFill>
            <a:srgbClr val="C034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N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334096" y="5722440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P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49" name="Straight Connector 48"/>
          <p:cNvCxnSpPr>
            <a:stCxn id="31" idx="5"/>
            <a:endCxn id="34" idx="0"/>
          </p:cNvCxnSpPr>
          <p:nvPr/>
        </p:nvCxnSpPr>
        <p:spPr bwMode="auto">
          <a:xfrm rot="16200000" flipH="1">
            <a:off x="5805471" y="3030890"/>
            <a:ext cx="447955" cy="173341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3248496" y="5729064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51" name="Straight Connector 50"/>
          <p:cNvCxnSpPr>
            <a:endCxn id="48" idx="0"/>
          </p:cNvCxnSpPr>
          <p:nvPr/>
        </p:nvCxnSpPr>
        <p:spPr bwMode="auto">
          <a:xfrm rot="5400000">
            <a:off x="2539504" y="5394448"/>
            <a:ext cx="351184" cy="30480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7" idx="5"/>
            <a:endCxn id="50" idx="0"/>
          </p:cNvCxnSpPr>
          <p:nvPr/>
        </p:nvCxnSpPr>
        <p:spPr bwMode="auto">
          <a:xfrm rot="16200000" flipH="1">
            <a:off x="3155037" y="5407004"/>
            <a:ext cx="348563" cy="295555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2" idx="4"/>
            <a:endCxn id="47" idx="0"/>
          </p:cNvCxnSpPr>
          <p:nvPr/>
        </p:nvCxnSpPr>
        <p:spPr bwMode="auto">
          <a:xfrm rot="5400000">
            <a:off x="2814156" y="4784516"/>
            <a:ext cx="411480" cy="15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647566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1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3" grpId="0" animBg="1"/>
      <p:bldP spid="45" grpId="0" animBg="1"/>
      <p:bldP spid="47" grpId="0" animBg="1"/>
      <p:bldP spid="48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2945904"/>
            <a:ext cx="87376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Make binary tree from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this statement: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K, C, P, E, M, B, R, G, Q, F, W</a:t>
            </a:r>
          </a:p>
          <a:p>
            <a:pPr>
              <a:lnSpc>
                <a:spcPct val="150000"/>
              </a:lnSpc>
            </a:pPr>
            <a:endParaRPr lang="id-ID" sz="36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 = </a:t>
            </a:r>
            <a:r>
              <a:rPr lang="en-US" sz="3600" u="sng" dirty="0">
                <a:solidFill>
                  <a:schemeClr val="bg1"/>
                </a:solidFill>
              </a:rPr>
              <a:t>A + BD</a:t>
            </a:r>
            <a:r>
              <a:rPr lang="en-US" sz="3600" u="sng" baseline="30000" dirty="0">
                <a:solidFill>
                  <a:schemeClr val="bg1"/>
                </a:solidFill>
              </a:rPr>
              <a:t>H</a:t>
            </a:r>
            <a:r>
              <a:rPr lang="en-US" sz="3600" u="sng" dirty="0">
                <a:solidFill>
                  <a:schemeClr val="bg1"/>
                </a:solidFill>
              </a:rPr>
              <a:t> – F</a:t>
            </a:r>
          </a:p>
          <a:p>
            <a:pPr marL="514350" indent="-514350" algn="just"/>
            <a:r>
              <a:rPr lang="en-US" sz="3600" dirty="0">
                <a:solidFill>
                  <a:schemeClr val="bg1"/>
                </a:solidFill>
              </a:rPr>
              <a:t>               G - K</a:t>
            </a:r>
            <a:endParaRPr lang="en-US" sz="3600" baseline="30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d-ID" sz="36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endParaRPr lang="id-ID" sz="36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Exercise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416" y="1505744"/>
            <a:ext cx="31146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7197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016001" y="5334001"/>
            <a:ext cx="8604250" cy="2201333"/>
          </a:xfrm>
          <a:prstGeom prst="rect">
            <a:avLst/>
          </a:prstGeom>
          <a:noFill/>
        </p:spPr>
        <p:txBody>
          <a:bodyPr wrap="square" lIns="101599" tIns="50799" rIns="101599" bIns="50799" rtlCol="0">
            <a:normAutofit/>
          </a:bodyPr>
          <a:lstStyle/>
          <a:p>
            <a:pPr algn="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			</a:t>
            </a:r>
            <a:r>
              <a:rPr lang="id-ID" b="1" dirty="0" smtClean="0">
                <a:solidFill>
                  <a:schemeClr val="bg1"/>
                </a:solidFill>
              </a:rPr>
              <a:t>Contact Person: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Adam Mukharil Bachtiar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Informatics Engineering UNIKOM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Jalan Dipati Ukur Nomor. 112-114 Bandung 40132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Email: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7"/>
              </a:rPr>
              <a:t>adfbipotter@gmail.com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Blog: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8"/>
              </a:rPr>
              <a:t>http://adfbipotter.wordpress.com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r>
              <a:rPr lang="id-ID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Copyright © Adam Mukharil </a:t>
            </a:r>
            <a:r>
              <a:rPr lang="id-ID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Bachtiar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22667" y="3672167"/>
            <a:ext cx="9652000" cy="121733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80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n-US" sz="4400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30667" y="2540000"/>
            <a:ext cx="9660000" cy="71084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4000" dirty="0"/>
              <a:t>THANK YOU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440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200000"/>
              </a:lnSpc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Tree is data structure that is non linear and can be used to represents data in </a:t>
            </a:r>
            <a:r>
              <a:rPr lang="id-ID" sz="40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hierarchy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between those elements. For example: organization structure, family tree, and the tournament.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Components of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89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77354"/>
            <a:ext cx="8382000" cy="50292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5029200" y="2663154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191" name="Oval 190"/>
          <p:cNvSpPr/>
          <p:nvPr/>
        </p:nvSpPr>
        <p:spPr bwMode="auto">
          <a:xfrm>
            <a:off x="3352800" y="3958554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92" name="Oval 191"/>
          <p:cNvSpPr/>
          <p:nvPr/>
        </p:nvSpPr>
        <p:spPr bwMode="auto">
          <a:xfrm>
            <a:off x="5029200" y="3958554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93" name="Oval 192"/>
          <p:cNvSpPr/>
          <p:nvPr/>
        </p:nvSpPr>
        <p:spPr bwMode="auto">
          <a:xfrm>
            <a:off x="6629400" y="3958554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194" name="Oval 193"/>
          <p:cNvSpPr/>
          <p:nvPr/>
        </p:nvSpPr>
        <p:spPr bwMode="auto">
          <a:xfrm>
            <a:off x="2286000" y="5330154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195" name="Oval 194"/>
          <p:cNvSpPr/>
          <p:nvPr/>
        </p:nvSpPr>
        <p:spPr bwMode="auto">
          <a:xfrm>
            <a:off x="4419600" y="5330154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96" name="Oval 195"/>
          <p:cNvSpPr/>
          <p:nvPr/>
        </p:nvSpPr>
        <p:spPr bwMode="auto">
          <a:xfrm>
            <a:off x="6644148" y="5330154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197" name="Straight Connector 196"/>
          <p:cNvCxnSpPr>
            <a:stCxn id="190" idx="3"/>
            <a:endCxn id="191" idx="0"/>
          </p:cNvCxnSpPr>
          <p:nvPr/>
        </p:nvCxnSpPr>
        <p:spPr bwMode="auto">
          <a:xfrm rot="5400000">
            <a:off x="4000500" y="2840580"/>
            <a:ext cx="775074" cy="14608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stCxn id="190" idx="5"/>
            <a:endCxn id="193" idx="0"/>
          </p:cNvCxnSpPr>
          <p:nvPr/>
        </p:nvCxnSpPr>
        <p:spPr bwMode="auto">
          <a:xfrm rot="16200000" flipH="1">
            <a:off x="5854326" y="2878680"/>
            <a:ext cx="775074" cy="13846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>
            <a:stCxn id="190" idx="4"/>
            <a:endCxn id="192" idx="0"/>
          </p:cNvCxnSpPr>
          <p:nvPr/>
        </p:nvCxnSpPr>
        <p:spPr bwMode="auto">
          <a:xfrm rot="5400000">
            <a:off x="4991100" y="3615654"/>
            <a:ext cx="685800" cy="15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>
            <a:stCxn id="191" idx="3"/>
            <a:endCxn id="194" idx="0"/>
          </p:cNvCxnSpPr>
          <p:nvPr/>
        </p:nvCxnSpPr>
        <p:spPr bwMode="auto">
          <a:xfrm rot="5400000">
            <a:off x="2590800" y="4478880"/>
            <a:ext cx="851274" cy="8512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stCxn id="191" idx="5"/>
            <a:endCxn id="195" idx="0"/>
          </p:cNvCxnSpPr>
          <p:nvPr/>
        </p:nvCxnSpPr>
        <p:spPr bwMode="auto">
          <a:xfrm rot="16200000" flipH="1">
            <a:off x="3873126" y="4478880"/>
            <a:ext cx="851274" cy="8512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>
            <a:stCxn id="193" idx="4"/>
            <a:endCxn id="196" idx="0"/>
          </p:cNvCxnSpPr>
          <p:nvPr/>
        </p:nvCxnSpPr>
        <p:spPr bwMode="auto">
          <a:xfrm rot="16200000" flipH="1">
            <a:off x="6560574" y="4941780"/>
            <a:ext cx="762000" cy="1474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Arrow Connector 202"/>
          <p:cNvCxnSpPr>
            <a:stCxn id="190" idx="7"/>
            <a:endCxn id="211" idx="1"/>
          </p:cNvCxnSpPr>
          <p:nvPr/>
        </p:nvCxnSpPr>
        <p:spPr bwMode="auto">
          <a:xfrm rot="5400000" flipH="1" flipV="1">
            <a:off x="5969743" y="1864171"/>
            <a:ext cx="468041" cy="1308474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04" name="Straight Connector 203"/>
          <p:cNvCxnSpPr>
            <a:stCxn id="190" idx="2"/>
          </p:cNvCxnSpPr>
          <p:nvPr/>
        </p:nvCxnSpPr>
        <p:spPr bwMode="auto">
          <a:xfrm rot="10800000">
            <a:off x="1752600" y="2967746"/>
            <a:ext cx="3276600" cy="209"/>
          </a:xfrm>
          <a:prstGeom prst="line">
            <a:avLst/>
          </a:prstGeom>
          <a:solidFill>
            <a:srgbClr val="1B9AD9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/>
          <p:cNvCxnSpPr>
            <a:stCxn id="191" idx="2"/>
            <a:endCxn id="215" idx="3"/>
          </p:cNvCxnSpPr>
          <p:nvPr/>
        </p:nvCxnSpPr>
        <p:spPr bwMode="auto">
          <a:xfrm rot="10800000">
            <a:off x="1752600" y="4261122"/>
            <a:ext cx="1600200" cy="2232"/>
          </a:xfrm>
          <a:prstGeom prst="line">
            <a:avLst/>
          </a:prstGeom>
          <a:solidFill>
            <a:srgbClr val="1B9AD9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194" idx="2"/>
            <a:endCxn id="216" idx="3"/>
          </p:cNvCxnSpPr>
          <p:nvPr/>
        </p:nvCxnSpPr>
        <p:spPr bwMode="auto">
          <a:xfrm rot="10800000">
            <a:off x="1752600" y="5632722"/>
            <a:ext cx="533400" cy="2232"/>
          </a:xfrm>
          <a:prstGeom prst="line">
            <a:avLst/>
          </a:prstGeom>
          <a:solidFill>
            <a:srgbClr val="1B9AD9"/>
          </a:solidFill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Straight Arrow Connector 206"/>
          <p:cNvCxnSpPr>
            <a:stCxn id="196" idx="3"/>
          </p:cNvCxnSpPr>
          <p:nvPr/>
        </p:nvCxnSpPr>
        <p:spPr bwMode="auto">
          <a:xfrm rot="5400000">
            <a:off x="5912874" y="5805006"/>
            <a:ext cx="775074" cy="866022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08" name="Straight Arrow Connector 207"/>
          <p:cNvCxnSpPr>
            <a:stCxn id="192" idx="4"/>
          </p:cNvCxnSpPr>
          <p:nvPr/>
        </p:nvCxnSpPr>
        <p:spPr bwMode="auto">
          <a:xfrm rot="16200000" flipH="1">
            <a:off x="4381500" y="5520654"/>
            <a:ext cx="1981200" cy="76200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09" name="Straight Arrow Connector 208"/>
          <p:cNvCxnSpPr>
            <a:stCxn id="195" idx="4"/>
          </p:cNvCxnSpPr>
          <p:nvPr/>
        </p:nvCxnSpPr>
        <p:spPr bwMode="auto">
          <a:xfrm rot="16200000" flipH="1">
            <a:off x="4648200" y="6015954"/>
            <a:ext cx="609600" cy="457200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10" name="Straight Arrow Connector 209"/>
          <p:cNvCxnSpPr>
            <a:stCxn id="194" idx="4"/>
          </p:cNvCxnSpPr>
          <p:nvPr/>
        </p:nvCxnSpPr>
        <p:spPr bwMode="auto">
          <a:xfrm rot="16200000" flipH="1">
            <a:off x="3390900" y="5139654"/>
            <a:ext cx="685800" cy="2286000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1" name="TextBox 210"/>
          <p:cNvSpPr txBox="1"/>
          <p:nvPr/>
        </p:nvSpPr>
        <p:spPr>
          <a:xfrm>
            <a:off x="6858000" y="205355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76433A"/>
                </a:solidFill>
                <a:effectLst/>
                <a:uLnTx/>
                <a:uFillTx/>
              </a:rPr>
              <a:t>Root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6433A"/>
                </a:solidFill>
                <a:effectLst/>
                <a:uLnTx/>
                <a:uFillTx/>
              </a:rPr>
              <a:t>(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6433A"/>
                </a:solidFill>
                <a:effectLst/>
                <a:uLnTx/>
                <a:uFillTx/>
              </a:rPr>
              <a:t>akar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6433A"/>
                </a:solidFill>
                <a:effectLst/>
                <a:uLnTx/>
                <a:uFillTx/>
              </a:rPr>
              <a:t>)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76433A"/>
              </a:solidFill>
              <a:effectLst/>
              <a:uLnTx/>
              <a:uFillTx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648200" y="6544889"/>
            <a:ext cx="188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Leaf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(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daun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)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990600" y="2358354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Level/Tingkat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371600" y="27348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71600" y="40302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2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371600" y="540188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3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1981200" y="3577554"/>
            <a:ext cx="3200400" cy="3124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218" name="Straight Arrow Connector 217"/>
          <p:cNvCxnSpPr>
            <a:endCxn id="217" idx="3"/>
          </p:cNvCxnSpPr>
          <p:nvPr/>
        </p:nvCxnSpPr>
        <p:spPr bwMode="auto">
          <a:xfrm flipV="1">
            <a:off x="1752600" y="6244226"/>
            <a:ext cx="697288" cy="381328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9" name="TextBox 218"/>
          <p:cNvSpPr txBox="1"/>
          <p:nvPr/>
        </p:nvSpPr>
        <p:spPr>
          <a:xfrm>
            <a:off x="1219200" y="654935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Subtree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220" name="Straight Arrow Connector 219"/>
          <p:cNvCxnSpPr/>
          <p:nvPr/>
        </p:nvCxnSpPr>
        <p:spPr bwMode="auto">
          <a:xfrm>
            <a:off x="5638800" y="2967954"/>
            <a:ext cx="762000" cy="152400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21" name="Straight Arrow Connector 220"/>
          <p:cNvCxnSpPr>
            <a:stCxn id="193" idx="7"/>
          </p:cNvCxnSpPr>
          <p:nvPr/>
        </p:nvCxnSpPr>
        <p:spPr bwMode="auto">
          <a:xfrm rot="16200000" flipV="1">
            <a:off x="6654426" y="3552528"/>
            <a:ext cx="622674" cy="367926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2" name="TextBox 221"/>
          <p:cNvSpPr txBox="1"/>
          <p:nvPr/>
        </p:nvSpPr>
        <p:spPr>
          <a:xfrm>
            <a:off x="6253320" y="3056442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Node/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Vertex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/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Simpul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cxnSp>
        <p:nvCxnSpPr>
          <p:cNvPr id="223" name="Straight Arrow Connector 222"/>
          <p:cNvCxnSpPr/>
          <p:nvPr/>
        </p:nvCxnSpPr>
        <p:spPr bwMode="auto">
          <a:xfrm>
            <a:off x="6934200" y="4949154"/>
            <a:ext cx="914400" cy="1588"/>
          </a:xfrm>
          <a:prstGeom prst="straightConnector1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4" name="TextBox 223"/>
          <p:cNvSpPr txBox="1"/>
          <p:nvPr/>
        </p:nvSpPr>
        <p:spPr>
          <a:xfrm>
            <a:off x="7848600" y="472055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</a:rPr>
              <a:t>Edge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</a:rPr>
              <a:t>/Link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E909C9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557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8000"/>
                            </p:stCondLst>
                            <p:childTnLst>
                              <p:par>
                                <p:cTn id="8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1000"/>
                            </p:stCondLst>
                            <p:childTnLst>
                              <p:par>
                                <p:cTn id="9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211" grpId="0"/>
      <p:bldP spid="212" grpId="0"/>
      <p:bldP spid="213" grpId="0"/>
      <p:bldP spid="214" grpId="0"/>
      <p:bldP spid="215" grpId="0"/>
      <p:bldP spid="216" grpId="0"/>
      <p:bldP spid="217" grpId="0" animBg="1"/>
      <p:bldP spid="219" grpId="0"/>
      <p:bldP spid="222" grpId="0"/>
      <p:bldP spid="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99480" y="2921000"/>
            <a:ext cx="9505056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96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TERMINOLOGY</a:t>
            </a:r>
            <a:endParaRPr lang="en-US" sz="96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86012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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540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Terminology of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1944359"/>
            <a:ext cx="8737600" cy="532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Predecessor</a:t>
            </a:r>
            <a:r>
              <a:rPr lang="id-ID" sz="24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node that is above certain node.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Successor</a:t>
            </a:r>
            <a:r>
              <a:rPr lang="id-ID" sz="24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node that is below certain node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Ancestor</a:t>
            </a:r>
            <a:r>
              <a:rPr lang="id-ID" sz="24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all nodes that is before certain node and in the same path.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Descendant</a:t>
            </a:r>
            <a:r>
              <a:rPr lang="id-ID" sz="24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all nodes that is after certain node and in the same path.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359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Terminology of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1793776"/>
            <a:ext cx="8737600" cy="532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Parent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predecessor that is one level above certain node.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Sibling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nodes that have same parent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Degree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number of child in one node.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7950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Ilustration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quarter" idx="1"/>
          </p:nvPr>
        </p:nvSpPr>
        <p:spPr>
          <a:xfrm>
            <a:off x="938088" y="2441848"/>
            <a:ext cx="838200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DF6A13"/>
                </a:solidFill>
                <a:effectLst/>
                <a:uLnTx/>
                <a:uFillTx/>
              </a:rPr>
              <a:t>Predecessor(B)	: A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Successor(A)	: B,C,D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Ancestor(E) 	: B,A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Descendant(B) 	: E,F</a:t>
            </a: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Courier New" pitchFamily="49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16923" y="2245822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1D528D">
                  <a:tint val="80000"/>
                  <a:satMod val="300000"/>
                </a:srgbClr>
              </a:gs>
              <a:gs pos="100000">
                <a:srgbClr val="1D528D">
                  <a:shade val="30000"/>
                  <a:satMod val="20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A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3262443" y="2946862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4816923" y="3312622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6432363" y="2946862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2378523" y="3922222"/>
            <a:ext cx="609600" cy="6096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4054923" y="3998422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447603" y="3998422"/>
            <a:ext cx="609600" cy="6096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G</a:t>
            </a:r>
          </a:p>
        </p:txBody>
      </p:sp>
      <p:cxnSp>
        <p:nvCxnSpPr>
          <p:cNvPr id="34" name="Straight Connector 33"/>
          <p:cNvCxnSpPr>
            <a:endCxn id="28" idx="7"/>
          </p:cNvCxnSpPr>
          <p:nvPr/>
        </p:nvCxnSpPr>
        <p:spPr bwMode="auto">
          <a:xfrm rot="10800000" flipV="1">
            <a:off x="3782769" y="2689948"/>
            <a:ext cx="1047228" cy="3461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398209" y="2689948"/>
            <a:ext cx="1156074" cy="31787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7" idx="4"/>
          </p:cNvCxnSpPr>
          <p:nvPr/>
        </p:nvCxnSpPr>
        <p:spPr bwMode="auto">
          <a:xfrm rot="5400000">
            <a:off x="4893123" y="3084022"/>
            <a:ext cx="457200" cy="1588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28" idx="3"/>
            <a:endCxn id="31" idx="0"/>
          </p:cNvCxnSpPr>
          <p:nvPr/>
        </p:nvCxnSpPr>
        <p:spPr bwMode="auto">
          <a:xfrm rot="5400000">
            <a:off x="2790003" y="3360508"/>
            <a:ext cx="455034" cy="66839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8" idx="5"/>
            <a:endCxn id="32" idx="0"/>
          </p:cNvCxnSpPr>
          <p:nvPr/>
        </p:nvCxnSpPr>
        <p:spPr bwMode="auto">
          <a:xfrm rot="16200000" flipH="1">
            <a:off x="3805629" y="3444328"/>
            <a:ext cx="531234" cy="576954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30" idx="4"/>
            <a:endCxn id="33" idx="0"/>
          </p:cNvCxnSpPr>
          <p:nvPr/>
        </p:nvCxnSpPr>
        <p:spPr bwMode="auto">
          <a:xfrm rot="16200000" flipH="1">
            <a:off x="6523803" y="3769822"/>
            <a:ext cx="441960" cy="15240"/>
          </a:xfrm>
          <a:prstGeom prst="line">
            <a:avLst/>
          </a:prstGeom>
          <a:solidFill>
            <a:srgbClr val="1B9AD9"/>
          </a:solidFill>
          <a:ln w="28575" cap="flat" cmpd="sng" algn="ctr">
            <a:solidFill>
              <a:srgbClr val="7AD71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426523" y="500426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Parent(E) 	: B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26523" y="5446222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  <a:latin typeface="Verdana"/>
              </a:rPr>
              <a:t>Sibling(E) 	: F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rgbClr val="E909C9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26523" y="589895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0" cap="none" spc="0" normalizeH="0" baseline="0" noProof="0" dirty="0" smtClean="0">
                <a:ln>
                  <a:noFill/>
                </a:ln>
                <a:solidFill>
                  <a:srgbClr val="76433A"/>
                </a:solidFill>
                <a:effectLst/>
                <a:uLnTx/>
                <a:uFillTx/>
                <a:latin typeface="Verdana"/>
              </a:rPr>
              <a:t>Degree(A) 	: 3</a:t>
            </a:r>
            <a:endParaRPr kumimoji="0" lang="en-US" sz="2400" b="0" u="none" strike="noStrike" kern="0" cap="none" spc="0" normalizeH="0" baseline="0" noProof="0" dirty="0">
              <a:ln>
                <a:noFill/>
              </a:ln>
              <a:solidFill>
                <a:srgbClr val="76433A"/>
              </a:solidFill>
              <a:effectLst/>
              <a:uLnTx/>
              <a:uFillTx/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6558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Binary Tree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9" name="AutoShape 3"/>
          <p:cNvSpPr>
            <a:spLocks noChangeArrowheads="1"/>
          </p:cNvSpPr>
          <p:nvPr/>
        </p:nvSpPr>
        <p:spPr bwMode="auto">
          <a:xfrm>
            <a:off x="6696868" y="3890756"/>
            <a:ext cx="2286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D52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1058068" y="3887581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D52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61" name="Freeform 7"/>
          <p:cNvSpPr>
            <a:spLocks/>
          </p:cNvSpPr>
          <p:nvPr/>
        </p:nvSpPr>
        <p:spPr bwMode="gray">
          <a:xfrm>
            <a:off x="3213893" y="3790744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1DB3AC"/>
              </a:gs>
              <a:gs pos="100000">
                <a:srgbClr val="1DB3AC">
                  <a:gamma/>
                  <a:tint val="63529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AutoShape 8"/>
          <p:cNvSpPr>
            <a:spLocks noChangeAspect="1" noChangeArrowheads="1" noTextEdit="1"/>
          </p:cNvSpPr>
          <p:nvPr/>
        </p:nvSpPr>
        <p:spPr bwMode="gray">
          <a:xfrm flipH="1">
            <a:off x="6003131" y="3790744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Freeform 9"/>
          <p:cNvSpPr>
            <a:spLocks/>
          </p:cNvSpPr>
          <p:nvPr/>
        </p:nvSpPr>
        <p:spPr bwMode="gray">
          <a:xfrm flipH="1">
            <a:off x="6009481" y="3793919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9999FF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4" name="Group 10"/>
          <p:cNvGrpSpPr>
            <a:grpSpLocks/>
          </p:cNvGrpSpPr>
          <p:nvPr/>
        </p:nvGrpSpPr>
        <p:grpSpPr bwMode="auto">
          <a:xfrm>
            <a:off x="3496468" y="2447719"/>
            <a:ext cx="2998788" cy="1601788"/>
            <a:chOff x="1997" y="1314"/>
            <a:chExt cx="1889" cy="1009"/>
          </a:xfrm>
        </p:grpSpPr>
        <p:grpSp>
          <p:nvGrpSpPr>
            <p:cNvPr id="6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9999FF">
                      <a:gamma/>
                      <a:tint val="44314"/>
                      <a:invGamma/>
                    </a:srgbClr>
                  </a:gs>
                  <a:gs pos="100000">
                    <a:srgbClr val="9999FF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rgbClr val="1B9AD9">
                    <a:gamma/>
                    <a:shade val="46275"/>
                    <a:invGamma/>
                  </a:srgbClr>
                </a:gs>
                <a:gs pos="100000">
                  <a:srgbClr val="1B9AD9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rgbClr val="1B9AD9">
                    <a:alpha val="0"/>
                  </a:srgbClr>
                </a:gs>
                <a:gs pos="100000">
                  <a:srgbClr val="1B9AD9">
                    <a:gamma/>
                    <a:tint val="34902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rgbClr val="1B9AD9">
                    <a:gamma/>
                    <a:shade val="79216"/>
                    <a:invGamma/>
                  </a:srgbClr>
                </a:gs>
                <a:gs pos="100000">
                  <a:srgbClr val="1B9AD9">
                    <a:alpha val="48000"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rgbClr val="1B9AD9">
                    <a:gamma/>
                    <a:tint val="0"/>
                    <a:invGamma/>
                  </a:srgbClr>
                </a:gs>
                <a:gs pos="100000">
                  <a:srgbClr val="1B9AD9">
                    <a:alpha val="38000"/>
                  </a:srgb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2" name="Text Box 18"/>
          <p:cNvSpPr txBox="1">
            <a:spLocks noChangeArrowheads="1"/>
          </p:cNvSpPr>
          <p:nvPr/>
        </p:nvSpPr>
        <p:spPr bwMode="auto">
          <a:xfrm>
            <a:off x="4182268" y="2495344"/>
            <a:ext cx="1617812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</a:rPr>
              <a:t>Binary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</a:rPr>
              <a:t>Tree</a:t>
            </a:r>
            <a:endParaRPr kumimoji="0" lang="en-US" sz="3200" b="0" u="none" strike="noStrike" kern="0" cap="none" spc="0" normalizeH="0" baseline="0" noProof="0" dirty="0">
              <a:ln>
                <a:noFill/>
              </a:ln>
              <a:solidFill>
                <a:srgbClr val="E909C9"/>
              </a:solidFill>
              <a:effectLst/>
              <a:uLnTx/>
              <a:uFillTx/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1210468" y="4242048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The maximum degree of one node is</a:t>
            </a:r>
            <a:r>
              <a:rPr kumimoji="0" lang="id-ID" sz="2200" b="1" u="none" strike="noStrike" kern="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2.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74" name="Text Box 19"/>
          <p:cNvSpPr txBox="1">
            <a:spLocks noChangeArrowheads="1"/>
          </p:cNvSpPr>
          <p:nvPr/>
        </p:nvSpPr>
        <p:spPr bwMode="auto">
          <a:xfrm>
            <a:off x="6819772" y="4235658"/>
            <a:ext cx="20383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Maximum node until level N is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N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- 1 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75" name="AutoShape 5"/>
          <p:cNvSpPr>
            <a:spLocks noChangeArrowheads="1"/>
          </p:cNvSpPr>
          <p:nvPr/>
        </p:nvSpPr>
        <p:spPr bwMode="auto">
          <a:xfrm>
            <a:off x="3877468" y="4749388"/>
            <a:ext cx="23622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D52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76" name="Down Arrow 75"/>
          <p:cNvSpPr/>
          <p:nvPr/>
        </p:nvSpPr>
        <p:spPr bwMode="auto">
          <a:xfrm>
            <a:off x="4791868" y="4019344"/>
            <a:ext cx="533400" cy="914400"/>
          </a:xfrm>
          <a:prstGeom prst="down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4800000" scaled="0"/>
            <a:tileRect/>
          </a:gradFill>
          <a:ln w="9525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4029868" y="4962128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The maximum number of node each level is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</a:t>
            </a:r>
            <a:r>
              <a:rPr kumimoji="0" lang="en-US" sz="2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 </a:t>
            </a:r>
            <a:r>
              <a:rPr kumimoji="0" lang="en-US" sz="2200" b="1" u="none" strike="noStrike" kern="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(N-1)</a:t>
            </a:r>
            <a:endParaRPr kumimoji="0" lang="en-US" sz="2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9034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3" grpId="0" animBg="1"/>
      <p:bldP spid="72" grpId="0"/>
      <p:bldP spid="73" grpId="0"/>
      <p:bldP spid="74" grpId="0"/>
      <p:bldP spid="75" grpId="0" animBg="1"/>
      <p:bldP spid="76" grpId="0" animBg="1"/>
      <p:bldP spid="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ZcTVN96qNpd1SrIVVWS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KHhRpH0VNCMLOfGqfxDax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eUTgsaePwBNOrkDVLC25T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nsPaXO6NXtPbYN1LDmZb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2lLH6Cb9V8XGBIv92VcM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uCcxSSmCtK44l72do4B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SAavjPBeixdZQ9vzKiNj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ADtVSrn5Hgftwy11uirhP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f0V2jxiz85ZJ5JcrNgE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CmmyFWYENjkT7awPsGg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MtZNNaw2DmF8WZtl7fo2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CmmyFWYENjkT7awPsGgm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SMlQDKK1nfU0Lw9UKddV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MJDBEwjsn0VQ1QtFGnu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3vjNFWYj92CmOnF8mIvR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S5rnli7mPHgUA7w7TIYjp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CmmyFWYENjkT7awPsGgm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9JMa0dEVyuPkRUZJvr4Y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OwBG26PTS7omecoITMf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0gHkimS7pGOU9UBWLo6jY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5x0etYjO7cTJJwtGUi3r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NeImX8Agcoe5U7ZXtdCt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vXK58zGGRdqua9j4TUNBz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1pa5s4tOgxqX13tnPK8qk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jeljnQo9DtyTWlU36Bd3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NsEBggYuIOYYPJnYG8HiB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3c8fAv43s8gl6WJ9HCp7T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H7TmqL6KgOszWb1uDAlkM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dNaZ8NXW40qniVZv46Nb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dcTeOvN3zOn523IVZnoF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bjrwTzRa9b2iUAX6UYr9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88ihIWi23eRZM4KGRCMu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74nCZN4UavSsvsYZgyq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XJATVrQGProR1dT5WuX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6jyhISle3Omo7E26SD4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N7tKP4oWw4KIrjZD312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4DrL5bBVOKGCCgkDJXl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vD5f2QCk4zFFfUQWMaC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Hu1LLeT7854u8OFP8Li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6XX1qNNaaYezUVBeh5nqX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BLM1gX1QPwVBx3Jlr6WX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VeT4BRGV3IGnmgDLxd9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Yk3axJWk1ssLPy8blaa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VaHtHGzIOZpSfz1qjWY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VAq4ClSYWvAMpTt32gLi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mXjz9VQdVKvHe62C3dQ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Gy4Ec2wd81YFpMs3j21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hsa8WfUIXoztesL3bX7I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gHEm0pcxsNorFQp1YBj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77KSAR01TIkkrbstAevwp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4MMUD9Ywpn39zUuqxbw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47eEXynmNGmalG6NWnRU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o2Sz6OXkTnHZEygGBBaB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YeenCBOEESa9PC4ZhyQ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EGrfGGgj1jgH3ElIbmw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PuIDCCjCLldbAxVnU7o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T8zpEymtOe4PQWw24DZp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9haZoWhTQmS4UqUFaSlqi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uR4NMNroRnXYBA4cYKf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7KHZQS3KlqjYEHlQMy2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RSlWXSFfagouKk6NWzl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FDWnR7YGf6CqTPDUUb5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2z9W1KYBs4gDkcI0A0xgu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Skqg92Ea1WgC3MqQmZ4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mMyCVUkaxPM1hhCAtOzOU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3AFd9aagpegvxSEe8jZ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uALvNgSbuX774u1gGa0m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1L5HPAruUKBz0TImUi5U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JMUdaZH0JpYxhUEN6ek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osnCYr9Z7w7MJJIy3B3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tV1mXO54uswSnCkcBZlU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rdaYDletRNV1ZsBBtlT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gQm6eRZ37iJotOcZaKQ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XlCRAZw00A2MWjBx7m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hBYMpua9c24wT0tmgZx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9mHRTnDCtwN3k41SOA1P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HppA3L5ugxl7fhUw6wxJ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JfHQVjeYohnqlLy9Vmjj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D8501Qw11qY0RTDIaWge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5Aulyn99FpAcxqduI6T9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jmYAv8SwYcCuLhpKgde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Vj7QVqo4ybe3LE3g1T9U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OepRrLcZ0EC3IqEtEds7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fIvKH0blD7A75HZuEc4x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Z2dpMnGGM69Ma9V0uZOj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HEC1CBSKZHBBU2APZMkw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7jyLEINVO6VDIswidOF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XjxQyEH4JcD4VUQ1IXS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RwqsucM0E2ADmfdO99dJ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6jZnlTOXffpBy2eUHD5Di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FVSCLw5fcYF4EcqSCCyR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tTRXwsIkMk6VnpGy2cFV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p8OLJrFdrJ54IQ3GcDkl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MFLxzMlAmMZHlBsFxy7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D6StoNa4AIdkS0YY8gR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lJtrjo7r7jWVysVCC4qd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hqrG3QnQvyMj2EE6oxpi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9Ktg3N7SPI65FPcv5IF4d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ZDb7ZoiZATwGjEdHvdmr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GnElSxF4uM97KQ4VNJzQ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tM04QuhAu5FxxTi4LR5x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yYvxiocsILTPXOtDvKjvp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xbUmCzpCRi2tOGQlehS2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Tahoma Bold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o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otation">
      <a:majorFont>
        <a:latin typeface="Tahoma Bold"/>
        <a:ea typeface="ヒラギノ角ゴ ProN W6"/>
        <a:cs typeface="ヒラギノ角ゴ ProN W6"/>
      </a:majorFont>
      <a:minorFont>
        <a:latin typeface="Tahoma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Quo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Pages>0</Pages>
  <Words>737</Words>
  <Characters>0</Characters>
  <Application>Microsoft Office PowerPoint</Application>
  <PresentationFormat>Custom</PresentationFormat>
  <Lines>0</Lines>
  <Paragraphs>299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Title &amp; Subtitle</vt:lpstr>
      <vt:lpstr>Quotation</vt:lpstr>
      <vt:lpstr>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11 - Tree</dc:title>
  <dc:creator>Adam MB</dc:creator>
  <cp:lastModifiedBy>Adam MB</cp:lastModifiedBy>
  <cp:revision>272</cp:revision>
  <dcterms:modified xsi:type="dcterms:W3CDTF">2012-06-21T01:18:31Z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1FGnq9ioUxZ_VHrDTq0nBdU1fvBVXVLi1XtrVGnfJi80</vt:lpwstr>
  </property>
  <property fmtid="{D5CDD505-2E9C-101B-9397-08002B2CF9AE}" pid="3" name="Google.Documents.RevisionId">
    <vt:lpwstr>03732902431199250526</vt:lpwstr>
  </property>
  <property fmtid="{D5CDD505-2E9C-101B-9397-08002B2CF9AE}" pid="4" name="Google.Documents.PreviousRevisionId">
    <vt:lpwstr>18154355852945179337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false</vt:lpwstr>
  </property>
</Properties>
</file>