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heme/theme3.xml" ContentType="application/vnd.openxmlformats-officedocument.them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27"/>
  </p:notesMasterIdLst>
  <p:sldIdLst>
    <p:sldId id="256" r:id="rId3"/>
    <p:sldId id="334" r:id="rId4"/>
    <p:sldId id="257" r:id="rId5"/>
    <p:sldId id="431" r:id="rId6"/>
    <p:sldId id="480" r:id="rId7"/>
    <p:sldId id="481" r:id="rId8"/>
    <p:sldId id="478" r:id="rId9"/>
    <p:sldId id="320" r:id="rId10"/>
    <p:sldId id="482" r:id="rId11"/>
    <p:sldId id="483" r:id="rId12"/>
    <p:sldId id="484" r:id="rId13"/>
    <p:sldId id="322" r:id="rId14"/>
    <p:sldId id="397" r:id="rId15"/>
    <p:sldId id="485" r:id="rId16"/>
    <p:sldId id="486" r:id="rId17"/>
    <p:sldId id="487" r:id="rId18"/>
    <p:sldId id="489" r:id="rId19"/>
    <p:sldId id="490" r:id="rId20"/>
    <p:sldId id="491" r:id="rId21"/>
    <p:sldId id="492" r:id="rId22"/>
    <p:sldId id="493" r:id="rId23"/>
    <p:sldId id="494" r:id="rId24"/>
    <p:sldId id="495" r:id="rId25"/>
    <p:sldId id="325" r:id="rId26"/>
  </p:sldIdLst>
  <p:sldSz cx="10160000" cy="7620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FFFFFF"/>
        </a:solidFill>
        <a:latin typeface="Gill Sans" charset="0"/>
        <a:ea typeface="ヒラギノ角ゴ ProN W3" charset="-128"/>
        <a:cs typeface="+mn-cs"/>
        <a:sym typeface="Gill Sans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FFFFFF"/>
        </a:solidFill>
        <a:latin typeface="Gill Sans" charset="0"/>
        <a:ea typeface="ヒラギノ角ゴ ProN W3" charset="-128"/>
        <a:cs typeface="+mn-cs"/>
        <a:sym typeface="Gill Sans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FFFFFF"/>
        </a:solidFill>
        <a:latin typeface="Gill Sans" charset="0"/>
        <a:ea typeface="ヒラギノ角ゴ ProN W3" charset="-128"/>
        <a:cs typeface="+mn-cs"/>
        <a:sym typeface="Gill Sans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FFFFFF"/>
        </a:solidFill>
        <a:latin typeface="Gill Sans" charset="0"/>
        <a:ea typeface="ヒラギノ角ゴ ProN W3" charset="-128"/>
        <a:cs typeface="+mn-cs"/>
        <a:sym typeface="Gill Sans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FFFFFF"/>
        </a:solidFill>
        <a:latin typeface="Gill Sans" charset="0"/>
        <a:ea typeface="ヒラギノ角ゴ ProN W3" charset="-128"/>
        <a:cs typeface="+mn-cs"/>
        <a:sym typeface="Gill Sans" charset="0"/>
      </a:defRPr>
    </a:lvl5pPr>
    <a:lvl6pPr marL="2286000" algn="l" defTabSz="914400" rtl="0" eaLnBrk="1" latinLnBrk="0" hangingPunct="1">
      <a:defRPr sz="1200" kern="1200">
        <a:solidFill>
          <a:srgbClr val="FFFFFF"/>
        </a:solidFill>
        <a:latin typeface="Gill Sans" charset="0"/>
        <a:ea typeface="ヒラギノ角ゴ ProN W3" charset="-128"/>
        <a:cs typeface="+mn-cs"/>
        <a:sym typeface="Gill Sans" charset="0"/>
      </a:defRPr>
    </a:lvl6pPr>
    <a:lvl7pPr marL="2743200" algn="l" defTabSz="914400" rtl="0" eaLnBrk="1" latinLnBrk="0" hangingPunct="1">
      <a:defRPr sz="1200" kern="1200">
        <a:solidFill>
          <a:srgbClr val="FFFFFF"/>
        </a:solidFill>
        <a:latin typeface="Gill Sans" charset="0"/>
        <a:ea typeface="ヒラギノ角ゴ ProN W3" charset="-128"/>
        <a:cs typeface="+mn-cs"/>
        <a:sym typeface="Gill Sans" charset="0"/>
      </a:defRPr>
    </a:lvl7pPr>
    <a:lvl8pPr marL="3200400" algn="l" defTabSz="914400" rtl="0" eaLnBrk="1" latinLnBrk="0" hangingPunct="1">
      <a:defRPr sz="1200" kern="1200">
        <a:solidFill>
          <a:srgbClr val="FFFFFF"/>
        </a:solidFill>
        <a:latin typeface="Gill Sans" charset="0"/>
        <a:ea typeface="ヒラギノ角ゴ ProN W3" charset="-128"/>
        <a:cs typeface="+mn-cs"/>
        <a:sym typeface="Gill Sans" charset="0"/>
      </a:defRPr>
    </a:lvl8pPr>
    <a:lvl9pPr marL="3657600" algn="l" defTabSz="914400" rtl="0" eaLnBrk="1" latinLnBrk="0" hangingPunct="1">
      <a:defRPr sz="1200" kern="1200">
        <a:solidFill>
          <a:srgbClr val="FFFFFF"/>
        </a:solidFill>
        <a:latin typeface="Gill Sans" charset="0"/>
        <a:ea typeface="ヒラギノ角ゴ ProN W3" charset="-128"/>
        <a:cs typeface="+mn-cs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94" y="-84"/>
      </p:cViewPr>
      <p:guideLst>
        <p:guide orient="horz" pos="2400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8DF6B-BDF8-4C13-B842-6AFF7C67703F}" type="datetimeFigureOut">
              <a:rPr lang="id-ID" smtClean="0"/>
              <a:t>26/06/2012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21F0A-6DE6-47AF-BC6A-28591CCE238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86117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4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41.xml"/><Relationship Id="rId4" Type="http://schemas.openxmlformats.org/officeDocument/2006/relationships/tags" Target="../tags/tag40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4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4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0.xml"/><Relationship Id="rId1" Type="http://schemas.openxmlformats.org/officeDocument/2006/relationships/tags" Target="../tags/tag49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2.xml"/><Relationship Id="rId1" Type="http://schemas.openxmlformats.org/officeDocument/2006/relationships/tags" Target="../tags/tag5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7" Type="http://schemas.openxmlformats.org/officeDocument/2006/relationships/image" Target="../media/image2.jpeg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57.xml"/><Relationship Id="rId4" Type="http://schemas.openxmlformats.org/officeDocument/2006/relationships/tags" Target="../tags/tag5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0744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5738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7124700" y="266700"/>
            <a:ext cx="20447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90600" y="266700"/>
            <a:ext cx="59817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5124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762000" y="2366963"/>
            <a:ext cx="8636000" cy="16335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524000" y="4318000"/>
            <a:ext cx="7112000" cy="1947863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8880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08000" y="1778000"/>
            <a:ext cx="9144000" cy="50292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562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03275" y="4895850"/>
            <a:ext cx="8636000" cy="15144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03275" y="3228975"/>
            <a:ext cx="8636000" cy="166687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205376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508000" y="1778000"/>
            <a:ext cx="4495800" cy="5029200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156200" y="1778000"/>
            <a:ext cx="4495800" cy="5029200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695442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08000" y="1704975"/>
            <a:ext cx="4489450" cy="7112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08000" y="2416175"/>
            <a:ext cx="4489450" cy="439102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5160963" y="1704975"/>
            <a:ext cx="4491037" cy="7112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5160963" y="2416175"/>
            <a:ext cx="4491037" cy="439102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7882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5540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627118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8000" y="303213"/>
            <a:ext cx="3343275" cy="129063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971925" y="303213"/>
            <a:ext cx="5680075" cy="6503987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508000" y="1593850"/>
            <a:ext cx="3343275" cy="52133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281715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0819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90725" y="5334000"/>
            <a:ext cx="6096000" cy="6302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990725" y="681038"/>
            <a:ext cx="6096000" cy="4572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Tahoma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990725" y="5964238"/>
            <a:ext cx="6096000" cy="8937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354697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508000" y="1778000"/>
            <a:ext cx="9144000" cy="5029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295363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7366000" y="304800"/>
            <a:ext cx="2286000" cy="65024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508000" y="304800"/>
            <a:ext cx="6705600" cy="6502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53740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Only: Emphasis">
    <p:bg>
      <p:bgPr>
        <a:blipFill dpi="0" rotWithShape="1">
          <a:blip r:embed="rId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508000" y="7062612"/>
            <a:ext cx="2370667" cy="405694"/>
          </a:xfrm>
          <a:prstGeom prst="rect">
            <a:avLst/>
          </a:prstGeom>
        </p:spPr>
        <p:txBody>
          <a:bodyPr lIns="101599" tIns="50799" rIns="101599" bIns="50799"/>
          <a:lstStyle/>
          <a:p>
            <a:fld id="{A258050E-B668-4FA7-85AD-C750C80A6E9B}" type="datetimeFigureOut">
              <a:rPr lang="en-US" smtClean="0"/>
              <a:pPr/>
              <a:t>6/26/2012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3471334" y="7062612"/>
            <a:ext cx="3217333" cy="405694"/>
          </a:xfrm>
          <a:prstGeom prst="rect">
            <a:avLst/>
          </a:prstGeom>
        </p:spPr>
        <p:txBody>
          <a:bodyPr lIns="101599" tIns="50799" rIns="101599" bIns="50799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281333" y="7062612"/>
            <a:ext cx="2370667" cy="405694"/>
          </a:xfrm>
          <a:prstGeom prst="rect">
            <a:avLst/>
          </a:prstGeom>
        </p:spPr>
        <p:txBody>
          <a:bodyPr lIns="101599" tIns="50799" rIns="101599" bIns="50799"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322667" y="3423334"/>
            <a:ext cx="9652000" cy="1217333"/>
          </a:xfrm>
          <a:prstGeom prst="rect">
            <a:avLst/>
          </a:prstGeom>
        </p:spPr>
        <p:txBody>
          <a:bodyPr lIns="101599" tIns="50799" rIns="101599" bIns="50799">
            <a:normAutofit/>
          </a:bodyPr>
          <a:lstStyle>
            <a:lvl1pPr algn="ctr">
              <a:defRPr lang="en-US" sz="5100" b="1" kern="1200" spc="-167" baseline="0" dirty="0" smtClean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315502" y="2694169"/>
            <a:ext cx="9660000" cy="710847"/>
          </a:xfrm>
          <a:prstGeom prst="rect">
            <a:avLst/>
          </a:prstGeom>
        </p:spPr>
        <p:txBody>
          <a:bodyPr lIns="101599" tIns="50799" rIns="101599" bIns="50799" anchor="b">
            <a:normAutofit/>
          </a:bodyPr>
          <a:lstStyle>
            <a:lvl1pPr marL="0" indent="0" algn="ctr">
              <a:buNone/>
              <a:defRPr lang="en-US" sz="3100" kern="1200" dirty="0" smtClean="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507995" indent="0">
              <a:buNone/>
              <a:defRPr sz="2200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800" b="1"/>
            </a:lvl4pPr>
            <a:lvl5pPr marL="2031980" indent="0">
              <a:buNone/>
              <a:defRPr sz="1800" b="1"/>
            </a:lvl5pPr>
            <a:lvl6pPr marL="2539975" indent="0">
              <a:buNone/>
              <a:defRPr sz="1800" b="1"/>
            </a:lvl6pPr>
            <a:lvl7pPr marL="3047970" indent="0">
              <a:buNone/>
              <a:defRPr sz="1800" b="1"/>
            </a:lvl7pPr>
            <a:lvl8pPr marL="3555964" indent="0">
              <a:buNone/>
              <a:defRPr sz="1800" b="1"/>
            </a:lvl8pPr>
            <a:lvl9pPr marL="406395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1365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422262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990600" y="266700"/>
            <a:ext cx="4013200" cy="231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156200" y="266700"/>
            <a:ext cx="4013200" cy="231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6114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820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1677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167296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8000" y="303213"/>
            <a:ext cx="3343275" cy="12906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49118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90725" y="5334000"/>
            <a:ext cx="6096000" cy="6302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756282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990600" y="2235200"/>
            <a:ext cx="8178800" cy="214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ahoma Bold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990600" y="266700"/>
            <a:ext cx="8178800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>
          <a:solidFill>
            <a:srgbClr val="333333"/>
          </a:solidFill>
          <a:latin typeface="+mj-lt"/>
          <a:ea typeface="+mj-ea"/>
          <a:cs typeface="+mj-cs"/>
          <a:sym typeface="Tahoma Bold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rgbClr val="333333"/>
          </a:solidFill>
          <a:latin typeface="Tahoma Bold" charset="0"/>
          <a:ea typeface="ヒラギノ角ゴ ProN W6" charset="-128"/>
          <a:cs typeface="ヒラギノ角ゴ ProN W6" charset="-128"/>
          <a:sym typeface="Tahoma Bold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rgbClr val="333333"/>
          </a:solidFill>
          <a:latin typeface="Tahoma Bold" charset="0"/>
          <a:ea typeface="ヒラギノ角ゴ ProN W6" charset="-128"/>
          <a:cs typeface="ヒラギノ角ゴ ProN W6" charset="-128"/>
          <a:sym typeface="Tahoma Bold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rgbClr val="333333"/>
          </a:solidFill>
          <a:latin typeface="Tahoma Bold" charset="0"/>
          <a:ea typeface="ヒラギノ角ゴ ProN W6" charset="-128"/>
          <a:cs typeface="ヒラギノ角ゴ ProN W6" charset="-128"/>
          <a:sym typeface="Tahoma Bold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rgbClr val="333333"/>
          </a:solidFill>
          <a:latin typeface="Tahoma Bold" charset="0"/>
          <a:ea typeface="ヒラギノ角ゴ ProN W6" charset="-128"/>
          <a:cs typeface="ヒラギノ角ゴ ProN W6" charset="-128"/>
          <a:sym typeface="Tahoma Bold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6200">
          <a:solidFill>
            <a:srgbClr val="333333"/>
          </a:solidFill>
          <a:latin typeface="Tahoma Bold" charset="0"/>
          <a:ea typeface="ヒラギノ角ゴ ProN W6" charset="-128"/>
          <a:cs typeface="ヒラギノ角ゴ ProN W6" charset="-128"/>
          <a:sym typeface="Tahoma Bold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6200">
          <a:solidFill>
            <a:srgbClr val="333333"/>
          </a:solidFill>
          <a:latin typeface="Tahoma Bold" charset="0"/>
          <a:ea typeface="ヒラギノ角ゴ ProN W6" charset="-128"/>
          <a:cs typeface="ヒラギノ角ゴ ProN W6" charset="-128"/>
          <a:sym typeface="Tahoma Bold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6200">
          <a:solidFill>
            <a:srgbClr val="333333"/>
          </a:solidFill>
          <a:latin typeface="Tahoma Bold" charset="0"/>
          <a:ea typeface="ヒラギノ角ゴ ProN W6" charset="-128"/>
          <a:cs typeface="ヒラギノ角ゴ ProN W6" charset="-128"/>
          <a:sym typeface="Tahoma Bold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6200">
          <a:solidFill>
            <a:srgbClr val="333333"/>
          </a:solidFill>
          <a:latin typeface="Tahoma Bold" charset="0"/>
          <a:ea typeface="ヒラギノ角ゴ ProN W6" charset="-128"/>
          <a:cs typeface="ヒラギノ角ゴ ProN W6" charset="-128"/>
          <a:sym typeface="Tahoma Bold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2600">
          <a:solidFill>
            <a:srgbClr val="333333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2600">
          <a:solidFill>
            <a:srgbClr val="333333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2600">
          <a:solidFill>
            <a:srgbClr val="333333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2600">
          <a:solidFill>
            <a:srgbClr val="333333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2600">
          <a:solidFill>
            <a:srgbClr val="333333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>
          <a:solidFill>
            <a:srgbClr val="333333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>
          <a:solidFill>
            <a:srgbClr val="333333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>
          <a:solidFill>
            <a:srgbClr val="333333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>
          <a:solidFill>
            <a:srgbClr val="333333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/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6200">
          <a:solidFill>
            <a:srgbClr val="333333"/>
          </a:solidFill>
          <a:latin typeface="+mj-lt"/>
          <a:ea typeface="+mj-ea"/>
          <a:cs typeface="+mj-cs"/>
          <a:sym typeface="Tahoma Bold" charset="0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6200">
          <a:solidFill>
            <a:srgbClr val="333333"/>
          </a:solidFill>
          <a:latin typeface="Tahoma Bold" charset="0"/>
          <a:ea typeface="ヒラギノ角ゴ ProN W6" charset="-128"/>
          <a:cs typeface="ヒラギノ角ゴ ProN W6" charset="-128"/>
          <a:sym typeface="Tahoma Bold" charset="0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6200">
          <a:solidFill>
            <a:srgbClr val="333333"/>
          </a:solidFill>
          <a:latin typeface="Tahoma Bold" charset="0"/>
          <a:ea typeface="ヒラギノ角ゴ ProN W6" charset="-128"/>
          <a:cs typeface="ヒラギノ角ゴ ProN W6" charset="-128"/>
          <a:sym typeface="Tahoma Bold" charset="0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6200">
          <a:solidFill>
            <a:srgbClr val="333333"/>
          </a:solidFill>
          <a:latin typeface="Tahoma Bold" charset="0"/>
          <a:ea typeface="ヒラギノ角ゴ ProN W6" charset="-128"/>
          <a:cs typeface="ヒラギノ角ゴ ProN W6" charset="-128"/>
          <a:sym typeface="Tahoma Bold" charset="0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6200">
          <a:solidFill>
            <a:srgbClr val="333333"/>
          </a:solidFill>
          <a:latin typeface="Tahoma Bold" charset="0"/>
          <a:ea typeface="ヒラギノ角ゴ ProN W6" charset="-128"/>
          <a:cs typeface="ヒラギノ角ゴ ProN W6" charset="-128"/>
          <a:sym typeface="Tahoma Bold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6200">
          <a:solidFill>
            <a:srgbClr val="333333"/>
          </a:solidFill>
          <a:latin typeface="Tahoma Bold" charset="0"/>
          <a:ea typeface="ヒラギノ角ゴ ProN W6" charset="-128"/>
          <a:cs typeface="ヒラギノ角ゴ ProN W6" charset="-128"/>
          <a:sym typeface="Tahoma Bold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6200">
          <a:solidFill>
            <a:srgbClr val="333333"/>
          </a:solidFill>
          <a:latin typeface="Tahoma Bold" charset="0"/>
          <a:ea typeface="ヒラギノ角ゴ ProN W6" charset="-128"/>
          <a:cs typeface="ヒラギノ角ゴ ProN W6" charset="-128"/>
          <a:sym typeface="Tahoma Bold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6200">
          <a:solidFill>
            <a:srgbClr val="333333"/>
          </a:solidFill>
          <a:latin typeface="Tahoma Bold" charset="0"/>
          <a:ea typeface="ヒラギノ角ゴ ProN W6" charset="-128"/>
          <a:cs typeface="ヒラギノ角ゴ ProN W6" charset="-128"/>
          <a:sym typeface="Tahoma Bold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6200">
          <a:solidFill>
            <a:srgbClr val="333333"/>
          </a:solidFill>
          <a:latin typeface="Tahoma Bold" charset="0"/>
          <a:ea typeface="ヒラギノ角ゴ ProN W6" charset="-128"/>
          <a:cs typeface="ヒラギノ角ゴ ProN W6" charset="-128"/>
          <a:sym typeface="Tahoma Bold" charset="0"/>
        </a:defRPr>
      </a:lvl9pPr>
    </p:titleStyle>
    <p:bodyStyle>
      <a:lvl1pPr marL="1144588" indent="-850900" algn="l" rtl="0" eaLnBrk="0" fontAlgn="base" hangingPunct="0">
        <a:spcBef>
          <a:spcPts val="1800"/>
        </a:spcBef>
        <a:spcAft>
          <a:spcPct val="0"/>
        </a:spcAft>
        <a:buSzPct val="154000"/>
        <a:buFont typeface="Tahoma" pitchFamily="34" charset="0"/>
        <a:buChar char="•"/>
        <a:defRPr sz="3000">
          <a:solidFill>
            <a:srgbClr val="333333"/>
          </a:solidFill>
          <a:latin typeface="+mn-lt"/>
          <a:ea typeface="+mn-ea"/>
          <a:cs typeface="+mn-cs"/>
          <a:sym typeface="Tahoma Bold" charset="0"/>
        </a:defRPr>
      </a:lvl1pPr>
      <a:lvl2pPr marL="1487488" indent="-850900" algn="l" rtl="0" eaLnBrk="0" fontAlgn="base" hangingPunct="0">
        <a:spcBef>
          <a:spcPts val="1800"/>
        </a:spcBef>
        <a:spcAft>
          <a:spcPct val="0"/>
        </a:spcAft>
        <a:buSzPct val="154000"/>
        <a:buFont typeface="Tahoma" pitchFamily="34" charset="0"/>
        <a:buChar char="•"/>
        <a:defRPr sz="3000">
          <a:solidFill>
            <a:srgbClr val="333333"/>
          </a:solidFill>
          <a:latin typeface="+mn-lt"/>
          <a:ea typeface="+mn-ea"/>
          <a:cs typeface="+mn-cs"/>
          <a:sym typeface="Tahoma Bold" charset="0"/>
        </a:defRPr>
      </a:lvl2pPr>
      <a:lvl3pPr marL="1830388" indent="-850900" algn="l" rtl="0" eaLnBrk="0" fontAlgn="base" hangingPunct="0">
        <a:spcBef>
          <a:spcPts val="1800"/>
        </a:spcBef>
        <a:spcAft>
          <a:spcPct val="0"/>
        </a:spcAft>
        <a:buSzPct val="154000"/>
        <a:buFont typeface="Tahoma" pitchFamily="34" charset="0"/>
        <a:buChar char="•"/>
        <a:defRPr sz="3000">
          <a:solidFill>
            <a:srgbClr val="333333"/>
          </a:solidFill>
          <a:latin typeface="+mn-lt"/>
          <a:ea typeface="+mn-ea"/>
          <a:cs typeface="+mn-cs"/>
          <a:sym typeface="Tahoma Bold" charset="0"/>
        </a:defRPr>
      </a:lvl3pPr>
      <a:lvl4pPr marL="2185988" indent="-850900" algn="l" rtl="0" eaLnBrk="0" fontAlgn="base" hangingPunct="0">
        <a:spcBef>
          <a:spcPts val="1800"/>
        </a:spcBef>
        <a:spcAft>
          <a:spcPct val="0"/>
        </a:spcAft>
        <a:buSzPct val="154000"/>
        <a:buFont typeface="Tahoma" pitchFamily="34" charset="0"/>
        <a:buChar char="•"/>
        <a:defRPr sz="3000">
          <a:solidFill>
            <a:srgbClr val="333333"/>
          </a:solidFill>
          <a:latin typeface="+mn-lt"/>
          <a:ea typeface="+mn-ea"/>
          <a:cs typeface="+mn-cs"/>
          <a:sym typeface="Tahoma Bold" charset="0"/>
        </a:defRPr>
      </a:lvl4pPr>
      <a:lvl5pPr marL="2528888" indent="-850900" algn="l" rtl="0" eaLnBrk="0" fontAlgn="base" hangingPunct="0">
        <a:spcBef>
          <a:spcPts val="1800"/>
        </a:spcBef>
        <a:spcAft>
          <a:spcPct val="0"/>
        </a:spcAft>
        <a:buSzPct val="154000"/>
        <a:buFont typeface="Tahoma" pitchFamily="34" charset="0"/>
        <a:buChar char="•"/>
        <a:defRPr sz="3000">
          <a:solidFill>
            <a:srgbClr val="333333"/>
          </a:solidFill>
          <a:latin typeface="+mn-lt"/>
          <a:ea typeface="+mn-ea"/>
          <a:cs typeface="+mn-cs"/>
          <a:sym typeface="Tahoma Bold" charset="0"/>
        </a:defRPr>
      </a:lvl5pPr>
      <a:lvl6pPr marL="2986088" indent="-850900" algn="l" rtl="0" fontAlgn="base">
        <a:spcBef>
          <a:spcPts val="1800"/>
        </a:spcBef>
        <a:spcAft>
          <a:spcPct val="0"/>
        </a:spcAft>
        <a:buSzPct val="154000"/>
        <a:buFont typeface="Tahoma" charset="0"/>
        <a:buChar char="•"/>
        <a:defRPr sz="3000">
          <a:solidFill>
            <a:srgbClr val="333333"/>
          </a:solidFill>
          <a:latin typeface="+mn-lt"/>
          <a:ea typeface="+mn-ea"/>
          <a:cs typeface="+mn-cs"/>
          <a:sym typeface="Tahoma Bold" charset="0"/>
        </a:defRPr>
      </a:lvl6pPr>
      <a:lvl7pPr marL="3443288" indent="-850900" algn="l" rtl="0" fontAlgn="base">
        <a:spcBef>
          <a:spcPts val="1800"/>
        </a:spcBef>
        <a:spcAft>
          <a:spcPct val="0"/>
        </a:spcAft>
        <a:buSzPct val="154000"/>
        <a:buFont typeface="Tahoma" charset="0"/>
        <a:buChar char="•"/>
        <a:defRPr sz="3000">
          <a:solidFill>
            <a:srgbClr val="333333"/>
          </a:solidFill>
          <a:latin typeface="+mn-lt"/>
          <a:ea typeface="+mn-ea"/>
          <a:cs typeface="+mn-cs"/>
          <a:sym typeface="Tahoma Bold" charset="0"/>
        </a:defRPr>
      </a:lvl7pPr>
      <a:lvl8pPr marL="3900488" indent="-850900" algn="l" rtl="0" fontAlgn="base">
        <a:spcBef>
          <a:spcPts val="1800"/>
        </a:spcBef>
        <a:spcAft>
          <a:spcPct val="0"/>
        </a:spcAft>
        <a:buSzPct val="154000"/>
        <a:buFont typeface="Tahoma" charset="0"/>
        <a:buChar char="•"/>
        <a:defRPr sz="3000">
          <a:solidFill>
            <a:srgbClr val="333333"/>
          </a:solidFill>
          <a:latin typeface="+mn-lt"/>
          <a:ea typeface="+mn-ea"/>
          <a:cs typeface="+mn-cs"/>
          <a:sym typeface="Tahoma Bold" charset="0"/>
        </a:defRPr>
      </a:lvl8pPr>
      <a:lvl9pPr marL="4357688" indent="-850900" algn="l" rtl="0" fontAlgn="base">
        <a:spcBef>
          <a:spcPts val="1800"/>
        </a:spcBef>
        <a:spcAft>
          <a:spcPct val="0"/>
        </a:spcAft>
        <a:buSzPct val="154000"/>
        <a:buFont typeface="Tahoma" charset="0"/>
        <a:buChar char="•"/>
        <a:defRPr sz="3000">
          <a:solidFill>
            <a:srgbClr val="333333"/>
          </a:solidFill>
          <a:latin typeface="+mn-lt"/>
          <a:ea typeface="+mn-ea"/>
          <a:cs typeface="+mn-cs"/>
          <a:sym typeface="Tahoma Bold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60.xml"/><Relationship Id="rId7" Type="http://schemas.openxmlformats.org/officeDocument/2006/relationships/tags" Target="../tags/tag64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tags" Target="../tags/tag63.xml"/><Relationship Id="rId5" Type="http://schemas.openxmlformats.org/officeDocument/2006/relationships/tags" Target="../tags/tag62.xml"/><Relationship Id="rId4" Type="http://schemas.openxmlformats.org/officeDocument/2006/relationships/tags" Target="../tags/tag61.xml"/><Relationship Id="rId9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" Type="http://schemas.openxmlformats.org/officeDocument/2006/relationships/tags" Target="../tags/tag94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9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" Type="http://schemas.openxmlformats.org/officeDocument/2006/relationships/tags" Target="../tags/tag99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10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6" Type="http://schemas.openxmlformats.org/officeDocument/2006/relationships/slideLayout" Target="../slideLayouts/slideLayout13.xml"/><Relationship Id="rId5" Type="http://schemas.openxmlformats.org/officeDocument/2006/relationships/tags" Target="../tags/tag107.xml"/><Relationship Id="rId4" Type="http://schemas.openxmlformats.org/officeDocument/2006/relationships/tags" Target="../tags/tag10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10.xml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slideLayout" Target="../slideLayouts/slideLayout13.xml"/><Relationship Id="rId5" Type="http://schemas.openxmlformats.org/officeDocument/2006/relationships/tags" Target="../tags/tag112.xml"/><Relationship Id="rId4" Type="http://schemas.openxmlformats.org/officeDocument/2006/relationships/tags" Target="../tags/tag1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15.xml"/><Relationship Id="rId2" Type="http://schemas.openxmlformats.org/officeDocument/2006/relationships/tags" Target="../tags/tag114.xml"/><Relationship Id="rId1" Type="http://schemas.openxmlformats.org/officeDocument/2006/relationships/tags" Target="../tags/tag113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1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19.xml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6" Type="http://schemas.openxmlformats.org/officeDocument/2006/relationships/slideLayout" Target="../slideLayouts/slideLayout13.xml"/><Relationship Id="rId5" Type="http://schemas.openxmlformats.org/officeDocument/2006/relationships/tags" Target="../tags/tag121.xml"/><Relationship Id="rId4" Type="http://schemas.openxmlformats.org/officeDocument/2006/relationships/tags" Target="../tags/tag12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24.xml"/><Relationship Id="rId2" Type="http://schemas.openxmlformats.org/officeDocument/2006/relationships/tags" Target="../tags/tag123.xml"/><Relationship Id="rId1" Type="http://schemas.openxmlformats.org/officeDocument/2006/relationships/tags" Target="../tags/tag122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12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" Type="http://schemas.openxmlformats.org/officeDocument/2006/relationships/tags" Target="../tags/tag126.xml"/><Relationship Id="rId6" Type="http://schemas.openxmlformats.org/officeDocument/2006/relationships/slideLayout" Target="../slideLayouts/slideLayout13.xml"/><Relationship Id="rId5" Type="http://schemas.openxmlformats.org/officeDocument/2006/relationships/tags" Target="../tags/tag130.xml"/><Relationship Id="rId4" Type="http://schemas.openxmlformats.org/officeDocument/2006/relationships/tags" Target="../tags/tag1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33.xml"/><Relationship Id="rId2" Type="http://schemas.openxmlformats.org/officeDocument/2006/relationships/tags" Target="../tags/tag132.xml"/><Relationship Id="rId1" Type="http://schemas.openxmlformats.org/officeDocument/2006/relationships/tags" Target="../tags/tag131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13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6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3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3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3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38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adfbipotter.wordpress.com/" TargetMode="External"/><Relationship Id="rId3" Type="http://schemas.openxmlformats.org/officeDocument/2006/relationships/tags" Target="../tags/tag141.xml"/><Relationship Id="rId7" Type="http://schemas.openxmlformats.org/officeDocument/2006/relationships/hyperlink" Target="mailto:adfbipotter@gmail.com" TargetMode="External"/><Relationship Id="rId2" Type="http://schemas.openxmlformats.org/officeDocument/2006/relationships/tags" Target="../tags/tag140.xml"/><Relationship Id="rId1" Type="http://schemas.openxmlformats.org/officeDocument/2006/relationships/tags" Target="../tags/tag139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3.xml"/><Relationship Id="rId4" Type="http://schemas.openxmlformats.org/officeDocument/2006/relationships/tags" Target="../tags/tag14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7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7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8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8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8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92.xml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9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9" name="Picture 11" descr="C:\Gambar\yhan\129.jp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36" y="0"/>
            <a:ext cx="10168035" cy="7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0" name="AutoShape 1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10160000" cy="7632700"/>
          </a:xfrm>
          <a:prstGeom prst="roundRect">
            <a:avLst>
              <a:gd name="adj" fmla="val 2495"/>
            </a:avLst>
          </a:prstGeom>
          <a:solidFill>
            <a:schemeClr val="accent1">
              <a:alpha val="22000"/>
            </a:schemeClr>
          </a:solidFill>
          <a:ln>
            <a:noFill/>
          </a:ln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37892" name="AutoShape 3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457200" y="2730500"/>
            <a:ext cx="9156700" cy="2146300"/>
          </a:xfrm>
          <a:prstGeom prst="roundRect">
            <a:avLst>
              <a:gd name="adj" fmla="val 8870"/>
            </a:avLst>
          </a:prstGeom>
          <a:solidFill>
            <a:srgbClr val="E6E6E6">
              <a:alpha val="7960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37893" name="Rectangle 4"/>
          <p:cNvSpPr>
            <a:spLocks noGrp="1" noChangeArrowheads="1"/>
          </p:cNvSpPr>
          <p:nvPr>
            <p:ph type="title"/>
            <p:custDataLst>
              <p:tags r:id="rId5"/>
            </p:custDataLst>
          </p:nvPr>
        </p:nvSpPr>
        <p:spPr>
          <a:xfrm>
            <a:off x="457200" y="2657872"/>
            <a:ext cx="9156700" cy="2146300"/>
          </a:xfrm>
        </p:spPr>
        <p:txBody>
          <a:bodyPr anchor="ctr"/>
          <a:lstStyle/>
          <a:p>
            <a:pPr eaLnBrk="1" hangingPunct="1"/>
            <a:r>
              <a:rPr lang="id-ID" sz="6000" dirty="0" smtClean="0">
                <a:solidFill>
                  <a:srgbClr val="E5812E"/>
                </a:solidFill>
              </a:rPr>
              <a:t>Tree</a:t>
            </a:r>
            <a:endParaRPr lang="en-US" sz="4000" dirty="0" smtClean="0">
              <a:latin typeface="Tahoma" pitchFamily="34" charset="0"/>
              <a:ea typeface="ヒラギノ角ゴ ProN W3" charset="-128"/>
              <a:sym typeface="Tahoma" pitchFamily="34" charset="0"/>
            </a:endParaRPr>
          </a:p>
        </p:txBody>
      </p:sp>
      <p:sp>
        <p:nvSpPr>
          <p:cNvPr id="37894" name="AutoShape 5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5321300" y="5994400"/>
            <a:ext cx="4292600" cy="800100"/>
          </a:xfrm>
          <a:prstGeom prst="roundRect">
            <a:avLst>
              <a:gd name="adj" fmla="val 23806"/>
            </a:avLst>
          </a:prstGeom>
          <a:solidFill>
            <a:srgbClr val="E6E6E6">
              <a:alpha val="7960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37895" name="Rectangle 6"/>
          <p:cNvSpPr>
            <a:spLocks noGrp="1" noChangeArrowheads="1"/>
          </p:cNvSpPr>
          <p:nvPr>
            <p:ph type="body" idx="1"/>
            <p:custDataLst>
              <p:tags r:id="rId7"/>
            </p:custDataLst>
          </p:nvPr>
        </p:nvSpPr>
        <p:spPr>
          <a:xfrm>
            <a:off x="5524500" y="5994400"/>
            <a:ext cx="3873500" cy="1625600"/>
          </a:xfrm>
        </p:spPr>
        <p:txBody>
          <a:bodyPr/>
          <a:lstStyle/>
          <a:p>
            <a:pPr marL="0" indent="0" eaLnBrk="1" hangingPunct="1"/>
            <a:r>
              <a:rPr lang="id-ID" sz="4000" dirty="0" smtClean="0">
                <a:latin typeface="Tahoma" pitchFamily="34" charset="0"/>
                <a:cs typeface="Tahoma" pitchFamily="34" charset="0"/>
                <a:sym typeface="Tahoma" pitchFamily="34" charset="0"/>
              </a:rPr>
              <a:t>Adam M.B.</a:t>
            </a:r>
            <a:endParaRPr lang="en-US" sz="4000" dirty="0" smtClean="0">
              <a:latin typeface="Tahoma" pitchFamily="34" charset="0"/>
              <a:sym typeface="Tahoma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1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10160000" cy="7620000"/>
          </a:xfrm>
          <a:prstGeom prst="roundRect">
            <a:avLst>
              <a:gd name="adj" fmla="val 2500"/>
            </a:avLst>
          </a:prstGeom>
          <a:solidFill>
            <a:schemeClr val="accent1">
              <a:alpha val="9450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</a:pPr>
            <a:endParaRPr lang="id-ID" dirty="0"/>
          </a:p>
        </p:txBody>
      </p:sp>
      <p:sp>
        <p:nvSpPr>
          <p:cNvPr id="5" name="AutoShape 14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736600" y="515144"/>
            <a:ext cx="8724900" cy="990600"/>
          </a:xfrm>
          <a:prstGeom prst="roundRect">
            <a:avLst>
              <a:gd name="adj" fmla="val 19222"/>
            </a:avLst>
          </a:prstGeom>
          <a:solidFill>
            <a:srgbClr val="333333"/>
          </a:solidFill>
          <a:ln>
            <a:noFill/>
          </a:ln>
          <a:effectLst>
            <a:outerShdw blurRad="127000" dist="76199" dir="3059993" algn="ctr" rotWithShape="0">
              <a:schemeClr val="bg2">
                <a:alpha val="75000"/>
              </a:scheme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 sz="900"/>
          </a:p>
        </p:txBody>
      </p:sp>
      <p:sp>
        <p:nvSpPr>
          <p:cNvPr id="6" name="Rectangle 15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785688" y="569640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id-ID" sz="5400" dirty="0" smtClean="0">
                <a:solidFill>
                  <a:srgbClr val="E5812E"/>
                </a:solidFill>
                <a:latin typeface="Tahoma Bold" charset="0"/>
                <a:cs typeface="Tahoma Bold" charset="0"/>
                <a:sym typeface="Tahoma Bold" charset="0"/>
              </a:rPr>
              <a:t>Example 2</a:t>
            </a:r>
            <a:endParaRPr lang="en-US" sz="5400" dirty="0">
              <a:solidFill>
                <a:srgbClr val="E5812E"/>
              </a:solidFill>
              <a:latin typeface="Tahoma Bold" charset="0"/>
              <a:cs typeface="Tahoma Bold" charset="0"/>
              <a:sym typeface="Tahoma Bold" charset="0"/>
            </a:endParaRPr>
          </a:p>
        </p:txBody>
      </p:sp>
      <p:sp>
        <p:nvSpPr>
          <p:cNvPr id="78" name="Content Placeholder 2"/>
          <p:cNvSpPr>
            <a:spLocks noGrp="1"/>
          </p:cNvSpPr>
          <p:nvPr>
            <p:ph sz="quarter" idx="1"/>
          </p:nvPr>
        </p:nvSpPr>
        <p:spPr>
          <a:xfrm>
            <a:off x="1111448" y="2009800"/>
            <a:ext cx="8001000" cy="51054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200" b="0" i="0" u="none" strike="noStrike" kern="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Inorder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	</a:t>
            </a:r>
            <a:r>
              <a:rPr kumimoji="0" lang="id-ID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	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200" b="0" i="0" u="none" strike="noStrike" kern="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Postorder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	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1D528D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1D528D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1D528D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3200" b="0" i="1" u="none" strike="noStrike" kern="0" cap="none" spc="0" normalizeH="0" baseline="0" noProof="0" dirty="0" smtClean="0">
              <a:ln>
                <a:noFill/>
              </a:ln>
              <a:solidFill>
                <a:srgbClr val="1D528D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1D528D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7431112" y="5253276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1D528D">
                  <a:tint val="80000"/>
                  <a:satMod val="300000"/>
                </a:srgbClr>
              </a:gs>
              <a:gs pos="100000">
                <a:srgbClr val="1D528D">
                  <a:shade val="30000"/>
                  <a:satMod val="200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J</a:t>
            </a:r>
          </a:p>
        </p:txBody>
      </p:sp>
      <p:sp>
        <p:nvSpPr>
          <p:cNvPr id="80" name="Oval 79"/>
          <p:cNvSpPr/>
          <p:nvPr/>
        </p:nvSpPr>
        <p:spPr bwMode="auto">
          <a:xfrm>
            <a:off x="4764112" y="3882008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81" name="Oval 80"/>
          <p:cNvSpPr/>
          <p:nvPr/>
        </p:nvSpPr>
        <p:spPr bwMode="auto">
          <a:xfrm>
            <a:off x="5068912" y="5859564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</a:rPr>
              <a:t>H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6516712" y="4491608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</a:rPr>
              <a:t>C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3011512" y="4491608"/>
            <a:ext cx="457200" cy="48006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4002112" y="5253608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</a:rPr>
              <a:t>E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85" name="Oval 84"/>
          <p:cNvSpPr/>
          <p:nvPr/>
        </p:nvSpPr>
        <p:spPr bwMode="auto">
          <a:xfrm>
            <a:off x="5678512" y="5253608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" charset="0"/>
              </a:rPr>
              <a:t>F</a:t>
            </a:r>
          </a:p>
        </p:txBody>
      </p:sp>
      <p:sp>
        <p:nvSpPr>
          <p:cNvPr id="86" name="Oval 85"/>
          <p:cNvSpPr/>
          <p:nvPr/>
        </p:nvSpPr>
        <p:spPr bwMode="auto">
          <a:xfrm>
            <a:off x="6288112" y="5863208"/>
            <a:ext cx="457200" cy="480060"/>
          </a:xfrm>
          <a:prstGeom prst="ellipse">
            <a:avLst/>
          </a:prstGeom>
          <a:solidFill>
            <a:srgbClr val="DF6A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</a:rPr>
              <a:t>G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990099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3392512" y="5863208"/>
            <a:ext cx="457200" cy="48006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charset="0"/>
              </a:rPr>
              <a:t>I</a:t>
            </a:r>
          </a:p>
        </p:txBody>
      </p:sp>
      <p:cxnSp>
        <p:nvCxnSpPr>
          <p:cNvPr id="88" name="Straight Connector 87"/>
          <p:cNvCxnSpPr>
            <a:stCxn id="85" idx="3"/>
            <a:endCxn id="81" idx="0"/>
          </p:cNvCxnSpPr>
          <p:nvPr/>
        </p:nvCxnSpPr>
        <p:spPr bwMode="auto">
          <a:xfrm rot="5400000">
            <a:off x="5423391" y="5537487"/>
            <a:ext cx="196199" cy="447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>
            <a:stCxn id="80" idx="2"/>
            <a:endCxn id="83" idx="0"/>
          </p:cNvCxnSpPr>
          <p:nvPr/>
        </p:nvCxnSpPr>
        <p:spPr bwMode="auto">
          <a:xfrm rot="10800000" flipV="1">
            <a:off x="3240112" y="4122038"/>
            <a:ext cx="1524000" cy="36957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>
            <a:stCxn id="83" idx="5"/>
            <a:endCxn id="84" idx="0"/>
          </p:cNvCxnSpPr>
          <p:nvPr/>
        </p:nvCxnSpPr>
        <p:spPr bwMode="auto">
          <a:xfrm rot="16200000" flipH="1">
            <a:off x="3640113" y="4663008"/>
            <a:ext cx="352243" cy="828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>
            <a:stCxn id="84" idx="3"/>
            <a:endCxn id="87" idx="0"/>
          </p:cNvCxnSpPr>
          <p:nvPr/>
        </p:nvCxnSpPr>
        <p:spPr bwMode="auto">
          <a:xfrm rot="5400000">
            <a:off x="3745169" y="5539309"/>
            <a:ext cx="199843" cy="447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>
            <a:stCxn id="80" idx="6"/>
            <a:endCxn id="82" idx="0"/>
          </p:cNvCxnSpPr>
          <p:nvPr/>
        </p:nvCxnSpPr>
        <p:spPr bwMode="auto">
          <a:xfrm>
            <a:off x="5221312" y="4122038"/>
            <a:ext cx="1524000" cy="36957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>
            <a:stCxn id="82" idx="3"/>
            <a:endCxn id="85" idx="0"/>
          </p:cNvCxnSpPr>
          <p:nvPr/>
        </p:nvCxnSpPr>
        <p:spPr bwMode="auto">
          <a:xfrm rot="5400000">
            <a:off x="6069269" y="4739209"/>
            <a:ext cx="352243" cy="6765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>
            <a:stCxn id="85" idx="5"/>
            <a:endCxn id="86" idx="0"/>
          </p:cNvCxnSpPr>
          <p:nvPr/>
        </p:nvCxnSpPr>
        <p:spPr bwMode="auto">
          <a:xfrm rot="16200000" flipH="1">
            <a:off x="6192813" y="5539308"/>
            <a:ext cx="199843" cy="447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stCxn id="82" idx="5"/>
            <a:endCxn id="79" idx="0"/>
          </p:cNvCxnSpPr>
          <p:nvPr/>
        </p:nvCxnSpPr>
        <p:spPr bwMode="auto">
          <a:xfrm rot="16200000" flipH="1">
            <a:off x="7107379" y="4700942"/>
            <a:ext cx="351911" cy="7527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4215904" y="2585864"/>
            <a:ext cx="337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I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4405628" y="2585864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E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639976" y="2585864"/>
            <a:ext cx="365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D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4901714" y="2585864"/>
            <a:ext cx="430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H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5434356" y="2585864"/>
            <a:ext cx="39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F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5839296" y="2585864"/>
            <a:ext cx="417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6096891" y="2585864"/>
            <a:ext cx="4315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5163436" y="2585864"/>
            <a:ext cx="344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G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5650462" y="2585864"/>
            <a:ext cx="410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J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4215904" y="2081808"/>
            <a:ext cx="337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D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4510764" y="2081808"/>
            <a:ext cx="399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I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679732" y="2081808"/>
            <a:ext cx="365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E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4918268" y="2081808"/>
            <a:ext cx="427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5434356" y="2081808"/>
            <a:ext cx="39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F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5918808" y="2081808"/>
            <a:ext cx="417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6180246" y="2081808"/>
            <a:ext cx="348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J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5163436" y="2081808"/>
            <a:ext cx="344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H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5637439" y="2081808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G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88298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900" decel="100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900" decel="100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900" decel="100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900" decel="100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900" decel="100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900" decel="100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900" decel="100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900" decel="100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132" grpId="0"/>
      <p:bldP spid="132" grpId="1"/>
      <p:bldP spid="133" grpId="0"/>
      <p:bldP spid="133" grpId="1"/>
      <p:bldP spid="134" grpId="0"/>
      <p:bldP spid="134" grpId="1"/>
      <p:bldP spid="135" grpId="0"/>
      <p:bldP spid="135" grpId="1"/>
      <p:bldP spid="136" grpId="0"/>
      <p:bldP spid="136" grpId="1"/>
      <p:bldP spid="137" grpId="0"/>
      <p:bldP spid="137" grpId="1"/>
      <p:bldP spid="138" grpId="0"/>
      <p:bldP spid="138" grpId="1"/>
      <p:bldP spid="139" grpId="0"/>
      <p:bldP spid="139" grpId="1"/>
      <p:bldP spid="140" grpId="0"/>
      <p:bldP spid="140" grpId="1"/>
      <p:bldP spid="141" grpId="0"/>
      <p:bldP spid="141" grpId="1"/>
      <p:bldP spid="142" grpId="0"/>
      <p:bldP spid="142" grpId="1"/>
      <p:bldP spid="143" grpId="0"/>
      <p:bldP spid="143" grpId="1"/>
      <p:bldP spid="144" grpId="0"/>
      <p:bldP spid="145" grpId="0"/>
      <p:bldP spid="145" grpId="1"/>
      <p:bldP spid="146" grpId="0"/>
      <p:bldP spid="146" grpId="1"/>
      <p:bldP spid="147" grpId="0"/>
      <p:bldP spid="147" grpId="1"/>
      <p:bldP spid="148" grpId="0"/>
      <p:bldP spid="148" grpId="1"/>
      <p:bldP spid="149" grpId="0"/>
      <p:bldP spid="149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1"/>
          <p:cNvSpPr>
            <a:spLocks/>
          </p:cNvSpPr>
          <p:nvPr/>
        </p:nvSpPr>
        <p:spPr bwMode="auto">
          <a:xfrm>
            <a:off x="0" y="0"/>
            <a:ext cx="10160000" cy="7620000"/>
          </a:xfrm>
          <a:prstGeom prst="roundRect">
            <a:avLst>
              <a:gd name="adj" fmla="val 2500"/>
            </a:avLst>
          </a:prstGeom>
          <a:solidFill>
            <a:schemeClr val="accent1">
              <a:alpha val="9450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</a:pPr>
            <a:endParaRPr lang="id-ID" dirty="0"/>
          </a:p>
        </p:txBody>
      </p:sp>
      <p:sp>
        <p:nvSpPr>
          <p:cNvPr id="38915" name="Rectangle 2"/>
          <p:cNvSpPr>
            <a:spLocks/>
          </p:cNvSpPr>
          <p:nvPr/>
        </p:nvSpPr>
        <p:spPr bwMode="auto">
          <a:xfrm>
            <a:off x="885258" y="2009800"/>
            <a:ext cx="8737600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/>
          <a:lstStyle/>
          <a:p>
            <a:pPr>
              <a:lnSpc>
                <a:spcPct val="150000"/>
              </a:lnSpc>
            </a:pPr>
            <a:r>
              <a:rPr lang="id-ID" sz="3600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Make binary tree from </a:t>
            </a:r>
            <a:r>
              <a:rPr lang="id-ID" sz="3600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these result of tree traversal:</a:t>
            </a:r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id-ID" sz="3600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Inorder	: BCDFGKMPSUWY</a:t>
            </a:r>
          </a:p>
          <a:p>
            <a:pPr indent="531813">
              <a:lnSpc>
                <a:spcPct val="150000"/>
              </a:lnSpc>
            </a:pPr>
            <a:r>
              <a:rPr lang="id-ID" sz="3600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Preorder	: MFDBCKGSPWUY</a:t>
            </a:r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id-ID" sz="3600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Postorder	: EGHCIMFBNPJLKDA</a:t>
            </a:r>
          </a:p>
          <a:p>
            <a:pPr indent="531813">
              <a:lnSpc>
                <a:spcPct val="150000"/>
              </a:lnSpc>
            </a:pPr>
            <a:r>
              <a:rPr lang="id-ID" sz="3600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Inorder	: EBGCHFMIANJPDLK</a:t>
            </a:r>
          </a:p>
          <a:p>
            <a:pPr>
              <a:lnSpc>
                <a:spcPct val="150000"/>
              </a:lnSpc>
            </a:pPr>
            <a:endParaRPr lang="id-ID" sz="3600" dirty="0" smtClean="0">
              <a:solidFill>
                <a:srgbClr val="333333"/>
              </a:solidFill>
              <a:latin typeface="Tahoma" pitchFamily="34" charset="0"/>
              <a:cs typeface="Tahoma" pitchFamily="34" charset="0"/>
              <a:sym typeface="Tahoma" pitchFamily="34" charset="0"/>
            </a:endParaRPr>
          </a:p>
        </p:txBody>
      </p:sp>
      <p:sp>
        <p:nvSpPr>
          <p:cNvPr id="5" name="AutoShape 14"/>
          <p:cNvSpPr>
            <a:spLocks/>
          </p:cNvSpPr>
          <p:nvPr/>
        </p:nvSpPr>
        <p:spPr bwMode="auto">
          <a:xfrm>
            <a:off x="736600" y="515144"/>
            <a:ext cx="8724900" cy="990600"/>
          </a:xfrm>
          <a:prstGeom prst="roundRect">
            <a:avLst>
              <a:gd name="adj" fmla="val 19222"/>
            </a:avLst>
          </a:prstGeom>
          <a:solidFill>
            <a:srgbClr val="333333"/>
          </a:solidFill>
          <a:ln>
            <a:noFill/>
          </a:ln>
          <a:effectLst>
            <a:outerShdw blurRad="127000" dist="76199" dir="3059993" algn="ctr" rotWithShape="0">
              <a:schemeClr val="bg2">
                <a:alpha val="75000"/>
              </a:scheme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6" name="Rectangle 15"/>
          <p:cNvSpPr>
            <a:spLocks/>
          </p:cNvSpPr>
          <p:nvPr/>
        </p:nvSpPr>
        <p:spPr bwMode="auto">
          <a:xfrm>
            <a:off x="620713" y="546894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id-ID" sz="6000" dirty="0" smtClean="0">
                <a:solidFill>
                  <a:srgbClr val="E5812E"/>
                </a:solidFill>
                <a:latin typeface="Tahoma Bold" charset="0"/>
                <a:cs typeface="Tahoma Bold" charset="0"/>
                <a:sym typeface="Tahoma Bold" charset="0"/>
              </a:rPr>
              <a:t>Exercise</a:t>
            </a:r>
            <a:endParaRPr lang="en-US" sz="6000" dirty="0">
              <a:solidFill>
                <a:srgbClr val="E5812E"/>
              </a:solidFill>
              <a:latin typeface="Tahoma Bold" charset="0"/>
              <a:cs typeface="Tahoma Bold" charset="0"/>
              <a:sym typeface="Tahoma Bold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29811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1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10160000" cy="7620000"/>
          </a:xfrm>
          <a:prstGeom prst="roundRect">
            <a:avLst>
              <a:gd name="adj" fmla="val 2500"/>
            </a:avLst>
          </a:prstGeom>
          <a:solidFill>
            <a:schemeClr val="accent1">
              <a:alpha val="9450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id-ID" dirty="0" smtClean="0"/>
              <a:t>m</a:t>
            </a:r>
            <a:endParaRPr lang="id-ID" dirty="0"/>
          </a:p>
        </p:txBody>
      </p:sp>
      <p:sp>
        <p:nvSpPr>
          <p:cNvPr id="50179" name="Rectangle 2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519113" y="2513856"/>
            <a:ext cx="9131300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id-ID" sz="7200" dirty="0" smtClean="0">
                <a:solidFill>
                  <a:srgbClr val="333333"/>
                </a:solidFill>
                <a:latin typeface="Tahoma Bold" charset="0"/>
                <a:cs typeface="Tahoma Bold" charset="0"/>
                <a:sym typeface="Tahoma Bold" charset="0"/>
              </a:rPr>
              <a:t>TREE TRAVERSAL USING STACK</a:t>
            </a:r>
            <a:endParaRPr lang="en-US" sz="7200" dirty="0">
              <a:solidFill>
                <a:srgbClr val="333333"/>
              </a:solidFill>
              <a:latin typeface="Tahoma Bold" charset="0"/>
              <a:cs typeface="Tahoma Bold" charset="0"/>
              <a:sym typeface="Tahoma Bold" charset="0"/>
            </a:endParaRPr>
          </a:p>
        </p:txBody>
      </p:sp>
      <p:sp>
        <p:nvSpPr>
          <p:cNvPr id="50180" name="Rectangle 3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7592157" y="179678"/>
            <a:ext cx="2058256" cy="1075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en-US" sz="6000" dirty="0" smtClean="0">
                <a:solidFill>
                  <a:srgbClr val="CCCCCC"/>
                </a:solidFill>
                <a:latin typeface="Wingdings" pitchFamily="2" charset="2"/>
                <a:sym typeface="Wingdings" pitchFamily="2" charset="2"/>
              </a:rPr>
              <a:t></a:t>
            </a:r>
            <a:r>
              <a:rPr lang="en-US" sz="6000" dirty="0" smtClean="0">
                <a:solidFill>
                  <a:srgbClr val="E5812E"/>
                </a:solidFill>
                <a:latin typeface="Wingdings" pitchFamily="2" charset="2"/>
                <a:sym typeface="Wingdings" pitchFamily="2" charset="2"/>
              </a:rPr>
              <a:t></a:t>
            </a:r>
            <a:endParaRPr lang="en-US" sz="6000" dirty="0">
              <a:solidFill>
                <a:srgbClr val="E5812E"/>
              </a:solidFill>
              <a:latin typeface="Wingdings" pitchFamily="2" charset="2"/>
              <a:sym typeface="Wingdings" pitchFamily="2" charset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88521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1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10160000" cy="7620000"/>
          </a:xfrm>
          <a:prstGeom prst="roundRect">
            <a:avLst>
              <a:gd name="adj" fmla="val 2500"/>
            </a:avLst>
          </a:prstGeom>
          <a:solidFill>
            <a:schemeClr val="accent1">
              <a:alpha val="9450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</a:pPr>
            <a:r>
              <a:rPr lang="id-ID" dirty="0" smtClean="0"/>
              <a:t>Node have 2 </a:t>
            </a:r>
            <a:endParaRPr lang="id-ID" dirty="0"/>
          </a:p>
        </p:txBody>
      </p:sp>
      <p:sp>
        <p:nvSpPr>
          <p:cNvPr id="5" name="AutoShape 14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736600" y="515144"/>
            <a:ext cx="8724900" cy="990600"/>
          </a:xfrm>
          <a:prstGeom prst="roundRect">
            <a:avLst>
              <a:gd name="adj" fmla="val 19222"/>
            </a:avLst>
          </a:prstGeom>
          <a:solidFill>
            <a:srgbClr val="333333"/>
          </a:solidFill>
          <a:ln>
            <a:noFill/>
          </a:ln>
          <a:effectLst>
            <a:outerShdw blurRad="127000" dist="76199" dir="3059993" algn="ctr" rotWithShape="0">
              <a:schemeClr val="bg2">
                <a:alpha val="75000"/>
              </a:scheme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6" name="Rectangle 15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785688" y="569640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id-ID" sz="6000" dirty="0" smtClean="0">
                <a:solidFill>
                  <a:srgbClr val="E5812E"/>
                </a:solidFill>
                <a:latin typeface="Tahoma Bold" charset="0"/>
                <a:cs typeface="Tahoma Bold" charset="0"/>
                <a:sym typeface="Tahoma Bold" charset="0"/>
              </a:rPr>
              <a:t>Using Preorder</a:t>
            </a:r>
            <a:endParaRPr lang="en-US" sz="6000" dirty="0">
              <a:solidFill>
                <a:srgbClr val="E5812E"/>
              </a:solidFill>
              <a:latin typeface="Tahoma Bold" charset="0"/>
              <a:cs typeface="Tahoma Bold" charset="0"/>
              <a:sym typeface="Tahoma Bold" charset="0"/>
            </a:endParaRPr>
          </a:p>
        </p:txBody>
      </p:sp>
      <p:sp>
        <p:nvSpPr>
          <p:cNvPr id="7" name="Rectangle 2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1119560" y="1721768"/>
            <a:ext cx="8064896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numCol="1" anchor="ctr"/>
          <a:lstStyle/>
          <a:p>
            <a:pPr>
              <a:lnSpc>
                <a:spcPct val="200000"/>
              </a:lnSpc>
            </a:pPr>
            <a:r>
              <a:rPr lang="id-ID" sz="3200" b="1" dirty="0" smtClean="0">
                <a:solidFill>
                  <a:schemeClr val="bg1"/>
                </a:solidFill>
              </a:rPr>
              <a:t>Rules : 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id-ID" sz="3200" dirty="0" smtClean="0">
                <a:solidFill>
                  <a:schemeClr val="bg1"/>
                </a:solidFill>
              </a:rPr>
              <a:t>If scanned node has 2 children then </a:t>
            </a:r>
            <a:r>
              <a:rPr lang="id-ID" sz="3200" b="1" dirty="0" smtClean="0">
                <a:solidFill>
                  <a:srgbClr val="002060"/>
                </a:solidFill>
              </a:rPr>
              <a:t>PUSH</a:t>
            </a:r>
            <a:r>
              <a:rPr lang="id-ID" sz="3200" dirty="0" smtClean="0">
                <a:solidFill>
                  <a:srgbClr val="002060"/>
                </a:solidFill>
              </a:rPr>
              <a:t> </a:t>
            </a:r>
            <a:r>
              <a:rPr lang="id-ID" sz="3200" dirty="0" smtClean="0">
                <a:solidFill>
                  <a:schemeClr val="bg1"/>
                </a:solidFill>
              </a:rPr>
              <a:t>its right son (RS).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id-ID" sz="3200" dirty="0" smtClean="0">
                <a:solidFill>
                  <a:schemeClr val="bg1"/>
                </a:solidFill>
              </a:rPr>
              <a:t>If scanned node hasn’t child then </a:t>
            </a:r>
            <a:r>
              <a:rPr lang="id-ID" sz="3200" b="1" dirty="0" smtClean="0">
                <a:solidFill>
                  <a:srgbClr val="002060"/>
                </a:solidFill>
              </a:rPr>
              <a:t>POP</a:t>
            </a:r>
            <a:r>
              <a:rPr lang="id-ID" sz="3200" dirty="0" smtClean="0">
                <a:solidFill>
                  <a:srgbClr val="002060"/>
                </a:solidFill>
              </a:rPr>
              <a:t> </a:t>
            </a:r>
            <a:r>
              <a:rPr lang="id-ID" sz="3200" dirty="0" smtClean="0">
                <a:solidFill>
                  <a:schemeClr val="bg1"/>
                </a:solidFill>
              </a:rPr>
              <a:t>element of stack.  </a:t>
            </a:r>
            <a:endParaRPr lang="id-ID" sz="32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5432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1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10160000" cy="7620000"/>
          </a:xfrm>
          <a:prstGeom prst="roundRect">
            <a:avLst>
              <a:gd name="adj" fmla="val 2500"/>
            </a:avLst>
          </a:prstGeom>
          <a:solidFill>
            <a:schemeClr val="accent1">
              <a:alpha val="9450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</a:pPr>
            <a:r>
              <a:rPr lang="id-ID" dirty="0" smtClean="0"/>
              <a:t>Node have 2 </a:t>
            </a:r>
            <a:endParaRPr lang="id-ID" dirty="0"/>
          </a:p>
        </p:txBody>
      </p:sp>
      <p:sp>
        <p:nvSpPr>
          <p:cNvPr id="5" name="AutoShape 14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736600" y="515144"/>
            <a:ext cx="8724900" cy="990600"/>
          </a:xfrm>
          <a:prstGeom prst="roundRect">
            <a:avLst>
              <a:gd name="adj" fmla="val 19222"/>
            </a:avLst>
          </a:prstGeom>
          <a:solidFill>
            <a:srgbClr val="333333"/>
          </a:solidFill>
          <a:ln>
            <a:noFill/>
          </a:ln>
          <a:effectLst>
            <a:outerShdw blurRad="127000" dist="76199" dir="3059993" algn="ctr" rotWithShape="0">
              <a:schemeClr val="bg2">
                <a:alpha val="75000"/>
              </a:scheme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6" name="Rectangle 15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785688" y="569640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id-ID" sz="6000" dirty="0" smtClean="0">
                <a:solidFill>
                  <a:srgbClr val="E5812E"/>
                </a:solidFill>
                <a:latin typeface="Tahoma Bold" charset="0"/>
                <a:cs typeface="Tahoma Bold" charset="0"/>
                <a:sym typeface="Tahoma Bold" charset="0"/>
              </a:rPr>
              <a:t>Using Preorder</a:t>
            </a:r>
            <a:endParaRPr lang="en-US" sz="6000" dirty="0">
              <a:solidFill>
                <a:srgbClr val="E5812E"/>
              </a:solidFill>
              <a:latin typeface="Tahoma Bold" charset="0"/>
              <a:cs typeface="Tahoma Bold" charset="0"/>
              <a:sym typeface="Tahoma Bold" charset="0"/>
            </a:endParaRPr>
          </a:p>
        </p:txBody>
      </p:sp>
      <p:sp>
        <p:nvSpPr>
          <p:cNvPr id="7" name="Rectangle 2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1119560" y="1721768"/>
            <a:ext cx="8064896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numCol="1" anchor="ctr"/>
          <a:lstStyle/>
          <a:p>
            <a:pPr>
              <a:lnSpc>
                <a:spcPct val="200000"/>
              </a:lnSpc>
            </a:pPr>
            <a:r>
              <a:rPr lang="id-ID" sz="3200" b="1" dirty="0" smtClean="0">
                <a:solidFill>
                  <a:schemeClr val="bg1"/>
                </a:solidFill>
              </a:rPr>
              <a:t>Notes : 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id-ID" sz="3200" dirty="0" smtClean="0">
                <a:solidFill>
                  <a:schemeClr val="bg1"/>
                </a:solidFill>
              </a:rPr>
              <a:t>Arrow down (</a:t>
            </a:r>
            <a:r>
              <a:rPr lang="id-ID" sz="3200" dirty="0" smtClean="0">
                <a:solidFill>
                  <a:schemeClr val="bg1"/>
                </a:solidFill>
                <a:latin typeface="Calibri"/>
                <a:cs typeface="Calibri"/>
              </a:rPr>
              <a:t>↓</a:t>
            </a:r>
            <a:r>
              <a:rPr lang="id-ID" sz="3200" dirty="0">
                <a:solidFill>
                  <a:schemeClr val="bg1"/>
                </a:solidFill>
              </a:rPr>
              <a:t>) </a:t>
            </a:r>
            <a:r>
              <a:rPr lang="id-ID" sz="3200" dirty="0">
                <a:solidFill>
                  <a:schemeClr val="bg1"/>
                </a:solidFill>
              </a:rPr>
              <a:t>means </a:t>
            </a:r>
            <a:r>
              <a:rPr lang="id-ID" sz="3200" dirty="0" smtClean="0">
                <a:solidFill>
                  <a:schemeClr val="bg1"/>
                </a:solidFill>
              </a:rPr>
              <a:t>PUSH.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id-ID" sz="3200" dirty="0" smtClean="0">
                <a:solidFill>
                  <a:schemeClr val="bg1"/>
                </a:solidFill>
              </a:rPr>
              <a:t>Arrow up (</a:t>
            </a:r>
            <a:r>
              <a:rPr lang="id-ID" sz="3200" dirty="0" smtClean="0">
                <a:solidFill>
                  <a:schemeClr val="bg1"/>
                </a:solidFill>
                <a:latin typeface="Calibri"/>
                <a:cs typeface="Calibri"/>
              </a:rPr>
              <a:t>↑</a:t>
            </a:r>
            <a:r>
              <a:rPr lang="id-ID" sz="3200" dirty="0">
                <a:solidFill>
                  <a:schemeClr val="bg1"/>
                </a:solidFill>
              </a:rPr>
              <a:t>) means POP</a:t>
            </a:r>
            <a:r>
              <a:rPr lang="id-ID" sz="3200" dirty="0" smtClean="0">
                <a:solidFill>
                  <a:schemeClr val="bg1"/>
                </a:solidFill>
                <a:latin typeface="Calibri"/>
                <a:cs typeface="Calibri"/>
              </a:rPr>
              <a:t>.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id-ID" sz="3200" dirty="0" smtClean="0">
                <a:solidFill>
                  <a:schemeClr val="bg1"/>
                </a:solidFill>
              </a:rPr>
              <a:t>LS : </a:t>
            </a:r>
            <a:r>
              <a:rPr lang="id-ID" sz="3200" dirty="0">
                <a:solidFill>
                  <a:schemeClr val="bg1"/>
                </a:solidFill>
              </a:rPr>
              <a:t>Left Son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id-ID" sz="3200" dirty="0" smtClean="0">
                <a:solidFill>
                  <a:schemeClr val="bg1"/>
                </a:solidFill>
              </a:rPr>
              <a:t>RS : </a:t>
            </a:r>
            <a:r>
              <a:rPr lang="id-ID" sz="3200" dirty="0">
                <a:solidFill>
                  <a:schemeClr val="bg1"/>
                </a:solidFill>
              </a:rPr>
              <a:t>Right Son</a:t>
            </a:r>
            <a:endParaRPr lang="id-ID" sz="32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33858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1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10160000" cy="7620000"/>
          </a:xfrm>
          <a:prstGeom prst="roundRect">
            <a:avLst>
              <a:gd name="adj" fmla="val 2500"/>
            </a:avLst>
          </a:prstGeom>
          <a:solidFill>
            <a:schemeClr val="accent1">
              <a:alpha val="9450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</a:pPr>
            <a:r>
              <a:rPr lang="id-ID" dirty="0" smtClean="0"/>
              <a:t>Node have 2 </a:t>
            </a:r>
            <a:endParaRPr lang="id-ID" dirty="0"/>
          </a:p>
        </p:txBody>
      </p:sp>
      <p:sp>
        <p:nvSpPr>
          <p:cNvPr id="5" name="AutoShape 14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736600" y="515144"/>
            <a:ext cx="8724900" cy="990600"/>
          </a:xfrm>
          <a:prstGeom prst="roundRect">
            <a:avLst>
              <a:gd name="adj" fmla="val 19222"/>
            </a:avLst>
          </a:prstGeom>
          <a:solidFill>
            <a:srgbClr val="333333"/>
          </a:solidFill>
          <a:ln>
            <a:noFill/>
          </a:ln>
          <a:effectLst>
            <a:outerShdw blurRad="127000" dist="76199" dir="3059993" algn="ctr" rotWithShape="0">
              <a:schemeClr val="bg2">
                <a:alpha val="75000"/>
              </a:scheme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6" name="Rectangle 15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785688" y="569640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id-ID" sz="6000" dirty="0" smtClean="0">
                <a:solidFill>
                  <a:srgbClr val="E5812E"/>
                </a:solidFill>
                <a:latin typeface="Tahoma Bold" charset="0"/>
                <a:cs typeface="Tahoma Bold" charset="0"/>
                <a:sym typeface="Tahoma Bold" charset="0"/>
              </a:rPr>
              <a:t>Using Preorder</a:t>
            </a:r>
            <a:endParaRPr lang="en-US" sz="6000" dirty="0">
              <a:solidFill>
                <a:srgbClr val="E5812E"/>
              </a:solidFill>
              <a:latin typeface="Tahoma Bold" charset="0"/>
              <a:cs typeface="Tahoma Bold" charset="0"/>
              <a:sym typeface="Tahoma Bold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302084" y="4318884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1D528D">
                  <a:tint val="80000"/>
                  <a:satMod val="300000"/>
                </a:srgbClr>
              </a:gs>
              <a:gs pos="100000">
                <a:srgbClr val="1D528D">
                  <a:shade val="30000"/>
                  <a:satMod val="200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A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1778084" y="2947284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3378284" y="5637144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</a:rPr>
              <a:t>H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768684" y="3556884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</a:rPr>
              <a:t>C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939884" y="3556884"/>
            <a:ext cx="457200" cy="48006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625684" y="4318884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</a:rPr>
              <a:t>E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235284" y="4318884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" charset="0"/>
              </a:rPr>
              <a:t>F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2844884" y="4928484"/>
            <a:ext cx="457200" cy="480060"/>
          </a:xfrm>
          <a:prstGeom prst="ellipse">
            <a:avLst/>
          </a:prstGeom>
          <a:solidFill>
            <a:srgbClr val="DF6A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</a:rPr>
              <a:t>G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990099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092284" y="4928484"/>
            <a:ext cx="457200" cy="48006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charset="0"/>
              </a:rPr>
              <a:t>I</a:t>
            </a:r>
          </a:p>
        </p:txBody>
      </p:sp>
      <p:cxnSp>
        <p:nvCxnSpPr>
          <p:cNvPr id="18" name="Straight Connector 17"/>
          <p:cNvCxnSpPr>
            <a:stCxn id="8" idx="0"/>
            <a:endCxn id="11" idx="5"/>
          </p:cNvCxnSpPr>
          <p:nvPr/>
        </p:nvCxnSpPr>
        <p:spPr bwMode="auto">
          <a:xfrm rot="16200000" flipV="1">
            <a:off x="3168686" y="3956885"/>
            <a:ext cx="352243" cy="3717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9" idx="2"/>
            <a:endCxn id="12" idx="0"/>
          </p:cNvCxnSpPr>
          <p:nvPr/>
        </p:nvCxnSpPr>
        <p:spPr bwMode="auto">
          <a:xfrm rot="10800000" flipV="1">
            <a:off x="1168484" y="3187314"/>
            <a:ext cx="609600" cy="36957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endCxn id="13" idx="0"/>
          </p:cNvCxnSpPr>
          <p:nvPr/>
        </p:nvCxnSpPr>
        <p:spPr bwMode="auto">
          <a:xfrm>
            <a:off x="1320884" y="3937884"/>
            <a:ext cx="533400" cy="38100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3" idx="3"/>
            <a:endCxn id="16" idx="0"/>
          </p:cNvCxnSpPr>
          <p:nvPr/>
        </p:nvCxnSpPr>
        <p:spPr bwMode="auto">
          <a:xfrm rot="5400000">
            <a:off x="1406841" y="4642685"/>
            <a:ext cx="199843" cy="3717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9" idx="6"/>
            <a:endCxn id="11" idx="0"/>
          </p:cNvCxnSpPr>
          <p:nvPr/>
        </p:nvCxnSpPr>
        <p:spPr bwMode="auto">
          <a:xfrm>
            <a:off x="2235284" y="3187314"/>
            <a:ext cx="762000" cy="36957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11" idx="3"/>
            <a:endCxn id="14" idx="0"/>
          </p:cNvCxnSpPr>
          <p:nvPr/>
        </p:nvCxnSpPr>
        <p:spPr bwMode="auto">
          <a:xfrm rot="5400000">
            <a:off x="2473641" y="3956885"/>
            <a:ext cx="352243" cy="3717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4" idx="5"/>
            <a:endCxn id="15" idx="0"/>
          </p:cNvCxnSpPr>
          <p:nvPr/>
        </p:nvCxnSpPr>
        <p:spPr bwMode="auto">
          <a:xfrm rot="16200000" flipH="1">
            <a:off x="2749585" y="4604584"/>
            <a:ext cx="199843" cy="447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15" idx="5"/>
            <a:endCxn id="10" idx="0"/>
          </p:cNvCxnSpPr>
          <p:nvPr/>
        </p:nvCxnSpPr>
        <p:spPr bwMode="auto">
          <a:xfrm rot="16200000" flipH="1">
            <a:off x="3271555" y="5301814"/>
            <a:ext cx="298903" cy="3717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911684" y="2817744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Preorder (NLR) :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11684" y="3282147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Head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07084" y="3282147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31424" y="3282147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59076" y="3282147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999980" y="3282147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I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874624" y="3282147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97484" y="4398834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F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4673684" y="3497686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5561580" y="3497686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>
            <a:off x="6542240" y="3497686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7403632" y="3497686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>
            <a:off x="8304780" y="3497686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4064084" y="4625846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4991736" y="4625846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6780780" y="4627434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5916076" y="4625846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5508572" y="4398834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36224" y="4398834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H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340684" y="4398834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A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121484" y="2817744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BDEICFGHA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611276" y="3198744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LS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578684" y="3198744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RS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413572" y="3198744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LS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207084" y="3960744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RS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51" name="Straight Arrow Connector 50"/>
          <p:cNvCxnSpPr/>
          <p:nvPr/>
        </p:nvCxnSpPr>
        <p:spPr bwMode="auto">
          <a:xfrm rot="5400000">
            <a:off x="5220336" y="3807550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 rot="5400000">
            <a:off x="7999186" y="3820802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923780" y="3960744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RS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127032" y="435768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LS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54684" y="4347746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RS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929328" y="4347746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RS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 rot="5400000">
            <a:off x="6498378" y="4910794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6422972" y="5050736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RS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788484" y="3960744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RS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60" name="Straight Arrow Connector 59"/>
          <p:cNvCxnSpPr/>
          <p:nvPr/>
        </p:nvCxnSpPr>
        <p:spPr bwMode="auto">
          <a:xfrm rot="5400000">
            <a:off x="8914380" y="3807550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Oval 60"/>
          <p:cNvSpPr/>
          <p:nvPr/>
        </p:nvSpPr>
        <p:spPr bwMode="auto">
          <a:xfrm>
            <a:off x="5193832" y="3298136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6121484" y="3314700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7049136" y="3298136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7950284" y="3298136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8864684" y="3298136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6" name="Oval 65"/>
          <p:cNvSpPr/>
          <p:nvPr/>
        </p:nvSpPr>
        <p:spPr bwMode="auto">
          <a:xfrm>
            <a:off x="4584232" y="4404692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5511884" y="4417944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8" name="Oval 67"/>
          <p:cNvSpPr/>
          <p:nvPr/>
        </p:nvSpPr>
        <p:spPr bwMode="auto">
          <a:xfrm>
            <a:off x="6439536" y="4417944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9" name="Oval 68"/>
          <p:cNvSpPr/>
          <p:nvPr/>
        </p:nvSpPr>
        <p:spPr bwMode="auto">
          <a:xfrm>
            <a:off x="7314180" y="4417944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29473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3" grpId="0"/>
      <p:bldP spid="54" grpId="0"/>
      <p:bldP spid="55" grpId="0"/>
      <p:bldP spid="56" grpId="0"/>
      <p:bldP spid="58" grpId="0"/>
      <p:bldP spid="59" grpId="0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1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10160000" cy="7620000"/>
          </a:xfrm>
          <a:prstGeom prst="roundRect">
            <a:avLst>
              <a:gd name="adj" fmla="val 2500"/>
            </a:avLst>
          </a:prstGeom>
          <a:solidFill>
            <a:schemeClr val="accent1">
              <a:alpha val="9450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</a:pPr>
            <a:r>
              <a:rPr lang="id-ID" dirty="0" smtClean="0"/>
              <a:t>Node have 2 </a:t>
            </a:r>
            <a:endParaRPr lang="id-ID" dirty="0"/>
          </a:p>
        </p:txBody>
      </p:sp>
      <p:sp>
        <p:nvSpPr>
          <p:cNvPr id="5" name="AutoShape 14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736600" y="515144"/>
            <a:ext cx="8724900" cy="990600"/>
          </a:xfrm>
          <a:prstGeom prst="roundRect">
            <a:avLst>
              <a:gd name="adj" fmla="val 19222"/>
            </a:avLst>
          </a:prstGeom>
          <a:solidFill>
            <a:srgbClr val="333333"/>
          </a:solidFill>
          <a:ln>
            <a:noFill/>
          </a:ln>
          <a:effectLst>
            <a:outerShdw blurRad="127000" dist="76199" dir="3059993" algn="ctr" rotWithShape="0">
              <a:schemeClr val="bg2">
                <a:alpha val="75000"/>
              </a:scheme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6" name="Rectangle 15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785688" y="569640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id-ID" sz="6000" dirty="0" smtClean="0">
                <a:solidFill>
                  <a:srgbClr val="E5812E"/>
                </a:solidFill>
                <a:latin typeface="Tahoma Bold" charset="0"/>
                <a:cs typeface="Tahoma Bold" charset="0"/>
                <a:sym typeface="Tahoma Bold" charset="0"/>
              </a:rPr>
              <a:t>Using Inorder</a:t>
            </a:r>
            <a:endParaRPr lang="en-US" sz="6000" dirty="0">
              <a:solidFill>
                <a:srgbClr val="E5812E"/>
              </a:solidFill>
              <a:latin typeface="Tahoma Bold" charset="0"/>
              <a:cs typeface="Tahoma Bold" charset="0"/>
              <a:sym typeface="Tahoma Bold" charset="0"/>
            </a:endParaRPr>
          </a:p>
        </p:txBody>
      </p:sp>
      <p:sp>
        <p:nvSpPr>
          <p:cNvPr id="7" name="Rectangle 2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1119560" y="1721768"/>
            <a:ext cx="8064896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numCol="1" anchor="ctr"/>
          <a:lstStyle/>
          <a:p>
            <a:pPr>
              <a:lnSpc>
                <a:spcPct val="200000"/>
              </a:lnSpc>
            </a:pPr>
            <a:r>
              <a:rPr lang="id-ID" sz="3200" b="1" dirty="0" smtClean="0">
                <a:solidFill>
                  <a:schemeClr val="bg1"/>
                </a:solidFill>
              </a:rPr>
              <a:t>Rules and Note : 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id-ID" sz="3200" dirty="0" smtClean="0">
                <a:solidFill>
                  <a:schemeClr val="bg1"/>
                </a:solidFill>
              </a:rPr>
              <a:t>If scanned node has left child then </a:t>
            </a:r>
            <a:r>
              <a:rPr lang="id-ID" sz="3200" b="1" dirty="0" smtClean="0">
                <a:solidFill>
                  <a:srgbClr val="002060"/>
                </a:solidFill>
              </a:rPr>
              <a:t>PUSH </a:t>
            </a:r>
            <a:r>
              <a:rPr lang="id-ID" sz="3200" dirty="0" smtClean="0">
                <a:solidFill>
                  <a:srgbClr val="002060"/>
                </a:solidFill>
              </a:rPr>
              <a:t> </a:t>
            </a:r>
            <a:r>
              <a:rPr lang="id-ID" sz="3200" dirty="0" smtClean="0">
                <a:solidFill>
                  <a:schemeClr val="bg1"/>
                </a:solidFill>
              </a:rPr>
              <a:t>itself (Scanned Node Address).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id-ID" sz="3200" dirty="0" smtClean="0">
                <a:solidFill>
                  <a:schemeClr val="bg1"/>
                </a:solidFill>
              </a:rPr>
              <a:t>If scanned node hasn’t child then </a:t>
            </a:r>
            <a:r>
              <a:rPr lang="id-ID" sz="3200" b="1" dirty="0" smtClean="0">
                <a:solidFill>
                  <a:srgbClr val="002060"/>
                </a:solidFill>
              </a:rPr>
              <a:t>POP</a:t>
            </a:r>
            <a:r>
              <a:rPr lang="id-ID" sz="3200" dirty="0" smtClean="0">
                <a:solidFill>
                  <a:srgbClr val="002060"/>
                </a:solidFill>
              </a:rPr>
              <a:t> </a:t>
            </a:r>
            <a:r>
              <a:rPr lang="id-ID" sz="3200" dirty="0" smtClean="0">
                <a:solidFill>
                  <a:schemeClr val="bg1"/>
                </a:solidFill>
              </a:rPr>
              <a:t>element of stack.  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id-ID" sz="3200" dirty="0" smtClean="0">
                <a:solidFill>
                  <a:schemeClr val="bg1"/>
                </a:solidFill>
              </a:rPr>
              <a:t>Add = Address.</a:t>
            </a:r>
            <a:endParaRPr lang="id-ID" sz="32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20085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1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10160000" cy="7620000"/>
          </a:xfrm>
          <a:prstGeom prst="roundRect">
            <a:avLst>
              <a:gd name="adj" fmla="val 2500"/>
            </a:avLst>
          </a:prstGeom>
          <a:solidFill>
            <a:schemeClr val="accent1">
              <a:alpha val="9450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</a:pPr>
            <a:r>
              <a:rPr lang="id-ID" dirty="0" smtClean="0"/>
              <a:t>Node have 2 </a:t>
            </a:r>
            <a:endParaRPr lang="id-ID" dirty="0"/>
          </a:p>
        </p:txBody>
      </p:sp>
      <p:sp>
        <p:nvSpPr>
          <p:cNvPr id="5" name="AutoShape 14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736600" y="515144"/>
            <a:ext cx="8724900" cy="990600"/>
          </a:xfrm>
          <a:prstGeom prst="roundRect">
            <a:avLst>
              <a:gd name="adj" fmla="val 19222"/>
            </a:avLst>
          </a:prstGeom>
          <a:solidFill>
            <a:srgbClr val="333333"/>
          </a:solidFill>
          <a:ln>
            <a:noFill/>
          </a:ln>
          <a:effectLst>
            <a:outerShdw blurRad="127000" dist="76199" dir="3059993" algn="ctr" rotWithShape="0">
              <a:schemeClr val="bg2">
                <a:alpha val="75000"/>
              </a:scheme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6" name="Rectangle 15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785688" y="569640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id-ID" sz="6000" dirty="0" smtClean="0">
                <a:solidFill>
                  <a:srgbClr val="E5812E"/>
                </a:solidFill>
                <a:latin typeface="Tahoma Bold" charset="0"/>
                <a:cs typeface="Tahoma Bold" charset="0"/>
                <a:sym typeface="Tahoma Bold" charset="0"/>
              </a:rPr>
              <a:t>Using Inorder</a:t>
            </a:r>
            <a:endParaRPr lang="en-US" sz="6000" dirty="0">
              <a:solidFill>
                <a:srgbClr val="E5812E"/>
              </a:solidFill>
              <a:latin typeface="Tahoma Bold" charset="0"/>
              <a:cs typeface="Tahoma Bold" charset="0"/>
              <a:sym typeface="Tahoma Bold" charset="0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3342860" y="4230103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1D528D">
                  <a:tint val="80000"/>
                  <a:satMod val="300000"/>
                </a:srgbClr>
              </a:gs>
              <a:gs pos="100000">
                <a:srgbClr val="1D528D">
                  <a:shade val="30000"/>
                  <a:satMod val="200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A</a:t>
            </a:r>
          </a:p>
        </p:txBody>
      </p:sp>
      <p:sp>
        <p:nvSpPr>
          <p:cNvPr id="71" name="Oval 70"/>
          <p:cNvSpPr/>
          <p:nvPr/>
        </p:nvSpPr>
        <p:spPr bwMode="auto">
          <a:xfrm>
            <a:off x="1818860" y="2858503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72" name="Oval 71"/>
          <p:cNvSpPr/>
          <p:nvPr/>
        </p:nvSpPr>
        <p:spPr bwMode="auto">
          <a:xfrm>
            <a:off x="3419060" y="5548363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</a:rPr>
              <a:t>H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2809460" y="3468103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</a:rPr>
              <a:t>C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980660" y="3468103"/>
            <a:ext cx="457200" cy="48006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1666460" y="4230103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</a:rPr>
              <a:t>E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2276060" y="4230103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" charset="0"/>
              </a:rPr>
              <a:t>F</a:t>
            </a:r>
          </a:p>
        </p:txBody>
      </p:sp>
      <p:sp>
        <p:nvSpPr>
          <p:cNvPr id="77" name="Oval 76"/>
          <p:cNvSpPr/>
          <p:nvPr/>
        </p:nvSpPr>
        <p:spPr bwMode="auto">
          <a:xfrm>
            <a:off x="2885660" y="4839703"/>
            <a:ext cx="457200" cy="480060"/>
          </a:xfrm>
          <a:prstGeom prst="ellipse">
            <a:avLst/>
          </a:prstGeom>
          <a:solidFill>
            <a:srgbClr val="DF6A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</a:rPr>
              <a:t>G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990099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1133060" y="4839703"/>
            <a:ext cx="457200" cy="48006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charset="0"/>
              </a:rPr>
              <a:t>I</a:t>
            </a:r>
          </a:p>
        </p:txBody>
      </p:sp>
      <p:cxnSp>
        <p:nvCxnSpPr>
          <p:cNvPr id="79" name="Straight Connector 78"/>
          <p:cNvCxnSpPr>
            <a:stCxn id="70" idx="0"/>
            <a:endCxn id="73" idx="5"/>
          </p:cNvCxnSpPr>
          <p:nvPr/>
        </p:nvCxnSpPr>
        <p:spPr bwMode="auto">
          <a:xfrm rot="16200000" flipV="1">
            <a:off x="3209462" y="3868104"/>
            <a:ext cx="352243" cy="3717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>
            <a:stCxn id="71" idx="2"/>
            <a:endCxn id="74" idx="0"/>
          </p:cNvCxnSpPr>
          <p:nvPr/>
        </p:nvCxnSpPr>
        <p:spPr bwMode="auto">
          <a:xfrm rot="10800000" flipV="1">
            <a:off x="1209260" y="3098533"/>
            <a:ext cx="609600" cy="36957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endCxn id="75" idx="0"/>
          </p:cNvCxnSpPr>
          <p:nvPr/>
        </p:nvCxnSpPr>
        <p:spPr bwMode="auto">
          <a:xfrm>
            <a:off x="1361660" y="3849103"/>
            <a:ext cx="533400" cy="38100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>
            <a:stCxn id="75" idx="3"/>
            <a:endCxn id="78" idx="0"/>
          </p:cNvCxnSpPr>
          <p:nvPr/>
        </p:nvCxnSpPr>
        <p:spPr bwMode="auto">
          <a:xfrm rot="5400000">
            <a:off x="1447617" y="4553904"/>
            <a:ext cx="199843" cy="3717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71" idx="6"/>
            <a:endCxn id="73" idx="0"/>
          </p:cNvCxnSpPr>
          <p:nvPr/>
        </p:nvCxnSpPr>
        <p:spPr bwMode="auto">
          <a:xfrm>
            <a:off x="2276060" y="3098533"/>
            <a:ext cx="762000" cy="36957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/>
          <p:cNvCxnSpPr>
            <a:stCxn id="73" idx="3"/>
            <a:endCxn id="76" idx="0"/>
          </p:cNvCxnSpPr>
          <p:nvPr/>
        </p:nvCxnSpPr>
        <p:spPr bwMode="auto">
          <a:xfrm rot="5400000">
            <a:off x="2514417" y="3868104"/>
            <a:ext cx="352243" cy="3717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76" idx="5"/>
            <a:endCxn id="77" idx="0"/>
          </p:cNvCxnSpPr>
          <p:nvPr/>
        </p:nvCxnSpPr>
        <p:spPr bwMode="auto">
          <a:xfrm rot="16200000" flipH="1">
            <a:off x="2790361" y="4515803"/>
            <a:ext cx="199843" cy="447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>
            <a:stCxn id="77" idx="5"/>
            <a:endCxn id="72" idx="0"/>
          </p:cNvCxnSpPr>
          <p:nvPr/>
        </p:nvCxnSpPr>
        <p:spPr bwMode="auto">
          <a:xfrm rot="16200000" flipH="1">
            <a:off x="3312331" y="5213033"/>
            <a:ext cx="298903" cy="3717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3876260" y="2728963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Inorder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 (LNR) :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876260" y="3193366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Head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171660" y="3193366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096000" y="3193366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023652" y="3193366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964556" y="3193366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I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8839200" y="3193366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562060" y="4310053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95" name="Straight Arrow Connector 94"/>
          <p:cNvCxnSpPr/>
          <p:nvPr/>
        </p:nvCxnSpPr>
        <p:spPr bwMode="auto">
          <a:xfrm>
            <a:off x="4638260" y="3408905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/>
          <p:nvPr/>
        </p:nvCxnSpPr>
        <p:spPr bwMode="auto">
          <a:xfrm>
            <a:off x="5526156" y="3408905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>
            <a:off x="6506816" y="3408905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/>
          <p:nvPr/>
        </p:nvCxnSpPr>
        <p:spPr bwMode="auto">
          <a:xfrm>
            <a:off x="7368208" y="3408905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/>
          <p:nvPr/>
        </p:nvCxnSpPr>
        <p:spPr bwMode="auto">
          <a:xfrm>
            <a:off x="8269356" y="3408905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/>
          <p:cNvCxnSpPr/>
          <p:nvPr/>
        </p:nvCxnSpPr>
        <p:spPr bwMode="auto">
          <a:xfrm>
            <a:off x="4028660" y="4537065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/>
          <p:nvPr/>
        </p:nvCxnSpPr>
        <p:spPr bwMode="auto">
          <a:xfrm>
            <a:off x="4956312" y="4537065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6745356" y="4538653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/>
          <p:nvPr/>
        </p:nvCxnSpPr>
        <p:spPr bwMode="auto">
          <a:xfrm>
            <a:off x="5880652" y="4537065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5473148" y="4310053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440556" y="4310053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F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278756" y="4310053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086060" y="2728963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DIEBFGHCA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575852" y="3109963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LS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543260" y="3109963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RS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7378148" y="3109963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LS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5019260" y="3871963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Add.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112" name="Straight Arrow Connector 111"/>
          <p:cNvCxnSpPr/>
          <p:nvPr/>
        </p:nvCxnSpPr>
        <p:spPr bwMode="auto">
          <a:xfrm rot="5400000">
            <a:off x="5184912" y="3718769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Straight Arrow Connector 112"/>
          <p:cNvCxnSpPr/>
          <p:nvPr/>
        </p:nvCxnSpPr>
        <p:spPr bwMode="auto">
          <a:xfrm rot="5400000">
            <a:off x="7963762" y="3732021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114" name="TextBox 113"/>
          <p:cNvSpPr txBox="1"/>
          <p:nvPr/>
        </p:nvSpPr>
        <p:spPr>
          <a:xfrm>
            <a:off x="7838660" y="3871963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Add.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E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5019260" y="4258965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RS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5893904" y="4258965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LS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117" name="Straight Arrow Connector 116"/>
          <p:cNvCxnSpPr/>
          <p:nvPr/>
        </p:nvCxnSpPr>
        <p:spPr bwMode="auto">
          <a:xfrm rot="5400000">
            <a:off x="8281814" y="4848517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118" name="TextBox 117"/>
          <p:cNvSpPr txBox="1"/>
          <p:nvPr/>
        </p:nvSpPr>
        <p:spPr>
          <a:xfrm>
            <a:off x="8067260" y="4988459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Add.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8676860" y="3871963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Add.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120" name="Straight Arrow Connector 119"/>
          <p:cNvCxnSpPr/>
          <p:nvPr/>
        </p:nvCxnSpPr>
        <p:spPr bwMode="auto">
          <a:xfrm rot="5400000">
            <a:off x="8878956" y="3718769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121" name="Oval 120"/>
          <p:cNvSpPr/>
          <p:nvPr/>
        </p:nvSpPr>
        <p:spPr bwMode="auto">
          <a:xfrm>
            <a:off x="6086060" y="3225919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2" name="Oval 121"/>
          <p:cNvSpPr/>
          <p:nvPr/>
        </p:nvSpPr>
        <p:spPr bwMode="auto">
          <a:xfrm>
            <a:off x="7914860" y="3209355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3" name="Oval 122"/>
          <p:cNvSpPr/>
          <p:nvPr/>
        </p:nvSpPr>
        <p:spPr bwMode="auto">
          <a:xfrm>
            <a:off x="8829260" y="3209355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4" name="Oval 123"/>
          <p:cNvSpPr/>
          <p:nvPr/>
        </p:nvSpPr>
        <p:spPr bwMode="auto">
          <a:xfrm>
            <a:off x="4548808" y="4315911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5" name="Oval 124"/>
          <p:cNvSpPr/>
          <p:nvPr/>
        </p:nvSpPr>
        <p:spPr bwMode="auto">
          <a:xfrm>
            <a:off x="6404112" y="4329163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6" name="Oval 125"/>
          <p:cNvSpPr/>
          <p:nvPr/>
        </p:nvSpPr>
        <p:spPr bwMode="auto">
          <a:xfrm>
            <a:off x="7278756" y="4329163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6848060" y="3865961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Add.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E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128" name="Straight Arrow Connector 127"/>
          <p:cNvCxnSpPr/>
          <p:nvPr/>
        </p:nvCxnSpPr>
        <p:spPr bwMode="auto">
          <a:xfrm rot="5400000">
            <a:off x="7026964" y="3712767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5363816" y="4988459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Add.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130" name="Straight Arrow Connector 129"/>
          <p:cNvCxnSpPr/>
          <p:nvPr/>
        </p:nvCxnSpPr>
        <p:spPr bwMode="auto">
          <a:xfrm rot="5400000">
            <a:off x="5529468" y="4835265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1" name="TextBox 130"/>
          <p:cNvSpPr txBox="1"/>
          <p:nvPr/>
        </p:nvSpPr>
        <p:spPr>
          <a:xfrm>
            <a:off x="6788424" y="4260213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RS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132" name="Straight Arrow Connector 131"/>
          <p:cNvCxnSpPr/>
          <p:nvPr/>
        </p:nvCxnSpPr>
        <p:spPr bwMode="auto">
          <a:xfrm>
            <a:off x="7686260" y="4528373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3" name="TextBox 132"/>
          <p:cNvSpPr txBox="1"/>
          <p:nvPr/>
        </p:nvSpPr>
        <p:spPr>
          <a:xfrm>
            <a:off x="7749208" y="4260213"/>
            <a:ext cx="5466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RS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8246164" y="4310053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H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35" name="Oval 134"/>
          <p:cNvSpPr/>
          <p:nvPr/>
        </p:nvSpPr>
        <p:spPr bwMode="auto">
          <a:xfrm>
            <a:off x="8246164" y="4329163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136" name="Straight Arrow Connector 135"/>
          <p:cNvCxnSpPr/>
          <p:nvPr/>
        </p:nvCxnSpPr>
        <p:spPr bwMode="auto">
          <a:xfrm>
            <a:off x="3992216" y="5816523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7" name="TextBox 136"/>
          <p:cNvSpPr txBox="1"/>
          <p:nvPr/>
        </p:nvSpPr>
        <p:spPr>
          <a:xfrm>
            <a:off x="5006008" y="5548363"/>
            <a:ext cx="5466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RS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4538868" y="5565697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39" name="Oval 138"/>
          <p:cNvSpPr/>
          <p:nvPr/>
        </p:nvSpPr>
        <p:spPr bwMode="auto">
          <a:xfrm>
            <a:off x="4538868" y="5584807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140" name="Straight Arrow Connector 139"/>
          <p:cNvCxnSpPr/>
          <p:nvPr/>
        </p:nvCxnSpPr>
        <p:spPr bwMode="auto">
          <a:xfrm>
            <a:off x="4956312" y="5816719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1" name="TextBox 140"/>
          <p:cNvSpPr txBox="1"/>
          <p:nvPr/>
        </p:nvSpPr>
        <p:spPr>
          <a:xfrm>
            <a:off x="5473148" y="5565697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A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5473148" y="5584807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28423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0" grpId="1" animBg="1"/>
      <p:bldP spid="71" grpId="0" animBg="1"/>
      <p:bldP spid="71" grpId="1" animBg="1"/>
      <p:bldP spid="71" grpId="2" animBg="1"/>
      <p:bldP spid="72" grpId="0" animBg="1"/>
      <p:bldP spid="72" grpId="1" animBg="1"/>
      <p:bldP spid="73" grpId="0" animBg="1"/>
      <p:bldP spid="73" grpId="1" animBg="1"/>
      <p:bldP spid="73" grpId="2" animBg="1"/>
      <p:bldP spid="74" grpId="0" animBg="1"/>
      <p:bldP spid="74" grpId="1" animBg="1"/>
      <p:bldP spid="75" grpId="0" animBg="1"/>
      <p:bldP spid="75" grpId="1" animBg="1"/>
      <p:bldP spid="75" grpId="2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4" grpId="0"/>
      <p:bldP spid="115" grpId="0"/>
      <p:bldP spid="116" grpId="0"/>
      <p:bldP spid="118" grpId="0"/>
      <p:bldP spid="119" grpId="0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/>
      <p:bldP spid="129" grpId="0"/>
      <p:bldP spid="131" grpId="0"/>
      <p:bldP spid="133" grpId="0"/>
      <p:bldP spid="134" grpId="0"/>
      <p:bldP spid="135" grpId="0" animBg="1"/>
      <p:bldP spid="137" grpId="0"/>
      <p:bldP spid="138" grpId="0"/>
      <p:bldP spid="139" grpId="0" animBg="1"/>
      <p:bldP spid="141" grpId="0"/>
      <p:bldP spid="14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1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10160000" cy="7620000"/>
          </a:xfrm>
          <a:prstGeom prst="roundRect">
            <a:avLst>
              <a:gd name="adj" fmla="val 2500"/>
            </a:avLst>
          </a:prstGeom>
          <a:solidFill>
            <a:schemeClr val="accent1">
              <a:alpha val="9450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</a:pPr>
            <a:r>
              <a:rPr lang="id-ID" dirty="0" smtClean="0"/>
              <a:t>Node have 2 </a:t>
            </a:r>
            <a:endParaRPr lang="id-ID" dirty="0"/>
          </a:p>
        </p:txBody>
      </p:sp>
      <p:sp>
        <p:nvSpPr>
          <p:cNvPr id="5" name="AutoShape 14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736600" y="515144"/>
            <a:ext cx="8724900" cy="990600"/>
          </a:xfrm>
          <a:prstGeom prst="roundRect">
            <a:avLst>
              <a:gd name="adj" fmla="val 19222"/>
            </a:avLst>
          </a:prstGeom>
          <a:solidFill>
            <a:srgbClr val="333333"/>
          </a:solidFill>
          <a:ln>
            <a:noFill/>
          </a:ln>
          <a:effectLst>
            <a:outerShdw blurRad="127000" dist="76199" dir="3059993" algn="ctr" rotWithShape="0">
              <a:schemeClr val="bg2">
                <a:alpha val="75000"/>
              </a:scheme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6" name="Rectangle 15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785688" y="569640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id-ID" sz="6000" dirty="0" smtClean="0">
                <a:solidFill>
                  <a:srgbClr val="E5812E"/>
                </a:solidFill>
                <a:latin typeface="Tahoma Bold" charset="0"/>
                <a:cs typeface="Tahoma Bold" charset="0"/>
                <a:sym typeface="Tahoma Bold" charset="0"/>
              </a:rPr>
              <a:t>Using Postorder</a:t>
            </a:r>
            <a:endParaRPr lang="en-US" sz="6000" dirty="0">
              <a:solidFill>
                <a:srgbClr val="E5812E"/>
              </a:solidFill>
              <a:latin typeface="Tahoma Bold" charset="0"/>
              <a:cs typeface="Tahoma Bold" charset="0"/>
              <a:sym typeface="Tahoma Bold" charset="0"/>
            </a:endParaRPr>
          </a:p>
        </p:txBody>
      </p:sp>
      <p:sp>
        <p:nvSpPr>
          <p:cNvPr id="7" name="Rectangle 2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1119560" y="1721768"/>
            <a:ext cx="8064896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numCol="1" anchor="ctr"/>
          <a:lstStyle/>
          <a:p>
            <a:pPr>
              <a:lnSpc>
                <a:spcPct val="150000"/>
              </a:lnSpc>
            </a:pPr>
            <a:r>
              <a:rPr lang="id-ID" sz="2800" b="1" dirty="0" smtClean="0">
                <a:solidFill>
                  <a:schemeClr val="bg1"/>
                </a:solidFill>
              </a:rPr>
              <a:t>Rules :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id-ID" sz="2800" dirty="0" smtClean="0">
                <a:solidFill>
                  <a:schemeClr val="bg1"/>
                </a:solidFill>
              </a:rPr>
              <a:t>If scanned node has 2 children then </a:t>
            </a:r>
            <a:r>
              <a:rPr lang="id-ID" sz="2800" b="1" dirty="0" smtClean="0">
                <a:solidFill>
                  <a:srgbClr val="002060"/>
                </a:solidFill>
              </a:rPr>
              <a:t>PUSH </a:t>
            </a:r>
            <a:r>
              <a:rPr lang="id-ID" sz="2800" dirty="0" smtClean="0">
                <a:solidFill>
                  <a:srgbClr val="002060"/>
                </a:solidFill>
              </a:rPr>
              <a:t> </a:t>
            </a:r>
            <a:r>
              <a:rPr lang="id-ID" sz="2800" dirty="0" smtClean="0">
                <a:solidFill>
                  <a:schemeClr val="bg1"/>
                </a:solidFill>
              </a:rPr>
              <a:t>itself (Scanned Node Address) and its right child.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id-ID" sz="2800" dirty="0" smtClean="0">
                <a:solidFill>
                  <a:schemeClr val="bg1"/>
                </a:solidFill>
              </a:rPr>
              <a:t>If scanned node has only 1 child then </a:t>
            </a:r>
            <a:r>
              <a:rPr lang="id-ID" sz="2800" b="1" dirty="0">
                <a:solidFill>
                  <a:srgbClr val="002060"/>
                </a:solidFill>
              </a:rPr>
              <a:t>PUSH </a:t>
            </a:r>
            <a:r>
              <a:rPr lang="id-ID" sz="2800" dirty="0">
                <a:solidFill>
                  <a:schemeClr val="bg1"/>
                </a:solidFill>
              </a:rPr>
              <a:t>itself (Scanned Node Address)</a:t>
            </a:r>
            <a:r>
              <a:rPr lang="id-ID" sz="2800" dirty="0" smtClean="0">
                <a:solidFill>
                  <a:schemeClr val="bg1"/>
                </a:solidFill>
              </a:rPr>
              <a:t>.  </a:t>
            </a:r>
            <a:endParaRPr lang="id-ID" sz="28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id-ID" sz="2800" dirty="0">
                <a:solidFill>
                  <a:schemeClr val="bg1"/>
                </a:solidFill>
              </a:rPr>
              <a:t>If scanned node hasn’t child then </a:t>
            </a:r>
            <a:r>
              <a:rPr lang="id-ID" sz="2800" b="1" dirty="0">
                <a:solidFill>
                  <a:srgbClr val="002060"/>
                </a:solidFill>
              </a:rPr>
              <a:t>POP</a:t>
            </a:r>
            <a:r>
              <a:rPr lang="id-ID" sz="2800" dirty="0">
                <a:solidFill>
                  <a:srgbClr val="002060"/>
                </a:solidFill>
              </a:rPr>
              <a:t> </a:t>
            </a:r>
            <a:r>
              <a:rPr lang="id-ID" sz="2800" dirty="0">
                <a:solidFill>
                  <a:schemeClr val="bg1"/>
                </a:solidFill>
              </a:rPr>
              <a:t>element of stack.</a:t>
            </a:r>
            <a:endParaRPr lang="id-ID" sz="2800" dirty="0" smtClean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60507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1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10160000" cy="7620000"/>
          </a:xfrm>
          <a:prstGeom prst="roundRect">
            <a:avLst>
              <a:gd name="adj" fmla="val 2500"/>
            </a:avLst>
          </a:prstGeom>
          <a:solidFill>
            <a:schemeClr val="accent1">
              <a:alpha val="9450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</a:pPr>
            <a:r>
              <a:rPr lang="id-ID" dirty="0" smtClean="0"/>
              <a:t>Node have 2 </a:t>
            </a:r>
            <a:endParaRPr lang="id-ID" dirty="0"/>
          </a:p>
        </p:txBody>
      </p:sp>
      <p:sp>
        <p:nvSpPr>
          <p:cNvPr id="5" name="AutoShape 14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736600" y="515144"/>
            <a:ext cx="8724900" cy="990600"/>
          </a:xfrm>
          <a:prstGeom prst="roundRect">
            <a:avLst>
              <a:gd name="adj" fmla="val 19222"/>
            </a:avLst>
          </a:prstGeom>
          <a:solidFill>
            <a:srgbClr val="333333"/>
          </a:solidFill>
          <a:ln>
            <a:noFill/>
          </a:ln>
          <a:effectLst>
            <a:outerShdw blurRad="127000" dist="76199" dir="3059993" algn="ctr" rotWithShape="0">
              <a:schemeClr val="bg2">
                <a:alpha val="75000"/>
              </a:scheme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6" name="Rectangle 15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785688" y="569640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id-ID" sz="6000" dirty="0" smtClean="0">
                <a:solidFill>
                  <a:srgbClr val="E5812E"/>
                </a:solidFill>
                <a:latin typeface="Tahoma Bold" charset="0"/>
                <a:cs typeface="Tahoma Bold" charset="0"/>
                <a:sym typeface="Tahoma Bold" charset="0"/>
              </a:rPr>
              <a:t>Using Postorder</a:t>
            </a:r>
            <a:endParaRPr lang="en-US" sz="6000" dirty="0">
              <a:solidFill>
                <a:srgbClr val="E5812E"/>
              </a:solidFill>
              <a:latin typeface="Tahoma Bold" charset="0"/>
              <a:cs typeface="Tahoma Bold" charset="0"/>
              <a:sym typeface="Tahoma Bold" charset="0"/>
            </a:endParaRPr>
          </a:p>
        </p:txBody>
      </p:sp>
      <p:sp>
        <p:nvSpPr>
          <p:cNvPr id="238" name="Oval 237"/>
          <p:cNvSpPr/>
          <p:nvPr/>
        </p:nvSpPr>
        <p:spPr bwMode="auto">
          <a:xfrm>
            <a:off x="3453848" y="3987367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1D528D">
                  <a:tint val="80000"/>
                  <a:satMod val="300000"/>
                </a:srgbClr>
              </a:gs>
              <a:gs pos="100000">
                <a:srgbClr val="1D528D">
                  <a:shade val="30000"/>
                  <a:satMod val="200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A</a:t>
            </a:r>
          </a:p>
        </p:txBody>
      </p:sp>
      <p:sp>
        <p:nvSpPr>
          <p:cNvPr id="239" name="Oval 238"/>
          <p:cNvSpPr/>
          <p:nvPr/>
        </p:nvSpPr>
        <p:spPr bwMode="auto">
          <a:xfrm>
            <a:off x="1929848" y="2615767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240" name="Oval 239"/>
          <p:cNvSpPr/>
          <p:nvPr/>
        </p:nvSpPr>
        <p:spPr bwMode="auto">
          <a:xfrm>
            <a:off x="3530048" y="5305627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</a:rPr>
              <a:t>H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41" name="Oval 240"/>
          <p:cNvSpPr/>
          <p:nvPr/>
        </p:nvSpPr>
        <p:spPr bwMode="auto">
          <a:xfrm>
            <a:off x="2920448" y="3225367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</a:rPr>
              <a:t>C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42" name="Oval 241"/>
          <p:cNvSpPr/>
          <p:nvPr/>
        </p:nvSpPr>
        <p:spPr bwMode="auto">
          <a:xfrm>
            <a:off x="1091648" y="3225367"/>
            <a:ext cx="457200" cy="48006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43" name="Oval 242"/>
          <p:cNvSpPr/>
          <p:nvPr/>
        </p:nvSpPr>
        <p:spPr bwMode="auto">
          <a:xfrm>
            <a:off x="1777448" y="3987367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</a:rPr>
              <a:t>E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44" name="Oval 243"/>
          <p:cNvSpPr/>
          <p:nvPr/>
        </p:nvSpPr>
        <p:spPr bwMode="auto">
          <a:xfrm>
            <a:off x="2387048" y="3987367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" charset="0"/>
              </a:rPr>
              <a:t>F</a:t>
            </a:r>
          </a:p>
        </p:txBody>
      </p:sp>
      <p:sp>
        <p:nvSpPr>
          <p:cNvPr id="245" name="Oval 244"/>
          <p:cNvSpPr/>
          <p:nvPr/>
        </p:nvSpPr>
        <p:spPr bwMode="auto">
          <a:xfrm>
            <a:off x="2996648" y="4596967"/>
            <a:ext cx="457200" cy="480060"/>
          </a:xfrm>
          <a:prstGeom prst="ellipse">
            <a:avLst/>
          </a:prstGeom>
          <a:solidFill>
            <a:srgbClr val="DF6A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</a:rPr>
              <a:t>G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990099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46" name="Oval 245"/>
          <p:cNvSpPr/>
          <p:nvPr/>
        </p:nvSpPr>
        <p:spPr bwMode="auto">
          <a:xfrm>
            <a:off x="1244048" y="4596967"/>
            <a:ext cx="457200" cy="48006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charset="0"/>
              </a:rPr>
              <a:t>I</a:t>
            </a:r>
          </a:p>
        </p:txBody>
      </p:sp>
      <p:cxnSp>
        <p:nvCxnSpPr>
          <p:cNvPr id="247" name="Straight Connector 246"/>
          <p:cNvCxnSpPr>
            <a:stCxn id="238" idx="0"/>
            <a:endCxn id="241" idx="5"/>
          </p:cNvCxnSpPr>
          <p:nvPr/>
        </p:nvCxnSpPr>
        <p:spPr bwMode="auto">
          <a:xfrm rot="16200000" flipV="1">
            <a:off x="3320450" y="3625368"/>
            <a:ext cx="352243" cy="3717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8" name="Straight Connector 247"/>
          <p:cNvCxnSpPr>
            <a:stCxn id="239" idx="2"/>
            <a:endCxn id="242" idx="0"/>
          </p:cNvCxnSpPr>
          <p:nvPr/>
        </p:nvCxnSpPr>
        <p:spPr bwMode="auto">
          <a:xfrm rot="10800000" flipV="1">
            <a:off x="1320248" y="2855797"/>
            <a:ext cx="609600" cy="36957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9" name="Straight Connector 248"/>
          <p:cNvCxnSpPr>
            <a:endCxn id="243" idx="0"/>
          </p:cNvCxnSpPr>
          <p:nvPr/>
        </p:nvCxnSpPr>
        <p:spPr bwMode="auto">
          <a:xfrm>
            <a:off x="1472648" y="3606367"/>
            <a:ext cx="533400" cy="38100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0" name="Straight Connector 249"/>
          <p:cNvCxnSpPr>
            <a:stCxn id="243" idx="3"/>
            <a:endCxn id="246" idx="0"/>
          </p:cNvCxnSpPr>
          <p:nvPr/>
        </p:nvCxnSpPr>
        <p:spPr bwMode="auto">
          <a:xfrm rot="5400000">
            <a:off x="1558605" y="4311168"/>
            <a:ext cx="199843" cy="3717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1" name="Straight Connector 250"/>
          <p:cNvCxnSpPr>
            <a:stCxn id="239" idx="6"/>
            <a:endCxn id="241" idx="0"/>
          </p:cNvCxnSpPr>
          <p:nvPr/>
        </p:nvCxnSpPr>
        <p:spPr bwMode="auto">
          <a:xfrm>
            <a:off x="2387048" y="2855797"/>
            <a:ext cx="762000" cy="36957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2" name="Straight Connector 251"/>
          <p:cNvCxnSpPr>
            <a:stCxn id="241" idx="3"/>
            <a:endCxn id="244" idx="0"/>
          </p:cNvCxnSpPr>
          <p:nvPr/>
        </p:nvCxnSpPr>
        <p:spPr bwMode="auto">
          <a:xfrm rot="5400000">
            <a:off x="2625405" y="3625368"/>
            <a:ext cx="352243" cy="3717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3" name="Straight Connector 252"/>
          <p:cNvCxnSpPr>
            <a:stCxn id="244" idx="5"/>
            <a:endCxn id="245" idx="0"/>
          </p:cNvCxnSpPr>
          <p:nvPr/>
        </p:nvCxnSpPr>
        <p:spPr bwMode="auto">
          <a:xfrm rot="16200000" flipH="1">
            <a:off x="2901349" y="4273067"/>
            <a:ext cx="199843" cy="447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4" name="Straight Connector 253"/>
          <p:cNvCxnSpPr>
            <a:stCxn id="245" idx="5"/>
            <a:endCxn id="240" idx="0"/>
          </p:cNvCxnSpPr>
          <p:nvPr/>
        </p:nvCxnSpPr>
        <p:spPr bwMode="auto">
          <a:xfrm rot="16200000" flipH="1">
            <a:off x="3423319" y="4970297"/>
            <a:ext cx="298903" cy="3717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5" name="TextBox 254"/>
          <p:cNvSpPr txBox="1"/>
          <p:nvPr/>
        </p:nvSpPr>
        <p:spPr>
          <a:xfrm>
            <a:off x="3987248" y="2257627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Postorder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 (LRN) :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56" name="TextBox 255"/>
          <p:cNvSpPr txBox="1"/>
          <p:nvPr/>
        </p:nvSpPr>
        <p:spPr>
          <a:xfrm>
            <a:off x="3987248" y="272203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Head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57" name="TextBox 256"/>
          <p:cNvSpPr txBox="1"/>
          <p:nvPr/>
        </p:nvSpPr>
        <p:spPr>
          <a:xfrm>
            <a:off x="5282648" y="272203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58" name="TextBox 257"/>
          <p:cNvSpPr txBox="1"/>
          <p:nvPr/>
        </p:nvSpPr>
        <p:spPr>
          <a:xfrm>
            <a:off x="6206988" y="272203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7134640" y="272203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60" name="TextBox 259"/>
          <p:cNvSpPr txBox="1"/>
          <p:nvPr/>
        </p:nvSpPr>
        <p:spPr>
          <a:xfrm>
            <a:off x="8075544" y="272203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I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8950188" y="272203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62" name="TextBox 261"/>
          <p:cNvSpPr txBox="1"/>
          <p:nvPr/>
        </p:nvSpPr>
        <p:spPr>
          <a:xfrm>
            <a:off x="4673048" y="4162771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263" name="Straight Arrow Connector 262"/>
          <p:cNvCxnSpPr/>
          <p:nvPr/>
        </p:nvCxnSpPr>
        <p:spPr bwMode="auto">
          <a:xfrm>
            <a:off x="4749248" y="2937569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4" name="Straight Arrow Connector 263"/>
          <p:cNvCxnSpPr/>
          <p:nvPr/>
        </p:nvCxnSpPr>
        <p:spPr bwMode="auto">
          <a:xfrm>
            <a:off x="5637144" y="2937569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5" name="Straight Arrow Connector 264"/>
          <p:cNvCxnSpPr/>
          <p:nvPr/>
        </p:nvCxnSpPr>
        <p:spPr bwMode="auto">
          <a:xfrm>
            <a:off x="6617804" y="2937569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6" name="Straight Arrow Connector 265"/>
          <p:cNvCxnSpPr/>
          <p:nvPr/>
        </p:nvCxnSpPr>
        <p:spPr bwMode="auto">
          <a:xfrm>
            <a:off x="7479196" y="2937569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7" name="Straight Arrow Connector 266"/>
          <p:cNvCxnSpPr/>
          <p:nvPr/>
        </p:nvCxnSpPr>
        <p:spPr bwMode="auto">
          <a:xfrm>
            <a:off x="8380344" y="2937569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8" name="Straight Arrow Connector 267"/>
          <p:cNvCxnSpPr/>
          <p:nvPr/>
        </p:nvCxnSpPr>
        <p:spPr bwMode="auto">
          <a:xfrm>
            <a:off x="4139648" y="4389783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9" name="Straight Arrow Connector 268"/>
          <p:cNvCxnSpPr/>
          <p:nvPr/>
        </p:nvCxnSpPr>
        <p:spPr bwMode="auto">
          <a:xfrm>
            <a:off x="5067300" y="4389783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0" name="Straight Arrow Connector 269"/>
          <p:cNvCxnSpPr/>
          <p:nvPr/>
        </p:nvCxnSpPr>
        <p:spPr bwMode="auto">
          <a:xfrm>
            <a:off x="6856344" y="4391371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1" name="Straight Arrow Connector 270"/>
          <p:cNvCxnSpPr/>
          <p:nvPr/>
        </p:nvCxnSpPr>
        <p:spPr bwMode="auto">
          <a:xfrm>
            <a:off x="5991640" y="4389783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2" name="TextBox 271"/>
          <p:cNvSpPr txBox="1"/>
          <p:nvPr/>
        </p:nvSpPr>
        <p:spPr>
          <a:xfrm>
            <a:off x="5584136" y="4162771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73" name="TextBox 272"/>
          <p:cNvSpPr txBox="1"/>
          <p:nvPr/>
        </p:nvSpPr>
        <p:spPr>
          <a:xfrm>
            <a:off x="6511788" y="4162771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F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74" name="TextBox 273"/>
          <p:cNvSpPr txBox="1"/>
          <p:nvPr/>
        </p:nvSpPr>
        <p:spPr>
          <a:xfrm>
            <a:off x="7416248" y="4162771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75" name="TextBox 274"/>
          <p:cNvSpPr txBox="1"/>
          <p:nvPr/>
        </p:nvSpPr>
        <p:spPr>
          <a:xfrm>
            <a:off x="6349448" y="2257627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IEDHGFACB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76" name="TextBox 275"/>
          <p:cNvSpPr txBox="1"/>
          <p:nvPr/>
        </p:nvSpPr>
        <p:spPr>
          <a:xfrm>
            <a:off x="5686840" y="2638627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LS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77" name="TextBox 276"/>
          <p:cNvSpPr txBox="1"/>
          <p:nvPr/>
        </p:nvSpPr>
        <p:spPr>
          <a:xfrm>
            <a:off x="6654248" y="2638627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RS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78" name="TextBox 277"/>
          <p:cNvSpPr txBox="1"/>
          <p:nvPr/>
        </p:nvSpPr>
        <p:spPr>
          <a:xfrm>
            <a:off x="7489136" y="2638627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LS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79" name="TextBox 278"/>
          <p:cNvSpPr txBox="1"/>
          <p:nvPr/>
        </p:nvSpPr>
        <p:spPr>
          <a:xfrm>
            <a:off x="5206448" y="3668361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RS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280" name="Straight Arrow Connector 279"/>
          <p:cNvCxnSpPr/>
          <p:nvPr/>
        </p:nvCxnSpPr>
        <p:spPr bwMode="auto">
          <a:xfrm rot="5400000">
            <a:off x="5295900" y="3247433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1" name="Straight Arrow Connector 280"/>
          <p:cNvCxnSpPr/>
          <p:nvPr/>
        </p:nvCxnSpPr>
        <p:spPr bwMode="auto">
          <a:xfrm rot="5400000">
            <a:off x="8074750" y="3260685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82" name="TextBox 281"/>
          <p:cNvSpPr txBox="1"/>
          <p:nvPr/>
        </p:nvSpPr>
        <p:spPr>
          <a:xfrm>
            <a:off x="7949648" y="3400627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Add.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E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83" name="TextBox 282"/>
          <p:cNvSpPr txBox="1"/>
          <p:nvPr/>
        </p:nvSpPr>
        <p:spPr>
          <a:xfrm>
            <a:off x="6004892" y="4111683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LS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284" name="Straight Arrow Connector 283"/>
          <p:cNvCxnSpPr/>
          <p:nvPr/>
        </p:nvCxnSpPr>
        <p:spPr bwMode="auto">
          <a:xfrm rot="5400000">
            <a:off x="4715322" y="4674731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85" name="TextBox 284"/>
          <p:cNvSpPr txBox="1"/>
          <p:nvPr/>
        </p:nvSpPr>
        <p:spPr>
          <a:xfrm>
            <a:off x="4639916" y="4814673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RS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86" name="TextBox 285"/>
          <p:cNvSpPr txBox="1"/>
          <p:nvPr/>
        </p:nvSpPr>
        <p:spPr>
          <a:xfrm>
            <a:off x="8787848" y="3400627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Add.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D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287" name="Straight Arrow Connector 286"/>
          <p:cNvCxnSpPr/>
          <p:nvPr/>
        </p:nvCxnSpPr>
        <p:spPr bwMode="auto">
          <a:xfrm rot="5400000">
            <a:off x="8989944" y="3247433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88" name="Oval 287"/>
          <p:cNvSpPr/>
          <p:nvPr/>
        </p:nvSpPr>
        <p:spPr bwMode="auto">
          <a:xfrm>
            <a:off x="8025848" y="2738019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9" name="Oval 288"/>
          <p:cNvSpPr/>
          <p:nvPr/>
        </p:nvSpPr>
        <p:spPr bwMode="auto">
          <a:xfrm>
            <a:off x="8940248" y="2738019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90" name="Oval 289"/>
          <p:cNvSpPr/>
          <p:nvPr/>
        </p:nvSpPr>
        <p:spPr bwMode="auto">
          <a:xfrm>
            <a:off x="4659796" y="4168629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91" name="TextBox 290"/>
          <p:cNvSpPr txBox="1"/>
          <p:nvPr/>
        </p:nvSpPr>
        <p:spPr>
          <a:xfrm>
            <a:off x="4673048" y="5494424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92" name="TextBox 291"/>
          <p:cNvSpPr txBox="1"/>
          <p:nvPr/>
        </p:nvSpPr>
        <p:spPr>
          <a:xfrm>
            <a:off x="5597388" y="5494424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F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93" name="TextBox 292"/>
          <p:cNvSpPr txBox="1"/>
          <p:nvPr/>
        </p:nvSpPr>
        <p:spPr>
          <a:xfrm>
            <a:off x="6525040" y="5494424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A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94" name="TextBox 293"/>
          <p:cNvSpPr txBox="1"/>
          <p:nvPr/>
        </p:nvSpPr>
        <p:spPr>
          <a:xfrm>
            <a:off x="7412936" y="5494424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95" name="TextBox 294"/>
          <p:cNvSpPr txBox="1"/>
          <p:nvPr/>
        </p:nvSpPr>
        <p:spPr>
          <a:xfrm>
            <a:off x="8327336" y="4159459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H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296" name="Straight Arrow Connector 295"/>
          <p:cNvCxnSpPr/>
          <p:nvPr/>
        </p:nvCxnSpPr>
        <p:spPr bwMode="auto">
          <a:xfrm>
            <a:off x="5027544" y="5709963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7" name="Straight Arrow Connector 296"/>
          <p:cNvCxnSpPr/>
          <p:nvPr/>
        </p:nvCxnSpPr>
        <p:spPr bwMode="auto">
          <a:xfrm>
            <a:off x="6008204" y="5709963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8" name="Straight Arrow Connector 297"/>
          <p:cNvCxnSpPr/>
          <p:nvPr/>
        </p:nvCxnSpPr>
        <p:spPr bwMode="auto">
          <a:xfrm>
            <a:off x="6869596" y="5709963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9" name="Straight Arrow Connector 298"/>
          <p:cNvCxnSpPr/>
          <p:nvPr/>
        </p:nvCxnSpPr>
        <p:spPr bwMode="auto">
          <a:xfrm>
            <a:off x="7793936" y="4386471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0" name="Straight Arrow Connector 299"/>
          <p:cNvCxnSpPr/>
          <p:nvPr/>
        </p:nvCxnSpPr>
        <p:spPr bwMode="auto">
          <a:xfrm>
            <a:off x="4126396" y="5713131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1" name="TextBox 300"/>
          <p:cNvSpPr txBox="1"/>
          <p:nvPr/>
        </p:nvSpPr>
        <p:spPr>
          <a:xfrm>
            <a:off x="5206448" y="3413879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Add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302" name="Straight Arrow Connector 301"/>
          <p:cNvCxnSpPr/>
          <p:nvPr/>
        </p:nvCxnSpPr>
        <p:spPr bwMode="auto">
          <a:xfrm rot="5400000">
            <a:off x="4686300" y="6019827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303" name="TextBox 302"/>
          <p:cNvSpPr txBox="1"/>
          <p:nvPr/>
        </p:nvSpPr>
        <p:spPr>
          <a:xfrm>
            <a:off x="7817128" y="4118311"/>
            <a:ext cx="5499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RS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304" name="Oval 303"/>
          <p:cNvSpPr/>
          <p:nvPr/>
        </p:nvSpPr>
        <p:spPr bwMode="auto">
          <a:xfrm>
            <a:off x="4659796" y="5510413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05" name="Oval 304"/>
          <p:cNvSpPr/>
          <p:nvPr/>
        </p:nvSpPr>
        <p:spPr bwMode="auto">
          <a:xfrm>
            <a:off x="5587448" y="5526977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06" name="Oval 305"/>
          <p:cNvSpPr/>
          <p:nvPr/>
        </p:nvSpPr>
        <p:spPr bwMode="auto">
          <a:xfrm>
            <a:off x="6515100" y="5510413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07" name="Oval 306"/>
          <p:cNvSpPr/>
          <p:nvPr/>
        </p:nvSpPr>
        <p:spPr bwMode="auto">
          <a:xfrm>
            <a:off x="7416248" y="5510413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08" name="Oval 307"/>
          <p:cNvSpPr/>
          <p:nvPr/>
        </p:nvSpPr>
        <p:spPr bwMode="auto">
          <a:xfrm>
            <a:off x="8314084" y="4165317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09" name="TextBox 308"/>
          <p:cNvSpPr txBox="1"/>
          <p:nvPr/>
        </p:nvSpPr>
        <p:spPr>
          <a:xfrm>
            <a:off x="6349448" y="6167019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Add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310" name="Straight Arrow Connector 309"/>
          <p:cNvCxnSpPr/>
          <p:nvPr/>
        </p:nvCxnSpPr>
        <p:spPr bwMode="auto">
          <a:xfrm rot="5400000">
            <a:off x="6528352" y="6013825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311" name="Straight Arrow Connector 310"/>
          <p:cNvCxnSpPr/>
          <p:nvPr/>
        </p:nvCxnSpPr>
        <p:spPr bwMode="auto">
          <a:xfrm rot="5400000">
            <a:off x="6236804" y="3260685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2" name="TextBox 311"/>
          <p:cNvSpPr txBox="1"/>
          <p:nvPr/>
        </p:nvSpPr>
        <p:spPr>
          <a:xfrm>
            <a:off x="6147352" y="3413879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Add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D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313" name="Straight Arrow Connector 312"/>
          <p:cNvCxnSpPr/>
          <p:nvPr/>
        </p:nvCxnSpPr>
        <p:spPr bwMode="auto">
          <a:xfrm rot="5400000">
            <a:off x="7157820" y="3270625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4" name="TextBox 313"/>
          <p:cNvSpPr txBox="1"/>
          <p:nvPr/>
        </p:nvSpPr>
        <p:spPr>
          <a:xfrm>
            <a:off x="7068368" y="3423819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Add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E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5537752" y="5067087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RS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316" name="Straight Arrow Connector 315"/>
          <p:cNvCxnSpPr/>
          <p:nvPr/>
        </p:nvCxnSpPr>
        <p:spPr bwMode="auto">
          <a:xfrm rot="5400000">
            <a:off x="5627204" y="4681981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7" name="TextBox 316"/>
          <p:cNvSpPr txBox="1"/>
          <p:nvPr/>
        </p:nvSpPr>
        <p:spPr>
          <a:xfrm>
            <a:off x="5537752" y="4812605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Add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318" name="Straight Arrow Connector 317"/>
          <p:cNvCxnSpPr/>
          <p:nvPr/>
        </p:nvCxnSpPr>
        <p:spPr bwMode="auto">
          <a:xfrm rot="5400000">
            <a:off x="6551544" y="4685293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9" name="TextBox 318"/>
          <p:cNvSpPr txBox="1"/>
          <p:nvPr/>
        </p:nvSpPr>
        <p:spPr>
          <a:xfrm>
            <a:off x="6462092" y="4811983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Add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F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320" name="TextBox 319"/>
          <p:cNvSpPr txBox="1"/>
          <p:nvPr/>
        </p:nvSpPr>
        <p:spPr>
          <a:xfrm>
            <a:off x="6882848" y="4092429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RS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321" name="Straight Arrow Connector 320"/>
          <p:cNvCxnSpPr/>
          <p:nvPr/>
        </p:nvCxnSpPr>
        <p:spPr bwMode="auto">
          <a:xfrm rot="5400000">
            <a:off x="7456004" y="4681981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2" name="TextBox 321"/>
          <p:cNvSpPr txBox="1"/>
          <p:nvPr/>
        </p:nvSpPr>
        <p:spPr>
          <a:xfrm>
            <a:off x="7366552" y="4808671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Add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G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323" name="Straight Arrow Connector 322"/>
          <p:cNvCxnSpPr/>
          <p:nvPr/>
        </p:nvCxnSpPr>
        <p:spPr bwMode="auto">
          <a:xfrm rot="5400000">
            <a:off x="8343900" y="4678669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324" name="TextBox 323"/>
          <p:cNvSpPr txBox="1"/>
          <p:nvPr/>
        </p:nvSpPr>
        <p:spPr>
          <a:xfrm>
            <a:off x="8254448" y="4805359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Add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G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325" name="TextBox 324"/>
          <p:cNvSpPr txBox="1"/>
          <p:nvPr/>
        </p:nvSpPr>
        <p:spPr>
          <a:xfrm>
            <a:off x="4507396" y="6180271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Add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F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326" name="Straight Arrow Connector 325"/>
          <p:cNvCxnSpPr/>
          <p:nvPr/>
        </p:nvCxnSpPr>
        <p:spPr bwMode="auto">
          <a:xfrm rot="5400000">
            <a:off x="5609846" y="6046331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327" name="TextBox 326"/>
          <p:cNvSpPr txBox="1"/>
          <p:nvPr/>
        </p:nvSpPr>
        <p:spPr>
          <a:xfrm>
            <a:off x="5534440" y="6186273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RS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328" name="TextBox 327"/>
          <p:cNvSpPr txBox="1"/>
          <p:nvPr/>
        </p:nvSpPr>
        <p:spPr>
          <a:xfrm>
            <a:off x="8367092" y="5484531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329" name="Straight Arrow Connector 328"/>
          <p:cNvCxnSpPr/>
          <p:nvPr/>
        </p:nvCxnSpPr>
        <p:spPr bwMode="auto">
          <a:xfrm>
            <a:off x="7823752" y="5700070"/>
            <a:ext cx="533400" cy="1588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0" name="Oval 329"/>
          <p:cNvSpPr/>
          <p:nvPr/>
        </p:nvSpPr>
        <p:spPr bwMode="auto">
          <a:xfrm>
            <a:off x="8370404" y="5500520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990033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31" name="TextBox 330"/>
          <p:cNvSpPr txBox="1"/>
          <p:nvPr/>
        </p:nvSpPr>
        <p:spPr>
          <a:xfrm>
            <a:off x="7267160" y="6170331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Add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332" name="Straight Arrow Connector 331"/>
          <p:cNvCxnSpPr/>
          <p:nvPr/>
        </p:nvCxnSpPr>
        <p:spPr bwMode="auto">
          <a:xfrm rot="5400000">
            <a:off x="7446064" y="6017137"/>
            <a:ext cx="304800" cy="1588"/>
          </a:xfrm>
          <a:prstGeom prst="straightConnector1">
            <a:avLst/>
          </a:prstGeom>
          <a:solidFill>
            <a:srgbClr val="1B9AD9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42865354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2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2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2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2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0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0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3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3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6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1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6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1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1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6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1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4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9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9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7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5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0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5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8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3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6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1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6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1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4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4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9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4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7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2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2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7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0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5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0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5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0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3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3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8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3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6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1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>
                      <p:stCondLst>
                        <p:cond delay="indefinite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6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1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1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>
                      <p:stCondLst>
                        <p:cond delay="indefinite"/>
                      </p:stCondLst>
                      <p:childTnLst>
                        <p:par>
                          <p:cTn id="453" fill="hold">
                            <p:stCondLst>
                              <p:cond delay="0"/>
                            </p:stCondLst>
                            <p:childTnLst>
                              <p:par>
                                <p:cTn id="4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6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7" fill="hold">
                      <p:stCondLst>
                        <p:cond delay="indefinite"/>
                      </p:stCondLst>
                      <p:childTnLst>
                        <p:par>
                          <p:cTn id="458" fill="hold">
                            <p:stCondLst>
                              <p:cond delay="0"/>
                            </p:stCondLst>
                            <p:childTnLst>
                              <p:par>
                                <p:cTn id="4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1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6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" fill="hold">
                      <p:stCondLst>
                        <p:cond delay="indefinite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1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>
                      <p:stCondLst>
                        <p:cond delay="indefinite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6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2" fill="hold">
                      <p:stCondLst>
                        <p:cond delay="indefinite"/>
                      </p:stCondLst>
                      <p:childTnLst>
                        <p:par>
                          <p:cTn id="483" fill="hold">
                            <p:stCondLst>
                              <p:cond delay="0"/>
                            </p:stCondLst>
                            <p:childTnLst>
                              <p:par>
                                <p:cTn id="4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6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" grpId="0" animBg="1"/>
      <p:bldP spid="238" grpId="1" animBg="1"/>
      <p:bldP spid="239" grpId="0" animBg="1"/>
      <p:bldP spid="239" grpId="1" animBg="1"/>
      <p:bldP spid="239" grpId="2" animBg="1"/>
      <p:bldP spid="240" grpId="0" animBg="1"/>
      <p:bldP spid="240" grpId="1" animBg="1"/>
      <p:bldP spid="241" grpId="0" animBg="1"/>
      <p:bldP spid="241" grpId="1" animBg="1"/>
      <p:bldP spid="241" grpId="2" animBg="1"/>
      <p:bldP spid="242" grpId="0" animBg="1"/>
      <p:bldP spid="242" grpId="1" animBg="1"/>
      <p:bldP spid="242" grpId="2" animBg="1"/>
      <p:bldP spid="243" grpId="0" animBg="1"/>
      <p:bldP spid="243" grpId="1" animBg="1"/>
      <p:bldP spid="243" grpId="2" animBg="1"/>
      <p:bldP spid="244" grpId="0" animBg="1"/>
      <p:bldP spid="244" grpId="1" animBg="1"/>
      <p:bldP spid="244" grpId="2" animBg="1"/>
      <p:bldP spid="245" grpId="0" animBg="1"/>
      <p:bldP spid="245" grpId="1" animBg="1"/>
      <p:bldP spid="245" grpId="2" animBg="1"/>
      <p:bldP spid="246" grpId="0" animBg="1"/>
      <p:bldP spid="246" grpId="1" animBg="1"/>
      <p:bldP spid="255" grpId="0"/>
      <p:bldP spid="256" grpId="0"/>
      <p:bldP spid="257" grpId="0"/>
      <p:bldP spid="258" grpId="0"/>
      <p:bldP spid="259" grpId="0"/>
      <p:bldP spid="260" grpId="0"/>
      <p:bldP spid="261" grpId="0"/>
      <p:bldP spid="262" grpId="0"/>
      <p:bldP spid="272" grpId="0"/>
      <p:bldP spid="273" grpId="0"/>
      <p:bldP spid="274" grpId="0"/>
      <p:bldP spid="275" grpId="0"/>
      <p:bldP spid="276" grpId="0"/>
      <p:bldP spid="277" grpId="0"/>
      <p:bldP spid="278" grpId="0"/>
      <p:bldP spid="279" grpId="0"/>
      <p:bldP spid="282" grpId="0"/>
      <p:bldP spid="283" grpId="0"/>
      <p:bldP spid="285" grpId="0"/>
      <p:bldP spid="286" grpId="0"/>
      <p:bldP spid="288" grpId="0" animBg="1"/>
      <p:bldP spid="289" grpId="0" animBg="1"/>
      <p:bldP spid="290" grpId="0" animBg="1"/>
      <p:bldP spid="291" grpId="0"/>
      <p:bldP spid="292" grpId="0"/>
      <p:bldP spid="293" grpId="0"/>
      <p:bldP spid="294" grpId="0"/>
      <p:bldP spid="295" grpId="0"/>
      <p:bldP spid="301" grpId="0"/>
      <p:bldP spid="303" grpId="0"/>
      <p:bldP spid="304" grpId="0" animBg="1"/>
      <p:bldP spid="305" grpId="0" animBg="1"/>
      <p:bldP spid="306" grpId="0" animBg="1"/>
      <p:bldP spid="307" grpId="0" animBg="1"/>
      <p:bldP spid="308" grpId="0" animBg="1"/>
      <p:bldP spid="309" grpId="0"/>
      <p:bldP spid="312" grpId="0"/>
      <p:bldP spid="314" grpId="0"/>
      <p:bldP spid="315" grpId="0"/>
      <p:bldP spid="317" grpId="0"/>
      <p:bldP spid="319" grpId="0"/>
      <p:bldP spid="320" grpId="0"/>
      <p:bldP spid="322" grpId="0"/>
      <p:bldP spid="324" grpId="0"/>
      <p:bldP spid="325" grpId="0"/>
      <p:bldP spid="327" grpId="0"/>
      <p:bldP spid="328" grpId="0"/>
      <p:bldP spid="330" grpId="0" animBg="1"/>
      <p:bldP spid="3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1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10160000" cy="7620000"/>
          </a:xfrm>
          <a:prstGeom prst="roundRect">
            <a:avLst>
              <a:gd name="adj" fmla="val 2500"/>
            </a:avLst>
          </a:prstGeom>
          <a:solidFill>
            <a:schemeClr val="accent1">
              <a:alpha val="9450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50179" name="Rectangle 2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519113" y="2921000"/>
            <a:ext cx="9131300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id-ID" sz="8800" dirty="0" smtClean="0">
                <a:solidFill>
                  <a:srgbClr val="333333"/>
                </a:solidFill>
                <a:latin typeface="Tahoma Bold" charset="0"/>
                <a:cs typeface="Tahoma Bold" charset="0"/>
                <a:sym typeface="Tahoma Bold" charset="0"/>
              </a:rPr>
              <a:t>TREE TRAVERSAL</a:t>
            </a:r>
            <a:endParaRPr lang="en-US" sz="8800" dirty="0">
              <a:solidFill>
                <a:srgbClr val="333333"/>
              </a:solidFill>
              <a:latin typeface="Tahoma Bold" charset="0"/>
              <a:cs typeface="Tahoma Bold" charset="0"/>
              <a:sym typeface="Tahoma Bold" charset="0"/>
            </a:endParaRPr>
          </a:p>
        </p:txBody>
      </p:sp>
      <p:sp>
        <p:nvSpPr>
          <p:cNvPr id="50180" name="Rectangle 3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7563773" y="179678"/>
            <a:ext cx="2058256" cy="1075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en-US" sz="6000" dirty="0" smtClean="0">
                <a:solidFill>
                  <a:srgbClr val="E5812E"/>
                </a:solidFill>
                <a:latin typeface="Wingdings" pitchFamily="2" charset="2"/>
                <a:sym typeface="Wingdings" pitchFamily="2" charset="2"/>
              </a:rPr>
              <a:t></a:t>
            </a:r>
            <a:r>
              <a:rPr lang="en-US" sz="6000" dirty="0" smtClean="0">
                <a:solidFill>
                  <a:srgbClr val="CCCCCC"/>
                </a:solidFill>
                <a:latin typeface="Wingdings" pitchFamily="2" charset="2"/>
                <a:sym typeface="Wingdings" pitchFamily="2" charset="2"/>
              </a:rPr>
              <a:t></a:t>
            </a:r>
            <a:endParaRPr lang="en-US" sz="6000" dirty="0">
              <a:solidFill>
                <a:srgbClr val="CCCCCC"/>
              </a:solidFill>
              <a:latin typeface="Wingdings" pitchFamily="2" charset="2"/>
              <a:sym typeface="Wingdings" pitchFamily="2" charset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62857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1"/>
          <p:cNvSpPr>
            <a:spLocks/>
          </p:cNvSpPr>
          <p:nvPr/>
        </p:nvSpPr>
        <p:spPr bwMode="auto">
          <a:xfrm>
            <a:off x="0" y="0"/>
            <a:ext cx="10160000" cy="7620000"/>
          </a:xfrm>
          <a:prstGeom prst="roundRect">
            <a:avLst>
              <a:gd name="adj" fmla="val 2500"/>
            </a:avLst>
          </a:prstGeom>
          <a:solidFill>
            <a:schemeClr val="accent1">
              <a:alpha val="9450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</a:pPr>
            <a:endParaRPr lang="id-ID" dirty="0"/>
          </a:p>
        </p:txBody>
      </p:sp>
      <p:sp>
        <p:nvSpPr>
          <p:cNvPr id="38915" name="Rectangle 2"/>
          <p:cNvSpPr>
            <a:spLocks/>
          </p:cNvSpPr>
          <p:nvPr/>
        </p:nvSpPr>
        <p:spPr bwMode="auto">
          <a:xfrm>
            <a:off x="885258" y="2009800"/>
            <a:ext cx="8737600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/>
          <a:lstStyle/>
          <a:p>
            <a:pPr>
              <a:lnSpc>
                <a:spcPct val="150000"/>
              </a:lnSpc>
            </a:pPr>
            <a:r>
              <a:rPr lang="id-ID" sz="3600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Traverse this tree using stack (3 ways)</a:t>
            </a:r>
            <a:r>
              <a:rPr lang="id-ID" sz="3600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:</a:t>
            </a:r>
            <a:endParaRPr lang="id-ID" sz="3600" dirty="0" smtClean="0">
              <a:solidFill>
                <a:srgbClr val="333333"/>
              </a:solidFill>
              <a:latin typeface="Tahoma" pitchFamily="34" charset="0"/>
              <a:cs typeface="Tahoma" pitchFamily="34" charset="0"/>
              <a:sym typeface="Tahoma" pitchFamily="34" charset="0"/>
            </a:endParaRPr>
          </a:p>
        </p:txBody>
      </p:sp>
      <p:sp>
        <p:nvSpPr>
          <p:cNvPr id="5" name="AutoShape 14"/>
          <p:cNvSpPr>
            <a:spLocks/>
          </p:cNvSpPr>
          <p:nvPr/>
        </p:nvSpPr>
        <p:spPr bwMode="auto">
          <a:xfrm>
            <a:off x="736600" y="515144"/>
            <a:ext cx="8724900" cy="990600"/>
          </a:xfrm>
          <a:prstGeom prst="roundRect">
            <a:avLst>
              <a:gd name="adj" fmla="val 19222"/>
            </a:avLst>
          </a:prstGeom>
          <a:solidFill>
            <a:srgbClr val="333333"/>
          </a:solidFill>
          <a:ln>
            <a:noFill/>
          </a:ln>
          <a:effectLst>
            <a:outerShdw blurRad="127000" dist="76199" dir="3059993" algn="ctr" rotWithShape="0">
              <a:schemeClr val="bg2">
                <a:alpha val="75000"/>
              </a:scheme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6" name="Rectangle 15"/>
          <p:cNvSpPr>
            <a:spLocks/>
          </p:cNvSpPr>
          <p:nvPr/>
        </p:nvSpPr>
        <p:spPr bwMode="auto">
          <a:xfrm>
            <a:off x="620713" y="546894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id-ID" sz="6000" dirty="0" smtClean="0">
                <a:solidFill>
                  <a:srgbClr val="E5812E"/>
                </a:solidFill>
                <a:latin typeface="Tahoma Bold" charset="0"/>
                <a:cs typeface="Tahoma Bold" charset="0"/>
                <a:sym typeface="Tahoma Bold" charset="0"/>
              </a:rPr>
              <a:t>Exercise 1</a:t>
            </a:r>
            <a:endParaRPr lang="en-US" sz="6000" dirty="0">
              <a:solidFill>
                <a:srgbClr val="E5812E"/>
              </a:solidFill>
              <a:latin typeface="Tahoma Bold" charset="0"/>
              <a:cs typeface="Tahoma Bold" charset="0"/>
              <a:sym typeface="Tahoma Bold" charset="0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4742408" y="3560028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1D528D">
                  <a:tint val="80000"/>
                  <a:satMod val="300000"/>
                </a:srgbClr>
              </a:gs>
              <a:gs pos="100000">
                <a:srgbClr val="1D528D">
                  <a:shade val="30000"/>
                  <a:satMod val="200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A</a:t>
            </a:r>
          </a:p>
        </p:txBody>
      </p:sp>
      <p:sp>
        <p:nvSpPr>
          <p:cNvPr id="47" name="Oval 46"/>
          <p:cNvSpPr/>
          <p:nvPr/>
        </p:nvSpPr>
        <p:spPr bwMode="auto">
          <a:xfrm>
            <a:off x="3828008" y="4245828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</a:rPr>
              <a:t>B</a:t>
            </a:r>
          </a:p>
        </p:txBody>
      </p:sp>
      <p:sp>
        <p:nvSpPr>
          <p:cNvPr id="48" name="Oval 47"/>
          <p:cNvSpPr/>
          <p:nvPr/>
        </p:nvSpPr>
        <p:spPr bwMode="auto">
          <a:xfrm>
            <a:off x="6495008" y="5160228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</a:rPr>
              <a:t>H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5733008" y="4245828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</a:rPr>
              <a:t>C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2989808" y="5084028"/>
            <a:ext cx="457200" cy="48006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</a:rPr>
              <a:t>D</a:t>
            </a:r>
          </a:p>
        </p:txBody>
      </p:sp>
      <p:sp>
        <p:nvSpPr>
          <p:cNvPr id="51" name="Oval 50"/>
          <p:cNvSpPr/>
          <p:nvPr/>
        </p:nvSpPr>
        <p:spPr bwMode="auto">
          <a:xfrm>
            <a:off x="4437608" y="5160228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</a:rPr>
              <a:t>E</a:t>
            </a:r>
          </a:p>
        </p:txBody>
      </p:sp>
      <p:sp>
        <p:nvSpPr>
          <p:cNvPr id="52" name="Oval 51"/>
          <p:cNvSpPr/>
          <p:nvPr/>
        </p:nvSpPr>
        <p:spPr bwMode="auto">
          <a:xfrm>
            <a:off x="5123408" y="5922228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</a:rPr>
              <a:t>F</a:t>
            </a:r>
          </a:p>
        </p:txBody>
      </p:sp>
      <p:cxnSp>
        <p:nvCxnSpPr>
          <p:cNvPr id="53" name="Straight Connector 52"/>
          <p:cNvCxnSpPr>
            <a:stCxn id="46" idx="3"/>
            <a:endCxn id="47" idx="0"/>
          </p:cNvCxnSpPr>
          <p:nvPr/>
        </p:nvCxnSpPr>
        <p:spPr bwMode="auto">
          <a:xfrm rot="5400000">
            <a:off x="4294965" y="3731429"/>
            <a:ext cx="276043" cy="7527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>
            <a:stCxn id="46" idx="5"/>
            <a:endCxn id="49" idx="0"/>
          </p:cNvCxnSpPr>
          <p:nvPr/>
        </p:nvCxnSpPr>
        <p:spPr bwMode="auto">
          <a:xfrm rot="16200000" flipH="1">
            <a:off x="5409109" y="3693328"/>
            <a:ext cx="276043" cy="828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>
            <a:stCxn id="47" idx="3"/>
            <a:endCxn id="50" idx="0"/>
          </p:cNvCxnSpPr>
          <p:nvPr/>
        </p:nvCxnSpPr>
        <p:spPr bwMode="auto">
          <a:xfrm rot="5400000">
            <a:off x="3342465" y="4531529"/>
            <a:ext cx="428443" cy="6765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>
            <a:stCxn id="47" idx="5"/>
            <a:endCxn id="51" idx="0"/>
          </p:cNvCxnSpPr>
          <p:nvPr/>
        </p:nvCxnSpPr>
        <p:spPr bwMode="auto">
          <a:xfrm rot="16200000" flipH="1">
            <a:off x="4189909" y="4683928"/>
            <a:ext cx="504643" cy="447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/>
          <p:cNvCxnSpPr>
            <a:stCxn id="52" idx="0"/>
            <a:endCxn id="51" idx="5"/>
          </p:cNvCxnSpPr>
          <p:nvPr/>
        </p:nvCxnSpPr>
        <p:spPr bwMode="auto">
          <a:xfrm rot="16200000" flipV="1">
            <a:off x="4913810" y="5484029"/>
            <a:ext cx="352243" cy="5241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>
            <a:stCxn id="49" idx="5"/>
            <a:endCxn id="48" idx="0"/>
          </p:cNvCxnSpPr>
          <p:nvPr/>
        </p:nvCxnSpPr>
        <p:spPr bwMode="auto">
          <a:xfrm rot="16200000" flipH="1">
            <a:off x="6171109" y="4607728"/>
            <a:ext cx="504643" cy="6003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3828008" y="5922228"/>
            <a:ext cx="457200" cy="48006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I</a:t>
            </a:r>
          </a:p>
        </p:txBody>
      </p:sp>
      <p:cxnSp>
        <p:nvCxnSpPr>
          <p:cNvPr id="81" name="Straight Connector 80"/>
          <p:cNvCxnSpPr>
            <a:stCxn id="51" idx="3"/>
            <a:endCxn id="80" idx="0"/>
          </p:cNvCxnSpPr>
          <p:nvPr/>
        </p:nvCxnSpPr>
        <p:spPr bwMode="auto">
          <a:xfrm rot="5400000">
            <a:off x="4104465" y="5522129"/>
            <a:ext cx="352243" cy="447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11230221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8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1"/>
          <p:cNvSpPr>
            <a:spLocks/>
          </p:cNvSpPr>
          <p:nvPr/>
        </p:nvSpPr>
        <p:spPr bwMode="auto">
          <a:xfrm>
            <a:off x="0" y="0"/>
            <a:ext cx="10160000" cy="7620000"/>
          </a:xfrm>
          <a:prstGeom prst="roundRect">
            <a:avLst>
              <a:gd name="adj" fmla="val 2500"/>
            </a:avLst>
          </a:prstGeom>
          <a:solidFill>
            <a:schemeClr val="accent1">
              <a:alpha val="9450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</a:pPr>
            <a:endParaRPr lang="id-ID" dirty="0"/>
          </a:p>
        </p:txBody>
      </p:sp>
      <p:sp>
        <p:nvSpPr>
          <p:cNvPr id="38915" name="Rectangle 2"/>
          <p:cNvSpPr>
            <a:spLocks/>
          </p:cNvSpPr>
          <p:nvPr/>
        </p:nvSpPr>
        <p:spPr bwMode="auto">
          <a:xfrm>
            <a:off x="885258" y="2009800"/>
            <a:ext cx="8737600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/>
          <a:lstStyle/>
          <a:p>
            <a:pPr>
              <a:lnSpc>
                <a:spcPct val="150000"/>
              </a:lnSpc>
            </a:pPr>
            <a:r>
              <a:rPr lang="id-ID" sz="3600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Make binary tree from this statement then traverse binary tree using stack (3 ways):</a:t>
            </a:r>
            <a:endParaRPr lang="id-ID" sz="3600" dirty="0" smtClean="0">
              <a:solidFill>
                <a:srgbClr val="333333"/>
              </a:solidFill>
              <a:latin typeface="Tahoma" pitchFamily="34" charset="0"/>
              <a:cs typeface="Tahoma" pitchFamily="34" charset="0"/>
              <a:sym typeface="Tahoma" pitchFamily="34" charset="0"/>
            </a:endParaRPr>
          </a:p>
        </p:txBody>
      </p:sp>
      <p:sp>
        <p:nvSpPr>
          <p:cNvPr id="5" name="AutoShape 14"/>
          <p:cNvSpPr>
            <a:spLocks/>
          </p:cNvSpPr>
          <p:nvPr/>
        </p:nvSpPr>
        <p:spPr bwMode="auto">
          <a:xfrm>
            <a:off x="736600" y="515144"/>
            <a:ext cx="8724900" cy="990600"/>
          </a:xfrm>
          <a:prstGeom prst="roundRect">
            <a:avLst>
              <a:gd name="adj" fmla="val 19222"/>
            </a:avLst>
          </a:prstGeom>
          <a:solidFill>
            <a:srgbClr val="333333"/>
          </a:solidFill>
          <a:ln>
            <a:noFill/>
          </a:ln>
          <a:effectLst>
            <a:outerShdw blurRad="127000" dist="76199" dir="3059993" algn="ctr" rotWithShape="0">
              <a:schemeClr val="bg2">
                <a:alpha val="75000"/>
              </a:scheme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6" name="Rectangle 15"/>
          <p:cNvSpPr>
            <a:spLocks/>
          </p:cNvSpPr>
          <p:nvPr/>
        </p:nvSpPr>
        <p:spPr bwMode="auto">
          <a:xfrm>
            <a:off x="620713" y="546894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id-ID" sz="6000" dirty="0" smtClean="0">
                <a:solidFill>
                  <a:srgbClr val="E5812E"/>
                </a:solidFill>
                <a:latin typeface="Tahoma Bold" charset="0"/>
                <a:cs typeface="Tahoma Bold" charset="0"/>
                <a:sym typeface="Tahoma Bold" charset="0"/>
              </a:rPr>
              <a:t>Exercise 2</a:t>
            </a:r>
            <a:endParaRPr lang="en-US" sz="6000" dirty="0">
              <a:solidFill>
                <a:srgbClr val="E5812E"/>
              </a:solidFill>
              <a:latin typeface="Tahoma Bold" charset="0"/>
              <a:cs typeface="Tahoma Bold" charset="0"/>
              <a:sym typeface="Tahoma Bold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22405" y="4532435"/>
            <a:ext cx="5203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</a:rPr>
              <a:t>     E = A + </a:t>
            </a:r>
            <a:r>
              <a:rPr kumimoji="0" lang="en-US" sz="2800" b="0" i="0" u="sng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</a:rPr>
              <a:t>(B-D)</a:t>
            </a:r>
            <a:r>
              <a:rPr kumimoji="0" lang="en-US" sz="2800" b="0" i="0" u="sng" strike="noStrike" kern="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</a:rPr>
              <a:t>H</a:t>
            </a:r>
            <a:r>
              <a:rPr kumimoji="0" lang="en-US" sz="2800" b="0" i="0" u="sng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</a:rPr>
              <a:t> – F</a:t>
            </a:r>
          </a:p>
          <a:p>
            <a:pPr marL="514350" marR="0" lvl="0" indent="-5143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</a:rPr>
              <a:t>                       GK</a:t>
            </a:r>
            <a:endParaRPr kumimoji="0" lang="en-US" sz="2800" b="0" i="0" u="none" strike="noStrike" kern="0" cap="none" spc="0" normalizeH="0" baseline="3000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69047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1"/>
          <p:cNvSpPr>
            <a:spLocks/>
          </p:cNvSpPr>
          <p:nvPr/>
        </p:nvSpPr>
        <p:spPr bwMode="auto">
          <a:xfrm>
            <a:off x="0" y="0"/>
            <a:ext cx="10160000" cy="7620000"/>
          </a:xfrm>
          <a:prstGeom prst="roundRect">
            <a:avLst>
              <a:gd name="adj" fmla="val 2500"/>
            </a:avLst>
          </a:prstGeom>
          <a:solidFill>
            <a:schemeClr val="accent1">
              <a:alpha val="9450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>
              <a:lnSpc>
                <a:spcPct val="150000"/>
              </a:lnSpc>
            </a:pPr>
            <a:endParaRPr lang="id-ID" dirty="0"/>
          </a:p>
        </p:txBody>
      </p:sp>
      <p:sp>
        <p:nvSpPr>
          <p:cNvPr id="38915" name="Rectangle 2"/>
          <p:cNvSpPr>
            <a:spLocks/>
          </p:cNvSpPr>
          <p:nvPr/>
        </p:nvSpPr>
        <p:spPr bwMode="auto">
          <a:xfrm>
            <a:off x="885258" y="1793776"/>
            <a:ext cx="8737600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>
              <a:lnSpc>
                <a:spcPct val="150000"/>
              </a:lnSpc>
            </a:pPr>
            <a:r>
              <a:rPr lang="id-ID" sz="3200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Make binary in linked list form from these result of tree traversal and traverse the result using stack in postorder way:</a:t>
            </a:r>
          </a:p>
          <a:p>
            <a:pPr>
              <a:lnSpc>
                <a:spcPct val="150000"/>
              </a:lnSpc>
            </a:pPr>
            <a:r>
              <a:rPr lang="id-ID" sz="3200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Preorder	: RFCAEDLHPVTZXWY</a:t>
            </a:r>
          </a:p>
          <a:p>
            <a:pPr>
              <a:lnSpc>
                <a:spcPct val="150000"/>
              </a:lnSpc>
            </a:pPr>
            <a:r>
              <a:rPr lang="id-ID" sz="3200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Inorder	: ACDEFHLPRTVWXYZ</a:t>
            </a:r>
            <a:endParaRPr lang="id-ID" sz="3200" dirty="0" smtClean="0">
              <a:solidFill>
                <a:srgbClr val="333333"/>
              </a:solidFill>
              <a:latin typeface="Tahoma" pitchFamily="34" charset="0"/>
              <a:cs typeface="Tahoma" pitchFamily="34" charset="0"/>
              <a:sym typeface="Tahoma" pitchFamily="34" charset="0"/>
            </a:endParaRPr>
          </a:p>
        </p:txBody>
      </p:sp>
      <p:sp>
        <p:nvSpPr>
          <p:cNvPr id="5" name="AutoShape 14"/>
          <p:cNvSpPr>
            <a:spLocks/>
          </p:cNvSpPr>
          <p:nvPr/>
        </p:nvSpPr>
        <p:spPr bwMode="auto">
          <a:xfrm>
            <a:off x="736600" y="515144"/>
            <a:ext cx="8724900" cy="990600"/>
          </a:xfrm>
          <a:prstGeom prst="roundRect">
            <a:avLst>
              <a:gd name="adj" fmla="val 19222"/>
            </a:avLst>
          </a:prstGeom>
          <a:solidFill>
            <a:srgbClr val="333333"/>
          </a:solidFill>
          <a:ln>
            <a:noFill/>
          </a:ln>
          <a:effectLst>
            <a:outerShdw blurRad="127000" dist="76199" dir="3059993" algn="ctr" rotWithShape="0">
              <a:schemeClr val="bg2">
                <a:alpha val="75000"/>
              </a:scheme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6" name="Rectangle 15"/>
          <p:cNvSpPr>
            <a:spLocks/>
          </p:cNvSpPr>
          <p:nvPr/>
        </p:nvSpPr>
        <p:spPr bwMode="auto">
          <a:xfrm>
            <a:off x="620713" y="546894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id-ID" sz="6000" dirty="0" smtClean="0">
                <a:solidFill>
                  <a:srgbClr val="E5812E"/>
                </a:solidFill>
                <a:latin typeface="Tahoma Bold" charset="0"/>
                <a:cs typeface="Tahoma Bold" charset="0"/>
                <a:sym typeface="Tahoma Bold" charset="0"/>
              </a:rPr>
              <a:t>Exercise 3</a:t>
            </a:r>
            <a:endParaRPr lang="en-US" sz="6000" dirty="0">
              <a:solidFill>
                <a:srgbClr val="E5812E"/>
              </a:solidFill>
              <a:latin typeface="Tahoma Bold" charset="0"/>
              <a:cs typeface="Tahoma Bold" charset="0"/>
              <a:sym typeface="Tahoma Bold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8206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1"/>
          <p:cNvSpPr>
            <a:spLocks/>
          </p:cNvSpPr>
          <p:nvPr/>
        </p:nvSpPr>
        <p:spPr bwMode="auto">
          <a:xfrm>
            <a:off x="0" y="0"/>
            <a:ext cx="10160000" cy="7620000"/>
          </a:xfrm>
          <a:prstGeom prst="roundRect">
            <a:avLst>
              <a:gd name="adj" fmla="val 2500"/>
            </a:avLst>
          </a:prstGeom>
          <a:solidFill>
            <a:schemeClr val="accent1">
              <a:alpha val="9450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>
              <a:lnSpc>
                <a:spcPct val="150000"/>
              </a:lnSpc>
            </a:pPr>
            <a:endParaRPr lang="id-ID" dirty="0"/>
          </a:p>
        </p:txBody>
      </p:sp>
      <p:sp>
        <p:nvSpPr>
          <p:cNvPr id="38915" name="Rectangle 2"/>
          <p:cNvSpPr>
            <a:spLocks/>
          </p:cNvSpPr>
          <p:nvPr/>
        </p:nvSpPr>
        <p:spPr bwMode="auto">
          <a:xfrm>
            <a:off x="885258" y="1793776"/>
            <a:ext cx="8737600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/>
          <a:lstStyle/>
          <a:p>
            <a:pPr>
              <a:lnSpc>
                <a:spcPct val="150000"/>
              </a:lnSpc>
            </a:pPr>
            <a:r>
              <a:rPr lang="id-ID" sz="2800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Make binary tree from this general tree and traverse the result using preorder, inorder, and postorder:</a:t>
            </a:r>
            <a:endParaRPr lang="id-ID" sz="2800" dirty="0" smtClean="0">
              <a:solidFill>
                <a:srgbClr val="333333"/>
              </a:solidFill>
              <a:latin typeface="Tahoma" pitchFamily="34" charset="0"/>
              <a:cs typeface="Tahoma" pitchFamily="34" charset="0"/>
              <a:sym typeface="Tahoma" pitchFamily="34" charset="0"/>
            </a:endParaRPr>
          </a:p>
        </p:txBody>
      </p:sp>
      <p:sp>
        <p:nvSpPr>
          <p:cNvPr id="5" name="AutoShape 14"/>
          <p:cNvSpPr>
            <a:spLocks/>
          </p:cNvSpPr>
          <p:nvPr/>
        </p:nvSpPr>
        <p:spPr bwMode="auto">
          <a:xfrm>
            <a:off x="736600" y="515144"/>
            <a:ext cx="8724900" cy="990600"/>
          </a:xfrm>
          <a:prstGeom prst="roundRect">
            <a:avLst>
              <a:gd name="adj" fmla="val 19222"/>
            </a:avLst>
          </a:prstGeom>
          <a:solidFill>
            <a:srgbClr val="333333"/>
          </a:solidFill>
          <a:ln>
            <a:noFill/>
          </a:ln>
          <a:effectLst>
            <a:outerShdw blurRad="127000" dist="76199" dir="3059993" algn="ctr" rotWithShape="0">
              <a:schemeClr val="bg2">
                <a:alpha val="75000"/>
              </a:scheme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6" name="Rectangle 15"/>
          <p:cNvSpPr>
            <a:spLocks/>
          </p:cNvSpPr>
          <p:nvPr/>
        </p:nvSpPr>
        <p:spPr bwMode="auto">
          <a:xfrm>
            <a:off x="620713" y="546894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id-ID" sz="6000" dirty="0" smtClean="0">
                <a:solidFill>
                  <a:srgbClr val="E5812E"/>
                </a:solidFill>
                <a:latin typeface="Tahoma Bold" charset="0"/>
                <a:cs typeface="Tahoma Bold" charset="0"/>
                <a:sym typeface="Tahoma Bold" charset="0"/>
              </a:rPr>
              <a:t>Exercise 4</a:t>
            </a:r>
            <a:endParaRPr lang="en-US" sz="6000" dirty="0">
              <a:solidFill>
                <a:srgbClr val="E5812E"/>
              </a:solidFill>
              <a:latin typeface="Tahoma Bold" charset="0"/>
              <a:cs typeface="Tahoma Bold" charset="0"/>
              <a:sym typeface="Tahoma Bold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4756472" y="320988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1D528D">
                  <a:tint val="80000"/>
                  <a:satMod val="300000"/>
                </a:srgbClr>
              </a:gs>
              <a:gs pos="100000">
                <a:srgbClr val="1D528D">
                  <a:shade val="30000"/>
                  <a:satMod val="200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</a:t>
            </a:r>
          </a:p>
        </p:txBody>
      </p:sp>
      <p:sp>
        <p:nvSpPr>
          <p:cNvPr id="46" name="Oval 45"/>
          <p:cNvSpPr/>
          <p:nvPr/>
        </p:nvSpPr>
        <p:spPr bwMode="auto">
          <a:xfrm>
            <a:off x="1784672" y="404808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47" name="Oval 46"/>
          <p:cNvSpPr/>
          <p:nvPr/>
        </p:nvSpPr>
        <p:spPr bwMode="auto">
          <a:xfrm>
            <a:off x="6356672" y="5762249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charset="0"/>
              </a:rPr>
              <a:t>L</a:t>
            </a:r>
          </a:p>
        </p:txBody>
      </p:sp>
      <p:sp>
        <p:nvSpPr>
          <p:cNvPr id="48" name="Oval 47"/>
          <p:cNvSpPr/>
          <p:nvPr/>
        </p:nvSpPr>
        <p:spPr bwMode="auto">
          <a:xfrm>
            <a:off x="4756472" y="404808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charset="0"/>
              </a:rPr>
              <a:t>D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946472" y="4886280"/>
            <a:ext cx="457200" cy="45720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E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2775272" y="4877036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F</a:t>
            </a:r>
          </a:p>
        </p:txBody>
      </p:sp>
      <p:sp>
        <p:nvSpPr>
          <p:cNvPr id="51" name="Oval 50"/>
          <p:cNvSpPr/>
          <p:nvPr/>
        </p:nvSpPr>
        <p:spPr bwMode="auto">
          <a:xfrm>
            <a:off x="3848067" y="4893568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J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</a:endParaRPr>
          </a:p>
        </p:txBody>
      </p:sp>
      <p:cxnSp>
        <p:nvCxnSpPr>
          <p:cNvPr id="52" name="Straight Connector 51"/>
          <p:cNvCxnSpPr>
            <a:stCxn id="45" idx="2"/>
            <a:endCxn id="46" idx="0"/>
          </p:cNvCxnSpPr>
          <p:nvPr/>
        </p:nvCxnSpPr>
        <p:spPr bwMode="auto">
          <a:xfrm rot="10800000" flipV="1">
            <a:off x="2013272" y="3438480"/>
            <a:ext cx="2743200" cy="60960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endCxn id="49" idx="0"/>
          </p:cNvCxnSpPr>
          <p:nvPr/>
        </p:nvCxnSpPr>
        <p:spPr bwMode="auto">
          <a:xfrm rot="5400000">
            <a:off x="1289373" y="4324025"/>
            <a:ext cx="447955" cy="6765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46" idx="5"/>
            <a:endCxn id="50" idx="0"/>
          </p:cNvCxnSpPr>
          <p:nvPr/>
        </p:nvCxnSpPr>
        <p:spPr bwMode="auto">
          <a:xfrm rot="16200000" flipH="1">
            <a:off x="2370039" y="4243202"/>
            <a:ext cx="438711" cy="828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48" idx="3"/>
            <a:endCxn id="51" idx="0"/>
          </p:cNvCxnSpPr>
          <p:nvPr/>
        </p:nvCxnSpPr>
        <p:spPr bwMode="auto">
          <a:xfrm rot="5400000">
            <a:off x="4222426" y="4292566"/>
            <a:ext cx="455243" cy="74676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57" idx="5"/>
            <a:endCxn id="47" idx="0"/>
          </p:cNvCxnSpPr>
          <p:nvPr/>
        </p:nvCxnSpPr>
        <p:spPr bwMode="auto">
          <a:xfrm rot="16200000" flipH="1">
            <a:off x="6112154" y="5289131"/>
            <a:ext cx="471776" cy="474459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5720568" y="4900228"/>
            <a:ext cx="457200" cy="457200"/>
          </a:xfrm>
          <a:prstGeom prst="ellipse">
            <a:avLst/>
          </a:prstGeom>
          <a:solidFill>
            <a:srgbClr val="00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K</a:t>
            </a:r>
          </a:p>
        </p:txBody>
      </p:sp>
      <p:cxnSp>
        <p:nvCxnSpPr>
          <p:cNvPr id="58" name="Straight Connector 57"/>
          <p:cNvCxnSpPr>
            <a:stCxn id="48" idx="5"/>
            <a:endCxn id="57" idx="0"/>
          </p:cNvCxnSpPr>
          <p:nvPr/>
        </p:nvCxnSpPr>
        <p:spPr bwMode="auto">
          <a:xfrm rot="16200000" flipH="1">
            <a:off x="5316991" y="4268050"/>
            <a:ext cx="461903" cy="802451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Oval 58"/>
          <p:cNvSpPr/>
          <p:nvPr/>
        </p:nvSpPr>
        <p:spPr bwMode="auto">
          <a:xfrm>
            <a:off x="2241872" y="5754960"/>
            <a:ext cx="457200" cy="45720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M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</a:endParaRPr>
          </a:p>
        </p:txBody>
      </p:sp>
      <p:cxnSp>
        <p:nvCxnSpPr>
          <p:cNvPr id="60" name="Straight Connector 59"/>
          <p:cNvCxnSpPr>
            <a:stCxn id="50" idx="3"/>
            <a:endCxn id="59" idx="0"/>
          </p:cNvCxnSpPr>
          <p:nvPr/>
        </p:nvCxnSpPr>
        <p:spPr bwMode="auto">
          <a:xfrm rot="5400000">
            <a:off x="2412511" y="5325243"/>
            <a:ext cx="487679" cy="3717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Oval 60"/>
          <p:cNvSpPr/>
          <p:nvPr/>
        </p:nvSpPr>
        <p:spPr bwMode="auto">
          <a:xfrm>
            <a:off x="1479872" y="5754960"/>
            <a:ext cx="457200" cy="457200"/>
          </a:xfrm>
          <a:prstGeom prst="ellipse">
            <a:avLst/>
          </a:prstGeom>
          <a:solidFill>
            <a:srgbClr val="76433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</a:rPr>
              <a:t>C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1022672" y="6593160"/>
            <a:ext cx="457200" cy="457200"/>
          </a:xfrm>
          <a:prstGeom prst="ellipse">
            <a:avLst/>
          </a:prstGeom>
          <a:solidFill>
            <a:srgbClr val="C0346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G</a:t>
            </a:r>
          </a:p>
        </p:txBody>
      </p:sp>
      <p:sp>
        <p:nvSpPr>
          <p:cNvPr id="63" name="Oval 62"/>
          <p:cNvSpPr/>
          <p:nvPr/>
        </p:nvSpPr>
        <p:spPr bwMode="auto">
          <a:xfrm>
            <a:off x="2013272" y="6593160"/>
            <a:ext cx="457200" cy="457200"/>
          </a:xfrm>
          <a:prstGeom prst="ellipse">
            <a:avLst/>
          </a:prstGeom>
          <a:solidFill>
            <a:srgbClr val="3333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H</a:t>
            </a:r>
          </a:p>
        </p:txBody>
      </p:sp>
      <p:cxnSp>
        <p:nvCxnSpPr>
          <p:cNvPr id="64" name="Straight Connector 63"/>
          <p:cNvCxnSpPr>
            <a:stCxn id="61" idx="3"/>
            <a:endCxn id="62" idx="0"/>
          </p:cNvCxnSpPr>
          <p:nvPr/>
        </p:nvCxnSpPr>
        <p:spPr bwMode="auto">
          <a:xfrm rot="5400000">
            <a:off x="1175073" y="6221405"/>
            <a:ext cx="447955" cy="2955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stCxn id="61" idx="5"/>
            <a:endCxn id="63" idx="0"/>
          </p:cNvCxnSpPr>
          <p:nvPr/>
        </p:nvCxnSpPr>
        <p:spPr bwMode="auto">
          <a:xfrm rot="16200000" flipH="1">
            <a:off x="1832017" y="6183304"/>
            <a:ext cx="447955" cy="3717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stCxn id="45" idx="4"/>
            <a:endCxn id="48" idx="0"/>
          </p:cNvCxnSpPr>
          <p:nvPr/>
        </p:nvCxnSpPr>
        <p:spPr bwMode="auto">
          <a:xfrm rot="5400000">
            <a:off x="4794572" y="3857580"/>
            <a:ext cx="381000" cy="1588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49" idx="5"/>
            <a:endCxn id="61" idx="0"/>
          </p:cNvCxnSpPr>
          <p:nvPr/>
        </p:nvCxnSpPr>
        <p:spPr bwMode="auto">
          <a:xfrm rot="16200000" flipH="1">
            <a:off x="1283377" y="5329864"/>
            <a:ext cx="478435" cy="3717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Oval 67"/>
          <p:cNvSpPr/>
          <p:nvPr/>
        </p:nvSpPr>
        <p:spPr bwMode="auto">
          <a:xfrm>
            <a:off x="7702439" y="4032872"/>
            <a:ext cx="457200" cy="457200"/>
          </a:xfrm>
          <a:prstGeom prst="ellipse">
            <a:avLst/>
          </a:prstGeom>
          <a:solidFill>
            <a:srgbClr val="00CC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I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</a:endParaRPr>
          </a:p>
        </p:txBody>
      </p:sp>
      <p:cxnSp>
        <p:nvCxnSpPr>
          <p:cNvPr id="69" name="Straight Connector 68"/>
          <p:cNvCxnSpPr>
            <a:stCxn id="45" idx="6"/>
            <a:endCxn id="68" idx="0"/>
          </p:cNvCxnSpPr>
          <p:nvPr/>
        </p:nvCxnSpPr>
        <p:spPr bwMode="auto">
          <a:xfrm>
            <a:off x="5213672" y="3438480"/>
            <a:ext cx="2717367" cy="594392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Oval 69"/>
          <p:cNvSpPr/>
          <p:nvPr/>
        </p:nvSpPr>
        <p:spPr bwMode="auto">
          <a:xfrm>
            <a:off x="3156272" y="5762248"/>
            <a:ext cx="457200" cy="457200"/>
          </a:xfrm>
          <a:prstGeom prst="ellipse">
            <a:avLst/>
          </a:prstGeom>
          <a:solidFill>
            <a:srgbClr val="FF99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Arial" charset="0"/>
              </a:rPr>
              <a:t>N</a:t>
            </a:r>
          </a:p>
        </p:txBody>
      </p:sp>
      <p:sp>
        <p:nvSpPr>
          <p:cNvPr id="71" name="Oval 70"/>
          <p:cNvSpPr/>
          <p:nvPr/>
        </p:nvSpPr>
        <p:spPr bwMode="auto">
          <a:xfrm>
            <a:off x="4527872" y="5762248"/>
            <a:ext cx="457200" cy="457200"/>
          </a:xfrm>
          <a:prstGeom prst="ellipse">
            <a:avLst/>
          </a:prstGeom>
          <a:solidFill>
            <a:srgbClr val="FF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P</a:t>
            </a:r>
          </a:p>
        </p:txBody>
      </p:sp>
      <p:cxnSp>
        <p:nvCxnSpPr>
          <p:cNvPr id="72" name="Straight Connector 71"/>
          <p:cNvCxnSpPr>
            <a:stCxn id="51" idx="3"/>
            <a:endCxn id="70" idx="0"/>
          </p:cNvCxnSpPr>
          <p:nvPr/>
        </p:nvCxnSpPr>
        <p:spPr bwMode="auto">
          <a:xfrm rot="5400000">
            <a:off x="3410730" y="5257955"/>
            <a:ext cx="478435" cy="53015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stCxn id="51" idx="5"/>
            <a:endCxn id="71" idx="0"/>
          </p:cNvCxnSpPr>
          <p:nvPr/>
        </p:nvCxnSpPr>
        <p:spPr bwMode="auto">
          <a:xfrm rot="16200000" flipH="1">
            <a:off x="4258175" y="5263950"/>
            <a:ext cx="478435" cy="51816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Oval 73"/>
          <p:cNvSpPr/>
          <p:nvPr/>
        </p:nvSpPr>
        <p:spPr bwMode="auto">
          <a:xfrm>
            <a:off x="8343867" y="4886280"/>
            <a:ext cx="457200" cy="457200"/>
          </a:xfrm>
          <a:prstGeom prst="ellipse">
            <a:avLst/>
          </a:prstGeom>
          <a:solidFill>
            <a:srgbClr val="663300"/>
          </a:solidFill>
          <a:ln w="9525" cap="flat" cmpd="sng" algn="ctr">
            <a:solidFill>
              <a:srgbClr val="6633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" charset="0"/>
              </a:rPr>
              <a:t>X</a:t>
            </a:r>
          </a:p>
        </p:txBody>
      </p:sp>
      <p:cxnSp>
        <p:nvCxnSpPr>
          <p:cNvPr id="75" name="Straight Connector 74"/>
          <p:cNvCxnSpPr>
            <a:stCxn id="68" idx="5"/>
            <a:endCxn id="74" idx="0"/>
          </p:cNvCxnSpPr>
          <p:nvPr/>
        </p:nvCxnSpPr>
        <p:spPr bwMode="auto">
          <a:xfrm rot="16200000" flipH="1">
            <a:off x="8100994" y="4414806"/>
            <a:ext cx="463163" cy="479783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Oval 75"/>
          <p:cNvSpPr/>
          <p:nvPr/>
        </p:nvSpPr>
        <p:spPr bwMode="auto">
          <a:xfrm>
            <a:off x="7804472" y="5754960"/>
            <a:ext cx="457200" cy="457200"/>
          </a:xfrm>
          <a:prstGeom prst="ellipse">
            <a:avLst/>
          </a:prstGeom>
          <a:solidFill>
            <a:srgbClr val="A5002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FFFF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77" name="Oval 76"/>
          <p:cNvSpPr/>
          <p:nvPr/>
        </p:nvSpPr>
        <p:spPr bwMode="auto">
          <a:xfrm>
            <a:off x="8871272" y="5754960"/>
            <a:ext cx="457200" cy="457200"/>
          </a:xfrm>
          <a:prstGeom prst="ellipse">
            <a:avLst/>
          </a:prstGeom>
          <a:solidFill>
            <a:srgbClr val="CC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P</a:t>
            </a:r>
          </a:p>
        </p:txBody>
      </p:sp>
      <p:cxnSp>
        <p:nvCxnSpPr>
          <p:cNvPr id="78" name="Straight Connector 77"/>
          <p:cNvCxnSpPr>
            <a:stCxn id="74" idx="3"/>
            <a:endCxn id="76" idx="0"/>
          </p:cNvCxnSpPr>
          <p:nvPr/>
        </p:nvCxnSpPr>
        <p:spPr bwMode="auto">
          <a:xfrm rot="5400000">
            <a:off x="7982730" y="5326867"/>
            <a:ext cx="478435" cy="37775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>
            <a:stCxn id="74" idx="5"/>
            <a:endCxn id="77" idx="0"/>
          </p:cNvCxnSpPr>
          <p:nvPr/>
        </p:nvCxnSpPr>
        <p:spPr bwMode="auto">
          <a:xfrm rot="16200000" flipH="1">
            <a:off x="8677775" y="5332862"/>
            <a:ext cx="478435" cy="36576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3868513" y="5758968"/>
            <a:ext cx="457200" cy="457200"/>
          </a:xfrm>
          <a:prstGeom prst="ellipse">
            <a:avLst/>
          </a:prstGeom>
          <a:solidFill>
            <a:srgbClr val="3399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C00FF"/>
                </a:solidFill>
                <a:effectLst/>
                <a:latin typeface="Arial" charset="0"/>
              </a:rPr>
              <a:t>Y</a:t>
            </a:r>
          </a:p>
        </p:txBody>
      </p:sp>
      <p:cxnSp>
        <p:nvCxnSpPr>
          <p:cNvPr id="81" name="Straight Connector 80"/>
          <p:cNvCxnSpPr>
            <a:stCxn id="51" idx="4"/>
            <a:endCxn id="80" idx="0"/>
          </p:cNvCxnSpPr>
          <p:nvPr/>
        </p:nvCxnSpPr>
        <p:spPr bwMode="auto">
          <a:xfrm rot="16200000" flipH="1">
            <a:off x="3882790" y="5544645"/>
            <a:ext cx="408200" cy="20446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24607074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7" grpId="0" animBg="1"/>
      <p:bldP spid="59" grpId="0" animBg="1"/>
      <p:bldP spid="61" grpId="0" animBg="1"/>
      <p:bldP spid="62" grpId="0" animBg="1"/>
      <p:bldP spid="63" grpId="0" animBg="1"/>
      <p:bldP spid="68" grpId="0" animBg="1"/>
      <p:bldP spid="70" grpId="0" animBg="1"/>
      <p:bldP spid="71" grpId="0" animBg="1"/>
      <p:bldP spid="74" grpId="0" animBg="1"/>
      <p:bldP spid="76" grpId="0" animBg="1"/>
      <p:bldP spid="77" grpId="0" animBg="1"/>
      <p:bldP spid="8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>
            <p:custDataLst>
              <p:tags r:id="rId2"/>
            </p:custDataLst>
          </p:nvPr>
        </p:nvSpPr>
        <p:spPr>
          <a:xfrm>
            <a:off x="1016001" y="5334001"/>
            <a:ext cx="8604250" cy="2201333"/>
          </a:xfrm>
          <a:prstGeom prst="rect">
            <a:avLst/>
          </a:prstGeom>
          <a:noFill/>
        </p:spPr>
        <p:txBody>
          <a:bodyPr wrap="square" lIns="101599" tIns="50799" rIns="101599" bIns="50799" rtlCol="0">
            <a:normAutofit/>
          </a:bodyPr>
          <a:lstStyle/>
          <a:p>
            <a:pPr algn="r"/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				</a:t>
            </a:r>
            <a:r>
              <a:rPr lang="id-ID" b="1" dirty="0" smtClean="0">
                <a:solidFill>
                  <a:schemeClr val="bg1"/>
                </a:solidFill>
              </a:rPr>
              <a:t>Contact Person:</a:t>
            </a:r>
          </a:p>
          <a:p>
            <a:pPr algn="r"/>
            <a:r>
              <a:rPr lang="id-ID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Adam Mukharil Bachtiar</a:t>
            </a:r>
          </a:p>
          <a:p>
            <a:pPr algn="r"/>
            <a:r>
              <a:rPr lang="id-ID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Informatics Engineering UNIKOM</a:t>
            </a:r>
          </a:p>
          <a:p>
            <a:pPr algn="r"/>
            <a:r>
              <a:rPr lang="id-ID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Jalan Dipati Ukur Nomor. 112-114 Bandung 40132</a:t>
            </a:r>
          </a:p>
          <a:p>
            <a:pPr algn="r"/>
            <a:r>
              <a:rPr lang="id-ID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Email: </a:t>
            </a:r>
            <a:r>
              <a:rPr lang="id-ID" dirty="0" smtClean="0">
                <a:solidFill>
                  <a:prstClr val="black">
                    <a:lumMod val="65000"/>
                    <a:lumOff val="35000"/>
                  </a:prstClr>
                </a:solidFill>
                <a:hlinkClick r:id="rId7"/>
              </a:rPr>
              <a:t>adfbipotter@gmail.com</a:t>
            </a:r>
            <a:endParaRPr lang="id-ID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algn="r"/>
            <a:r>
              <a:rPr lang="id-ID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Blog: </a:t>
            </a:r>
            <a:r>
              <a:rPr lang="id-ID" dirty="0" smtClean="0">
                <a:solidFill>
                  <a:prstClr val="black">
                    <a:lumMod val="65000"/>
                    <a:lumOff val="35000"/>
                  </a:prstClr>
                </a:solidFill>
                <a:hlinkClick r:id="rId8"/>
              </a:rPr>
              <a:t>http://adfbipotter.wordpress.com</a:t>
            </a:r>
            <a:endParaRPr lang="id-ID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algn="r"/>
            <a:endParaRPr lang="en-US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algn="r">
              <a:lnSpc>
                <a:spcPct val="120000"/>
              </a:lnSpc>
            </a:pPr>
            <a:endParaRPr lang="en-US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algn="r">
              <a:lnSpc>
                <a:spcPct val="120000"/>
              </a:lnSpc>
            </a:pPr>
            <a:r>
              <a:rPr lang="id-ID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Copyright © Adam Mukharil </a:t>
            </a:r>
            <a:r>
              <a:rPr lang="id-ID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Bachtiar 2012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322667" y="3672167"/>
            <a:ext cx="9652000" cy="121733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id-ID" sz="8000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GRACIAS</a:t>
            </a:r>
            <a:endParaRPr lang="en-US" sz="4400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30667" y="2540000"/>
            <a:ext cx="9660000" cy="710847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id-ID" sz="4000" dirty="0"/>
              <a:t>THANK YOU</a:t>
            </a:r>
            <a:endParaRPr 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4406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1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10160000" cy="7620000"/>
          </a:xfrm>
          <a:prstGeom prst="roundRect">
            <a:avLst>
              <a:gd name="adj" fmla="val 2500"/>
            </a:avLst>
          </a:prstGeom>
          <a:solidFill>
            <a:schemeClr val="accent1">
              <a:alpha val="9450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</a:pPr>
            <a:endParaRPr lang="id-ID" dirty="0"/>
          </a:p>
        </p:txBody>
      </p:sp>
      <p:sp>
        <p:nvSpPr>
          <p:cNvPr id="5" name="AutoShape 14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736600" y="515144"/>
            <a:ext cx="8724900" cy="990600"/>
          </a:xfrm>
          <a:prstGeom prst="roundRect">
            <a:avLst>
              <a:gd name="adj" fmla="val 19222"/>
            </a:avLst>
          </a:prstGeom>
          <a:solidFill>
            <a:srgbClr val="333333"/>
          </a:solidFill>
          <a:ln>
            <a:noFill/>
          </a:ln>
          <a:effectLst>
            <a:outerShdw blurRad="127000" dist="76199" dir="3059993" algn="ctr" rotWithShape="0">
              <a:schemeClr val="bg2">
                <a:alpha val="75000"/>
              </a:scheme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 sz="900"/>
          </a:p>
        </p:txBody>
      </p:sp>
      <p:sp>
        <p:nvSpPr>
          <p:cNvPr id="6" name="Rectangle 15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785688" y="569640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id-ID" sz="5400" dirty="0" smtClean="0">
                <a:solidFill>
                  <a:srgbClr val="E5812E"/>
                </a:solidFill>
                <a:latin typeface="Tahoma Bold" charset="0"/>
                <a:cs typeface="Tahoma Bold" charset="0"/>
                <a:sym typeface="Tahoma Bold" charset="0"/>
              </a:rPr>
              <a:t>Types of Tree Traversal</a:t>
            </a:r>
            <a:endParaRPr lang="en-US" sz="5400" dirty="0">
              <a:solidFill>
                <a:srgbClr val="E5812E"/>
              </a:solidFill>
              <a:latin typeface="Tahoma Bold" charset="0"/>
              <a:cs typeface="Tahoma Bold" charset="0"/>
              <a:sym typeface="Tahoma Bold" charset="0"/>
            </a:endParaRPr>
          </a:p>
        </p:txBody>
      </p:sp>
      <p:sp>
        <p:nvSpPr>
          <p:cNvPr id="11" name="Rectangle 2"/>
          <p:cNvSpPr>
            <a:spLocks/>
          </p:cNvSpPr>
          <p:nvPr/>
        </p:nvSpPr>
        <p:spPr bwMode="auto">
          <a:xfrm>
            <a:off x="785688" y="2009800"/>
            <a:ext cx="8737600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id-ID" sz="3200" b="1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Preorder</a:t>
            </a:r>
            <a:r>
              <a:rPr lang="id-ID" sz="3200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	: Node – Left - Right 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id-ID" sz="3200" b="1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Inorder</a:t>
            </a:r>
            <a:r>
              <a:rPr lang="id-ID" sz="3200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  	: Left – Node - Right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id-ID" sz="3200" b="1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Postorder</a:t>
            </a:r>
            <a:r>
              <a:rPr lang="id-ID" sz="3200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	: Left – Right - Node</a:t>
            </a:r>
            <a:endParaRPr lang="id-ID" sz="3200" dirty="0" smtClean="0">
              <a:solidFill>
                <a:srgbClr val="333333"/>
              </a:solidFill>
              <a:latin typeface="Tahoma" pitchFamily="34" charset="0"/>
              <a:cs typeface="Tahoma" pitchFamily="34" charset="0"/>
              <a:sym typeface="Tahoma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1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10160000" cy="7620000"/>
          </a:xfrm>
          <a:prstGeom prst="roundRect">
            <a:avLst>
              <a:gd name="adj" fmla="val 2500"/>
            </a:avLst>
          </a:prstGeom>
          <a:solidFill>
            <a:schemeClr val="accent1">
              <a:alpha val="9450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</a:pPr>
            <a:endParaRPr lang="id-ID" dirty="0"/>
          </a:p>
        </p:txBody>
      </p:sp>
      <p:sp>
        <p:nvSpPr>
          <p:cNvPr id="5" name="AutoShape 14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736600" y="515144"/>
            <a:ext cx="8724900" cy="990600"/>
          </a:xfrm>
          <a:prstGeom prst="roundRect">
            <a:avLst>
              <a:gd name="adj" fmla="val 19222"/>
            </a:avLst>
          </a:prstGeom>
          <a:solidFill>
            <a:srgbClr val="333333"/>
          </a:solidFill>
          <a:ln>
            <a:noFill/>
          </a:ln>
          <a:effectLst>
            <a:outerShdw blurRad="127000" dist="76199" dir="3059993" algn="ctr" rotWithShape="0">
              <a:schemeClr val="bg2">
                <a:alpha val="75000"/>
              </a:scheme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6" name="Rectangle 15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785688" y="569640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id-ID" sz="6000" dirty="0" smtClean="0">
                <a:solidFill>
                  <a:srgbClr val="E5812E"/>
                </a:solidFill>
                <a:latin typeface="Tahoma Bold" charset="0"/>
                <a:cs typeface="Tahoma Bold" charset="0"/>
                <a:sym typeface="Tahoma Bold" charset="0"/>
              </a:rPr>
              <a:t>Ilustration (1)</a:t>
            </a:r>
            <a:endParaRPr lang="en-US" sz="6000" dirty="0">
              <a:solidFill>
                <a:srgbClr val="E5812E"/>
              </a:solidFill>
              <a:latin typeface="Tahoma Bold" charset="0"/>
              <a:cs typeface="Tahoma Bold" charset="0"/>
              <a:sym typeface="Tahoma Bold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2478584" y="3231232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1D528D">
                  <a:tint val="80000"/>
                  <a:satMod val="300000"/>
                </a:srgbClr>
              </a:gs>
              <a:gs pos="100000">
                <a:srgbClr val="1D528D">
                  <a:shade val="30000"/>
                  <a:satMod val="200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H</a:t>
            </a:r>
          </a:p>
        </p:txBody>
      </p:sp>
      <p:sp>
        <p:nvSpPr>
          <p:cNvPr id="80" name="Oval 79"/>
          <p:cNvSpPr/>
          <p:nvPr/>
        </p:nvSpPr>
        <p:spPr bwMode="auto">
          <a:xfrm>
            <a:off x="1487984" y="3917032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</a:rPr>
              <a:t>A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4280880" y="4755232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3399FF"/>
                </a:solidFill>
                <a:effectLst/>
                <a:latin typeface="Arial" charset="0"/>
              </a:rPr>
              <a:t>L</a:t>
            </a:r>
          </a:p>
        </p:txBody>
      </p:sp>
      <p:sp>
        <p:nvSpPr>
          <p:cNvPr id="82" name="Oval 81"/>
          <p:cNvSpPr/>
          <p:nvPr/>
        </p:nvSpPr>
        <p:spPr bwMode="auto">
          <a:xfrm>
            <a:off x="3595080" y="3917032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charset="0"/>
              </a:rPr>
              <a:t>K</a:t>
            </a:r>
          </a:p>
        </p:txBody>
      </p:sp>
      <p:sp>
        <p:nvSpPr>
          <p:cNvPr id="83" name="Oval 82"/>
          <p:cNvSpPr/>
          <p:nvPr/>
        </p:nvSpPr>
        <p:spPr bwMode="auto">
          <a:xfrm>
            <a:off x="1335584" y="5441032"/>
            <a:ext cx="457200" cy="45720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84" name="Oval 83"/>
          <p:cNvSpPr/>
          <p:nvPr/>
        </p:nvSpPr>
        <p:spPr bwMode="auto">
          <a:xfrm>
            <a:off x="2097584" y="4755232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33CC33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85" name="Oval 84"/>
          <p:cNvSpPr/>
          <p:nvPr/>
        </p:nvSpPr>
        <p:spPr bwMode="auto">
          <a:xfrm>
            <a:off x="2985480" y="4755232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33CC"/>
                </a:solidFill>
                <a:effectLst/>
                <a:latin typeface="Arial" charset="0"/>
              </a:rPr>
              <a:t>J</a:t>
            </a:r>
          </a:p>
        </p:txBody>
      </p:sp>
      <p:cxnSp>
        <p:nvCxnSpPr>
          <p:cNvPr id="86" name="Straight Connector 85"/>
          <p:cNvCxnSpPr>
            <a:stCxn id="79" idx="3"/>
            <a:endCxn id="80" idx="0"/>
          </p:cNvCxnSpPr>
          <p:nvPr/>
        </p:nvCxnSpPr>
        <p:spPr bwMode="auto">
          <a:xfrm rot="5400000">
            <a:off x="1983285" y="3354777"/>
            <a:ext cx="295555" cy="828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stCxn id="79" idx="5"/>
            <a:endCxn id="82" idx="0"/>
          </p:cNvCxnSpPr>
          <p:nvPr/>
        </p:nvCxnSpPr>
        <p:spPr bwMode="auto">
          <a:xfrm rot="16200000" flipH="1">
            <a:off x="3198477" y="3291828"/>
            <a:ext cx="295555" cy="954851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>
            <a:stCxn id="84" idx="3"/>
            <a:endCxn id="83" idx="0"/>
          </p:cNvCxnSpPr>
          <p:nvPr/>
        </p:nvCxnSpPr>
        <p:spPr bwMode="auto">
          <a:xfrm rot="5400000">
            <a:off x="1716585" y="4993077"/>
            <a:ext cx="295555" cy="6003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>
            <a:stCxn id="80" idx="5"/>
            <a:endCxn id="84" idx="0"/>
          </p:cNvCxnSpPr>
          <p:nvPr/>
        </p:nvCxnSpPr>
        <p:spPr bwMode="auto">
          <a:xfrm rot="16200000" flipH="1">
            <a:off x="1878229" y="4307276"/>
            <a:ext cx="447955" cy="447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>
            <a:stCxn id="82" idx="3"/>
            <a:endCxn id="85" idx="0"/>
          </p:cNvCxnSpPr>
          <p:nvPr/>
        </p:nvCxnSpPr>
        <p:spPr bwMode="auto">
          <a:xfrm rot="5400000">
            <a:off x="3214081" y="4307277"/>
            <a:ext cx="447955" cy="447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>
            <a:stCxn id="82" idx="5"/>
            <a:endCxn id="81" idx="0"/>
          </p:cNvCxnSpPr>
          <p:nvPr/>
        </p:nvCxnSpPr>
        <p:spPr bwMode="auto">
          <a:xfrm rot="16200000" flipH="1">
            <a:off x="4023425" y="4269176"/>
            <a:ext cx="447955" cy="5241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TextBox 91"/>
          <p:cNvSpPr txBox="1"/>
          <p:nvPr/>
        </p:nvSpPr>
        <p:spPr>
          <a:xfrm>
            <a:off x="4535984" y="306558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9A29B"/>
                </a:solidFill>
                <a:effectLst/>
                <a:uLnTx/>
                <a:uFillTx/>
                <a:latin typeface="Verdana"/>
              </a:rPr>
              <a:t>Preorder (NLR)	: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19A29B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583984" y="3061115"/>
            <a:ext cx="261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</a:rPr>
              <a:t>H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845305" y="3061115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Verdana"/>
              </a:rPr>
              <a:t>A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8503825" y="3061115"/>
            <a:ext cx="365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Verdana"/>
              </a:rPr>
              <a:t>K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8073905" y="3061115"/>
            <a:ext cx="284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33CC33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8276001" y="3061115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772957" y="3061115"/>
            <a:ext cx="287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Verdana"/>
              </a:rPr>
              <a:t>J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8926125" y="3061115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Verdana"/>
              </a:rPr>
              <a:t>L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4535984" y="3442115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19A29B"/>
                </a:solidFill>
                <a:effectLst/>
                <a:uLnTx/>
                <a:uFillTx/>
                <a:latin typeface="Verdana"/>
              </a:rPr>
              <a:t>Inorder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9A29B"/>
                </a:solidFill>
                <a:effectLst/>
                <a:uLnTx/>
                <a:uFillTx/>
                <a:latin typeface="Verdana"/>
              </a:rPr>
              <a:t> (LNR)	: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19A29B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262757" y="3446580"/>
            <a:ext cx="261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</a:rPr>
              <a:t>H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590201" y="3442115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Verdana"/>
              </a:rPr>
              <a:t>A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8659126" y="3442115"/>
            <a:ext cx="365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Verdana"/>
              </a:rPr>
              <a:t>K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8056930" y="3442115"/>
            <a:ext cx="284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33CC33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7834962" y="3442115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8517446" y="3442115"/>
            <a:ext cx="287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Verdana"/>
              </a:rPr>
              <a:t>J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8909150" y="3442115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Verdana"/>
              </a:rPr>
              <a:t>L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535984" y="3849619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19A29B"/>
                </a:solidFill>
                <a:effectLst/>
                <a:uLnTx/>
                <a:uFillTx/>
                <a:latin typeface="Verdana"/>
              </a:rPr>
              <a:t>Postorder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9A29B"/>
                </a:solidFill>
                <a:effectLst/>
                <a:uLnTx/>
                <a:uFillTx/>
                <a:latin typeface="Verdana"/>
              </a:rPr>
              <a:t> (LRN)	: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19A29B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8906307" y="3836367"/>
            <a:ext cx="261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</a:rPr>
              <a:t>H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8039240" y="3831902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Verdana"/>
              </a:rPr>
              <a:t>A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8664036" y="3831902"/>
            <a:ext cx="365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Verdana"/>
              </a:rPr>
              <a:t>K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805952" y="3831902"/>
            <a:ext cx="284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33CC33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7583984" y="3831902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8313247" y="3831902"/>
            <a:ext cx="287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Verdana"/>
              </a:rPr>
              <a:t>J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471880" y="3831902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Verdana"/>
              </a:rPr>
              <a:t>L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Verdan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05572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7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8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4" dur="8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5" dur="8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6" dur="8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4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4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4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4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4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4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4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79" grpId="1" animBg="1"/>
      <p:bldP spid="79" grpId="2" animBg="1"/>
      <p:bldP spid="79" grpId="3" animBg="1"/>
      <p:bldP spid="80" grpId="0" animBg="1"/>
      <p:bldP spid="80" grpId="1" animBg="1"/>
      <p:bldP spid="80" grpId="2" animBg="1"/>
      <p:bldP spid="80" grpId="3" animBg="1"/>
      <p:bldP spid="81" grpId="0" animBg="1"/>
      <p:bldP spid="81" grpId="1" animBg="1"/>
      <p:bldP spid="81" grpId="2" animBg="1"/>
      <p:bldP spid="81" grpId="3" animBg="1"/>
      <p:bldP spid="82" grpId="0" animBg="1"/>
      <p:bldP spid="82" grpId="1" animBg="1"/>
      <p:bldP spid="82" grpId="2" animBg="1"/>
      <p:bldP spid="82" grpId="3" animBg="1"/>
      <p:bldP spid="83" grpId="0" animBg="1"/>
      <p:bldP spid="83" grpId="1" animBg="1"/>
      <p:bldP spid="83" grpId="2" animBg="1"/>
      <p:bldP spid="83" grpId="3" animBg="1"/>
      <p:bldP spid="84" grpId="0" animBg="1"/>
      <p:bldP spid="84" grpId="1" animBg="1"/>
      <p:bldP spid="84" grpId="2" animBg="1"/>
      <p:bldP spid="84" grpId="3" animBg="1"/>
      <p:bldP spid="85" grpId="0" animBg="1"/>
      <p:bldP spid="85" grpId="1" animBg="1"/>
      <p:bldP spid="85" grpId="2" animBg="1"/>
      <p:bldP spid="85" grpId="3" animBg="1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1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10160000" cy="7620000"/>
          </a:xfrm>
          <a:prstGeom prst="roundRect">
            <a:avLst>
              <a:gd name="adj" fmla="val 2500"/>
            </a:avLst>
          </a:prstGeom>
          <a:solidFill>
            <a:schemeClr val="accent1">
              <a:alpha val="9450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</a:pPr>
            <a:endParaRPr lang="id-ID" dirty="0"/>
          </a:p>
        </p:txBody>
      </p:sp>
      <p:sp>
        <p:nvSpPr>
          <p:cNvPr id="5" name="AutoShape 14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736600" y="515144"/>
            <a:ext cx="8724900" cy="990600"/>
          </a:xfrm>
          <a:prstGeom prst="roundRect">
            <a:avLst>
              <a:gd name="adj" fmla="val 19222"/>
            </a:avLst>
          </a:prstGeom>
          <a:solidFill>
            <a:srgbClr val="333333"/>
          </a:solidFill>
          <a:ln>
            <a:noFill/>
          </a:ln>
          <a:effectLst>
            <a:outerShdw blurRad="127000" dist="76199" dir="3059993" algn="ctr" rotWithShape="0">
              <a:schemeClr val="bg2">
                <a:alpha val="75000"/>
              </a:scheme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6" name="Rectangle 15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785688" y="569640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id-ID" sz="6000" dirty="0" smtClean="0">
                <a:solidFill>
                  <a:srgbClr val="E5812E"/>
                </a:solidFill>
                <a:latin typeface="Tahoma Bold" charset="0"/>
                <a:cs typeface="Tahoma Bold" charset="0"/>
                <a:sym typeface="Tahoma Bold" charset="0"/>
              </a:rPr>
              <a:t>Ilustration (2)</a:t>
            </a:r>
            <a:endParaRPr lang="en-US" sz="6000" dirty="0">
              <a:solidFill>
                <a:srgbClr val="E5812E"/>
              </a:solidFill>
              <a:latin typeface="Tahoma Bold" charset="0"/>
              <a:cs typeface="Tahoma Bold" charset="0"/>
              <a:sym typeface="Tahoma Bold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4185148" y="40386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9A29B"/>
                </a:solidFill>
                <a:effectLst/>
                <a:uLnTx/>
                <a:uFillTx/>
                <a:latin typeface="Verdana"/>
              </a:rPr>
              <a:t>Preorder (NLR)	: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19A29B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7233148" y="4034135"/>
            <a:ext cx="261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</a:rPr>
              <a:t>A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472776" y="4034135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7700288" y="4034135"/>
            <a:ext cx="365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Verdana"/>
              </a:rPr>
              <a:t>D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7955392" y="4034135"/>
            <a:ext cx="34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Verdana"/>
              </a:rPr>
              <a:t>E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33CC33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8326452" y="403413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8780340" y="4034135"/>
            <a:ext cx="287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Verdana"/>
              </a:rPr>
              <a:t>G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9000204" y="4034135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Verdana"/>
              </a:rPr>
              <a:t>H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185148" y="4415135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19A29B"/>
                </a:solidFill>
                <a:effectLst/>
                <a:uLnTx/>
                <a:uFillTx/>
                <a:latin typeface="Verdana"/>
              </a:rPr>
              <a:t>Inorder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9A29B"/>
                </a:solidFill>
                <a:effectLst/>
                <a:uLnTx/>
                <a:uFillTx/>
                <a:latin typeface="Verdana"/>
              </a:rPr>
              <a:t> (LNR)	: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19A29B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4185148" y="4822639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19A29B"/>
                </a:solidFill>
                <a:effectLst/>
                <a:uLnTx/>
                <a:uFillTx/>
                <a:latin typeface="Verdana"/>
              </a:rPr>
              <a:t>Postorder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9A29B"/>
                </a:solidFill>
                <a:effectLst/>
                <a:uLnTx/>
                <a:uFillTx/>
                <a:latin typeface="Verdana"/>
              </a:rPr>
              <a:t> (LRN)	: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19A29B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36" name="Oval 135"/>
          <p:cNvSpPr/>
          <p:nvPr/>
        </p:nvSpPr>
        <p:spPr bwMode="auto">
          <a:xfrm>
            <a:off x="3346948" y="2510135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1D528D">
                  <a:tint val="80000"/>
                  <a:satMod val="300000"/>
                </a:srgbClr>
              </a:gs>
              <a:gs pos="100000">
                <a:srgbClr val="1D528D">
                  <a:shade val="30000"/>
                  <a:satMod val="200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A</a:t>
            </a:r>
          </a:p>
        </p:txBody>
      </p:sp>
      <p:sp>
        <p:nvSpPr>
          <p:cNvPr id="137" name="Oval 136"/>
          <p:cNvSpPr/>
          <p:nvPr/>
        </p:nvSpPr>
        <p:spPr bwMode="auto">
          <a:xfrm>
            <a:off x="2432548" y="3119735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38" name="Oval 137"/>
          <p:cNvSpPr/>
          <p:nvPr/>
        </p:nvSpPr>
        <p:spPr bwMode="auto">
          <a:xfrm>
            <a:off x="4185148" y="5786735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H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39" name="Oval 138"/>
          <p:cNvSpPr/>
          <p:nvPr/>
        </p:nvSpPr>
        <p:spPr bwMode="auto">
          <a:xfrm>
            <a:off x="3423148" y="3729335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</a:rPr>
              <a:t>C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40" name="Oval 139"/>
          <p:cNvSpPr/>
          <p:nvPr/>
        </p:nvSpPr>
        <p:spPr bwMode="auto">
          <a:xfrm>
            <a:off x="1594348" y="3729335"/>
            <a:ext cx="457200" cy="48006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41" name="Oval 140"/>
          <p:cNvSpPr/>
          <p:nvPr/>
        </p:nvSpPr>
        <p:spPr bwMode="auto">
          <a:xfrm>
            <a:off x="2280148" y="4491335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</a:rPr>
              <a:t>E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2889748" y="4491335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F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3499348" y="5100935"/>
            <a:ext cx="457200" cy="480060"/>
          </a:xfrm>
          <a:prstGeom prst="ellipse">
            <a:avLst/>
          </a:prstGeom>
          <a:solidFill>
            <a:srgbClr val="DF6A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</a:rPr>
              <a:t>G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44" name="Oval 143"/>
          <p:cNvSpPr/>
          <p:nvPr/>
        </p:nvSpPr>
        <p:spPr bwMode="auto">
          <a:xfrm>
            <a:off x="1746748" y="5100935"/>
            <a:ext cx="457200" cy="48006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charset="0"/>
              </a:rPr>
              <a:t>I</a:t>
            </a:r>
          </a:p>
        </p:txBody>
      </p:sp>
      <p:cxnSp>
        <p:nvCxnSpPr>
          <p:cNvPr id="145" name="Straight Connector 144"/>
          <p:cNvCxnSpPr>
            <a:endCxn id="137" idx="0"/>
          </p:cNvCxnSpPr>
          <p:nvPr/>
        </p:nvCxnSpPr>
        <p:spPr bwMode="auto">
          <a:xfrm rot="10800000" flipV="1">
            <a:off x="2661148" y="2891135"/>
            <a:ext cx="762000" cy="22860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Straight Connector 145"/>
          <p:cNvCxnSpPr>
            <a:stCxn id="137" idx="2"/>
            <a:endCxn id="140" idx="0"/>
          </p:cNvCxnSpPr>
          <p:nvPr/>
        </p:nvCxnSpPr>
        <p:spPr bwMode="auto">
          <a:xfrm rot="10800000" flipV="1">
            <a:off x="1822948" y="3359765"/>
            <a:ext cx="609600" cy="36957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endCxn id="141" idx="0"/>
          </p:cNvCxnSpPr>
          <p:nvPr/>
        </p:nvCxnSpPr>
        <p:spPr bwMode="auto">
          <a:xfrm>
            <a:off x="1975348" y="4110335"/>
            <a:ext cx="533400" cy="38100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>
            <a:stCxn id="141" idx="3"/>
            <a:endCxn id="144" idx="0"/>
          </p:cNvCxnSpPr>
          <p:nvPr/>
        </p:nvCxnSpPr>
        <p:spPr bwMode="auto">
          <a:xfrm rot="5400000">
            <a:off x="2061305" y="4815136"/>
            <a:ext cx="199843" cy="3717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>
            <a:stCxn id="137" idx="6"/>
            <a:endCxn id="139" idx="0"/>
          </p:cNvCxnSpPr>
          <p:nvPr/>
        </p:nvCxnSpPr>
        <p:spPr bwMode="auto">
          <a:xfrm>
            <a:off x="2889748" y="3359765"/>
            <a:ext cx="762000" cy="36957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0" name="Straight Connector 149"/>
          <p:cNvCxnSpPr>
            <a:stCxn id="139" idx="3"/>
            <a:endCxn id="142" idx="0"/>
          </p:cNvCxnSpPr>
          <p:nvPr/>
        </p:nvCxnSpPr>
        <p:spPr bwMode="auto">
          <a:xfrm rot="5400000">
            <a:off x="3128105" y="4129336"/>
            <a:ext cx="352243" cy="3717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>
            <a:stCxn id="142" idx="5"/>
            <a:endCxn id="143" idx="0"/>
          </p:cNvCxnSpPr>
          <p:nvPr/>
        </p:nvCxnSpPr>
        <p:spPr bwMode="auto">
          <a:xfrm rot="16200000" flipH="1">
            <a:off x="3404049" y="4777035"/>
            <a:ext cx="199843" cy="447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>
            <a:stCxn id="143" idx="5"/>
            <a:endCxn id="138" idx="0"/>
          </p:cNvCxnSpPr>
          <p:nvPr/>
        </p:nvCxnSpPr>
        <p:spPr bwMode="auto">
          <a:xfrm rot="16200000" flipH="1">
            <a:off x="4013649" y="5386635"/>
            <a:ext cx="276043" cy="5241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3" name="TextBox 152"/>
          <p:cNvSpPr txBox="1"/>
          <p:nvPr/>
        </p:nvSpPr>
        <p:spPr>
          <a:xfrm>
            <a:off x="8170740" y="4034135"/>
            <a:ext cx="34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/>
              </a:rPr>
              <a:t>I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8564264" y="4034135"/>
            <a:ext cx="385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F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9052419" y="4410670"/>
            <a:ext cx="261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</a:rPr>
              <a:t>A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7865940" y="441067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7219896" y="4410670"/>
            <a:ext cx="365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Verdana"/>
              </a:rPr>
              <a:t>D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7637340" y="4410670"/>
            <a:ext cx="34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Verdana"/>
              </a:rPr>
              <a:t>E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33CC33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8833348" y="441067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8320219" y="4410670"/>
            <a:ext cx="426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Verdana"/>
              </a:rPr>
              <a:t>G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8549636" y="441067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Verdana"/>
              </a:rPr>
              <a:t>H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7461748" y="4410670"/>
            <a:ext cx="34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/>
              </a:rPr>
              <a:t>I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8100444" y="4410670"/>
            <a:ext cx="385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F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9048696" y="4831426"/>
            <a:ext cx="261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</a:rPr>
              <a:t>A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8820096" y="4841366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7614158" y="4841366"/>
            <a:ext cx="365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Verdana"/>
              </a:rPr>
              <a:t>D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7398800" y="4841366"/>
            <a:ext cx="34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Verdana"/>
              </a:rPr>
              <a:t>E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33CC33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8584874" y="484136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8107792" y="4841366"/>
            <a:ext cx="287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Verdana"/>
              </a:rPr>
              <a:t>G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7849376" y="4841366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Verdana"/>
              </a:rPr>
              <a:t>H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7233148" y="4841366"/>
            <a:ext cx="34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/>
              </a:rPr>
              <a:t>I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8362896" y="4841366"/>
            <a:ext cx="385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</a:rPr>
              <a:t>F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21785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8" dur="8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9" dur="8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8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0" dur="8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1" dur="8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8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1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10160000" cy="7620000"/>
          </a:xfrm>
          <a:prstGeom prst="roundRect">
            <a:avLst>
              <a:gd name="adj" fmla="val 2500"/>
            </a:avLst>
          </a:prstGeom>
          <a:solidFill>
            <a:schemeClr val="accent1">
              <a:alpha val="9450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</a:pPr>
            <a:endParaRPr lang="id-ID" dirty="0"/>
          </a:p>
        </p:txBody>
      </p:sp>
      <p:sp>
        <p:nvSpPr>
          <p:cNvPr id="5" name="AutoShape 14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736600" y="515144"/>
            <a:ext cx="8724900" cy="990600"/>
          </a:xfrm>
          <a:prstGeom prst="roundRect">
            <a:avLst>
              <a:gd name="adj" fmla="val 19222"/>
            </a:avLst>
          </a:prstGeom>
          <a:solidFill>
            <a:srgbClr val="333333"/>
          </a:solidFill>
          <a:ln>
            <a:noFill/>
          </a:ln>
          <a:effectLst>
            <a:outerShdw blurRad="127000" dist="76199" dir="3059993" algn="ctr" rotWithShape="0">
              <a:schemeClr val="bg2">
                <a:alpha val="75000"/>
              </a:scheme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6" name="Rectangle 15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785688" y="569640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id-ID" sz="6000" dirty="0" smtClean="0">
                <a:solidFill>
                  <a:srgbClr val="E5812E"/>
                </a:solidFill>
                <a:latin typeface="Tahoma Bold" charset="0"/>
                <a:cs typeface="Tahoma Bold" charset="0"/>
                <a:sym typeface="Tahoma Bold" charset="0"/>
              </a:rPr>
              <a:t>Case</a:t>
            </a:r>
            <a:endParaRPr lang="en-US" sz="6000" dirty="0">
              <a:solidFill>
                <a:srgbClr val="E5812E"/>
              </a:solidFill>
              <a:latin typeface="Tahoma Bold" charset="0"/>
              <a:cs typeface="Tahoma Bold" charset="0"/>
              <a:sym typeface="Tahoma Bold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844830" y="5026011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9A29B"/>
                </a:solidFill>
                <a:effectLst/>
                <a:uLnTx/>
                <a:uFillTx/>
                <a:latin typeface="Verdana"/>
              </a:rPr>
              <a:t>Prefix	: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19A29B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077282" y="5021546"/>
            <a:ext cx="2613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</a:rPr>
              <a:t>/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473884" y="5013960"/>
            <a:ext cx="4299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Verdana"/>
              </a:rPr>
              <a:t>+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765622" y="5013960"/>
            <a:ext cx="365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Verdana"/>
              </a:rPr>
              <a:t>A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292630" y="5021546"/>
            <a:ext cx="344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Verdana"/>
              </a:rPr>
              <a:t>-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205107" y="5021546"/>
            <a:ext cx="3994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664230" y="5021546"/>
            <a:ext cx="2878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erdana"/>
              </a:rPr>
              <a:t>D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919791" y="5021546"/>
            <a:ext cx="4203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Verdana"/>
              </a:rPr>
              <a:t>H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844830" y="5402546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9A29B"/>
                </a:solidFill>
                <a:effectLst/>
                <a:uLnTx/>
                <a:uFillTx/>
                <a:latin typeface="Verdana"/>
              </a:rPr>
              <a:t>Infix	: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19A29B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844830" y="5810050"/>
            <a:ext cx="137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9A29B"/>
                </a:solidFill>
                <a:effectLst/>
                <a:uLnTx/>
                <a:uFillTx/>
                <a:latin typeface="Verdana"/>
              </a:rPr>
              <a:t>Postfix: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19A29B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3397030" y="288036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1D528D">
                  <a:tint val="80000"/>
                  <a:satMod val="300000"/>
                </a:srgbClr>
              </a:gs>
              <a:gs pos="100000">
                <a:srgbClr val="1D528D">
                  <a:shade val="30000"/>
                  <a:satMod val="200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/</a:t>
            </a:r>
          </a:p>
        </p:txBody>
      </p:sp>
      <p:sp>
        <p:nvSpPr>
          <p:cNvPr id="63" name="Oval 62"/>
          <p:cNvSpPr/>
          <p:nvPr/>
        </p:nvSpPr>
        <p:spPr bwMode="auto">
          <a:xfrm>
            <a:off x="1492030" y="417576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+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2939830" y="5739516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cs typeface="Arial" pitchFamily="34" charset="0"/>
              </a:rPr>
              <a:t>^</a:t>
            </a:r>
          </a:p>
        </p:txBody>
      </p:sp>
      <p:sp>
        <p:nvSpPr>
          <p:cNvPr id="65" name="Oval 64"/>
          <p:cNvSpPr/>
          <p:nvPr/>
        </p:nvSpPr>
        <p:spPr bwMode="auto">
          <a:xfrm>
            <a:off x="2330230" y="3605916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66" name="Oval 65"/>
          <p:cNvSpPr/>
          <p:nvPr/>
        </p:nvSpPr>
        <p:spPr bwMode="auto">
          <a:xfrm>
            <a:off x="882430" y="5000708"/>
            <a:ext cx="457200" cy="48006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67" name="Oval 66"/>
          <p:cNvSpPr/>
          <p:nvPr/>
        </p:nvSpPr>
        <p:spPr bwMode="auto">
          <a:xfrm>
            <a:off x="1492030" y="57531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68" name="Oval 67"/>
          <p:cNvSpPr/>
          <p:nvPr/>
        </p:nvSpPr>
        <p:spPr bwMode="auto">
          <a:xfrm>
            <a:off x="3244630" y="4172448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rPr>
              <a:t>F</a:t>
            </a:r>
          </a:p>
        </p:txBody>
      </p:sp>
      <p:sp>
        <p:nvSpPr>
          <p:cNvPr id="69" name="Oval 68"/>
          <p:cNvSpPr/>
          <p:nvPr/>
        </p:nvSpPr>
        <p:spPr bwMode="auto">
          <a:xfrm>
            <a:off x="2177830" y="5002629"/>
            <a:ext cx="457200" cy="480060"/>
          </a:xfrm>
          <a:prstGeom prst="ellipse">
            <a:avLst/>
          </a:prstGeom>
          <a:solidFill>
            <a:srgbClr val="DF6A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Arial" pitchFamily="34" charset="0"/>
                <a:cs typeface="Arial" pitchFamily="34" charset="0"/>
              </a:rPr>
              <a:t>*</a:t>
            </a:r>
          </a:p>
        </p:txBody>
      </p:sp>
      <p:sp>
        <p:nvSpPr>
          <p:cNvPr id="70" name="Oval 69"/>
          <p:cNvSpPr/>
          <p:nvPr/>
        </p:nvSpPr>
        <p:spPr bwMode="auto">
          <a:xfrm>
            <a:off x="2330230" y="6362700"/>
            <a:ext cx="457200" cy="48006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1" name="Straight Connector 70"/>
          <p:cNvCxnSpPr>
            <a:stCxn id="62" idx="3"/>
            <a:endCxn id="65" idx="0"/>
          </p:cNvCxnSpPr>
          <p:nvPr/>
        </p:nvCxnSpPr>
        <p:spPr bwMode="auto">
          <a:xfrm rot="5400000">
            <a:off x="2853509" y="2995439"/>
            <a:ext cx="315799" cy="9051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stCxn id="63" idx="3"/>
            <a:endCxn id="66" idx="0"/>
          </p:cNvCxnSpPr>
          <p:nvPr/>
        </p:nvCxnSpPr>
        <p:spPr bwMode="auto">
          <a:xfrm rot="5400000">
            <a:off x="1127413" y="4569135"/>
            <a:ext cx="415191" cy="447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stCxn id="69" idx="3"/>
            <a:endCxn id="67" idx="0"/>
          </p:cNvCxnSpPr>
          <p:nvPr/>
        </p:nvCxnSpPr>
        <p:spPr bwMode="auto">
          <a:xfrm rot="5400000">
            <a:off x="1812351" y="5320666"/>
            <a:ext cx="340714" cy="5241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>
            <a:stCxn id="64" idx="3"/>
            <a:endCxn id="70" idx="0"/>
          </p:cNvCxnSpPr>
          <p:nvPr/>
        </p:nvCxnSpPr>
        <p:spPr bwMode="auto">
          <a:xfrm rot="5400000">
            <a:off x="2676095" y="6032009"/>
            <a:ext cx="213427" cy="447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>
            <a:stCxn id="63" idx="0"/>
            <a:endCxn id="65" idx="2"/>
          </p:cNvCxnSpPr>
          <p:nvPr/>
        </p:nvCxnSpPr>
        <p:spPr bwMode="auto">
          <a:xfrm rot="5400000" flipH="1" flipV="1">
            <a:off x="1860523" y="3706053"/>
            <a:ext cx="329814" cy="60960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>
            <a:stCxn id="65" idx="6"/>
            <a:endCxn id="68" idx="0"/>
          </p:cNvCxnSpPr>
          <p:nvPr/>
        </p:nvCxnSpPr>
        <p:spPr bwMode="auto">
          <a:xfrm>
            <a:off x="2787430" y="3845946"/>
            <a:ext cx="685800" cy="326502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>
            <a:stCxn id="69" idx="5"/>
            <a:endCxn id="64" idx="0"/>
          </p:cNvCxnSpPr>
          <p:nvPr/>
        </p:nvCxnSpPr>
        <p:spPr bwMode="auto">
          <a:xfrm rot="16200000" flipH="1">
            <a:off x="2704687" y="5275773"/>
            <a:ext cx="327130" cy="6003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6988370" y="5021546"/>
            <a:ext cx="344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Verdana"/>
              </a:rPr>
              <a:t>*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16526" y="5021546"/>
            <a:ext cx="4299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/>
              </a:rPr>
              <a:t>^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53830" y="188976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</a:rPr>
              <a:t>    E = </a:t>
            </a:r>
            <a:r>
              <a:rPr kumimoji="0" lang="en-US" sz="2400" b="0" i="0" u="sng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</a:rPr>
              <a:t>A + BD</a:t>
            </a:r>
            <a:r>
              <a:rPr kumimoji="0" lang="en-US" sz="2400" b="0" i="0" u="sng" strike="noStrike" kern="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</a:rPr>
              <a:t>H</a:t>
            </a:r>
            <a:r>
              <a:rPr kumimoji="0" lang="en-US" sz="2400" b="0" i="0" u="sng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</a:rPr>
              <a:t> – F</a:t>
            </a:r>
          </a:p>
          <a:p>
            <a:pPr marL="514350" marR="0" lvl="0" indent="-5143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</a:rPr>
              <a:t>               G - K</a:t>
            </a:r>
            <a:endParaRPr kumimoji="0" lang="en-US" sz="2400" b="0" i="0" u="none" strike="noStrike" kern="0" cap="none" spc="0" normalizeH="0" baseline="3000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225830" y="188976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A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530630" y="188976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+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835430" y="188976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140230" y="188976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*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405274" y="188976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673630" y="188976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^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978430" y="188976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H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207030" y="188976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-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511830" y="188976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F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740430" y="188976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)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947534" y="188976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(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969030" y="188976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/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8350030" y="188976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G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8121430" y="188976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(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8578630" y="188976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-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8833734" y="188976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9035830" y="188976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)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414134" y="188976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E =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8833734" y="188976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K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3625630" y="6385560"/>
            <a:ext cx="457200" cy="480060"/>
          </a:xfrm>
          <a:prstGeom prst="ellipse">
            <a:avLst/>
          </a:prstGeom>
          <a:solidFill>
            <a:srgbClr val="9900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>
                <a:solidFill>
                  <a:srgbClr val="996633"/>
                </a:solidFill>
                <a:latin typeface="Arial" pitchFamily="34" charset="0"/>
                <a:cs typeface="Arial" pitchFamily="34" charset="0"/>
              </a:rPr>
              <a:t>H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996633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1" name="Straight Connector 100"/>
          <p:cNvCxnSpPr>
            <a:stCxn id="64" idx="5"/>
            <a:endCxn id="100" idx="0"/>
          </p:cNvCxnSpPr>
          <p:nvPr/>
        </p:nvCxnSpPr>
        <p:spPr bwMode="auto">
          <a:xfrm rot="16200000" flipH="1">
            <a:off x="3474009" y="6005338"/>
            <a:ext cx="236287" cy="5241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>
            <a:off x="4768630" y="3617247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-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CCCC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Oval 102"/>
          <p:cNvSpPr/>
          <p:nvPr/>
        </p:nvSpPr>
        <p:spPr bwMode="auto">
          <a:xfrm>
            <a:off x="5683030" y="4175760"/>
            <a:ext cx="457200" cy="480060"/>
          </a:xfrm>
          <a:prstGeom prst="ellipse">
            <a:avLst/>
          </a:prstGeom>
          <a:solidFill>
            <a:srgbClr val="99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K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99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Oval 103"/>
          <p:cNvSpPr/>
          <p:nvPr/>
        </p:nvSpPr>
        <p:spPr bwMode="auto">
          <a:xfrm>
            <a:off x="4006630" y="4175760"/>
            <a:ext cx="457200" cy="480060"/>
          </a:xfrm>
          <a:prstGeom prst="ellipse">
            <a:avLst/>
          </a:prstGeom>
          <a:solidFill>
            <a:srgbClr val="00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G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5" name="Straight Connector 104"/>
          <p:cNvCxnSpPr>
            <a:stCxn id="62" idx="5"/>
            <a:endCxn id="102" idx="0"/>
          </p:cNvCxnSpPr>
          <p:nvPr/>
        </p:nvCxnSpPr>
        <p:spPr bwMode="auto">
          <a:xfrm rot="16200000" flipH="1">
            <a:off x="4228687" y="2848704"/>
            <a:ext cx="327130" cy="1209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>
            <a:stCxn id="102" idx="2"/>
            <a:endCxn id="104" idx="0"/>
          </p:cNvCxnSpPr>
          <p:nvPr/>
        </p:nvCxnSpPr>
        <p:spPr bwMode="auto">
          <a:xfrm rot="10800000" flipV="1">
            <a:off x="4235230" y="3857276"/>
            <a:ext cx="533400" cy="318483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>
            <a:stCxn id="102" idx="6"/>
            <a:endCxn id="103" idx="0"/>
          </p:cNvCxnSpPr>
          <p:nvPr/>
        </p:nvCxnSpPr>
        <p:spPr bwMode="auto">
          <a:xfrm>
            <a:off x="5225830" y="3857277"/>
            <a:ext cx="685800" cy="318483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TextBox 107"/>
          <p:cNvSpPr txBox="1"/>
          <p:nvPr/>
        </p:nvSpPr>
        <p:spPr>
          <a:xfrm>
            <a:off x="8546660" y="5027212"/>
            <a:ext cx="4138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Verdana"/>
              </a:rPr>
              <a:t>G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8772304" y="5027021"/>
            <a:ext cx="4026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Verdana"/>
              </a:rPr>
              <a:t>K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8371615" y="5027212"/>
            <a:ext cx="3193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CCCC00"/>
                </a:solidFill>
                <a:effectLst/>
                <a:uLnTx/>
                <a:uFillTx/>
                <a:latin typeface="Verdana"/>
              </a:rPr>
              <a:t>-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CCCC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8171126" y="5027212"/>
            <a:ext cx="3674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Verdana"/>
              </a:rPr>
              <a:t>F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8164909" y="5379163"/>
            <a:ext cx="2613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</a:rPr>
              <a:t>/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6292630" y="5379163"/>
            <a:ext cx="4299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Verdana"/>
              </a:rPr>
              <a:t>+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6087222" y="5379163"/>
            <a:ext cx="365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Verdana"/>
              </a:rPr>
              <a:t>A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7776874" y="5379163"/>
            <a:ext cx="344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Verdana"/>
              </a:rPr>
              <a:t>-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6560986" y="5379163"/>
            <a:ext cx="3994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041378" y="5379163"/>
            <a:ext cx="2878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erdana"/>
              </a:rPr>
              <a:t>D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511830" y="5379163"/>
            <a:ext cx="4203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Verdana"/>
              </a:rPr>
              <a:t>H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6812778" y="5379163"/>
            <a:ext cx="344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Verdana"/>
              </a:rPr>
              <a:t>*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269978" y="5379163"/>
            <a:ext cx="4299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/>
              </a:rPr>
              <a:t>^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8350030" y="5384829"/>
            <a:ext cx="4138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Verdana"/>
              </a:rPr>
              <a:t>G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8785556" y="5384638"/>
            <a:ext cx="4026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Verdana"/>
              </a:rPr>
              <a:t>K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8640312" y="5384829"/>
            <a:ext cx="3193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CCCC00"/>
                </a:solidFill>
                <a:effectLst/>
                <a:uLnTx/>
                <a:uFillTx/>
                <a:latin typeface="Verdana"/>
              </a:rPr>
              <a:t>-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CCCC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7969030" y="5384829"/>
            <a:ext cx="3674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Verdana"/>
              </a:rPr>
              <a:t>F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8784038" y="5823111"/>
            <a:ext cx="2613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</a:rPr>
              <a:t>/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7512600" y="5823111"/>
            <a:ext cx="4299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Verdana"/>
              </a:rPr>
              <a:t>+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6090534" y="5823111"/>
            <a:ext cx="365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Verdana"/>
              </a:rPr>
              <a:t>A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7969030" y="5815716"/>
            <a:ext cx="344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Verdana"/>
              </a:rPr>
              <a:t>-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6332386" y="5823111"/>
            <a:ext cx="3994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6560986" y="5823111"/>
            <a:ext cx="2878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erdana"/>
              </a:rPr>
              <a:t>D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6799534" y="5823111"/>
            <a:ext cx="4203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Verdana"/>
              </a:rPr>
              <a:t>H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7279918" y="5823111"/>
            <a:ext cx="344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Verdana"/>
              </a:rPr>
              <a:t>*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7021502" y="5823111"/>
            <a:ext cx="4299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/>
              </a:rPr>
              <a:t>^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8144622" y="5828777"/>
            <a:ext cx="4138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Verdana"/>
              </a:rPr>
              <a:t>G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8359970" y="5828586"/>
            <a:ext cx="4026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Verdana"/>
              </a:rPr>
              <a:t>K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8643624" y="5828777"/>
            <a:ext cx="3193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CCCC00"/>
                </a:solidFill>
                <a:effectLst/>
                <a:uLnTx/>
                <a:uFillTx/>
                <a:latin typeface="Verdana"/>
              </a:rPr>
              <a:t>-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CCCC0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7763626" y="5821382"/>
            <a:ext cx="3674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Verdana"/>
              </a:rPr>
              <a:t>F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85" name="Right Arrow 184"/>
          <p:cNvSpPr/>
          <p:nvPr/>
        </p:nvSpPr>
        <p:spPr bwMode="auto">
          <a:xfrm>
            <a:off x="3877422" y="2095168"/>
            <a:ext cx="457200" cy="152400"/>
          </a:xfrm>
          <a:prstGeom prst="rightArrow">
            <a:avLst/>
          </a:prstGeom>
          <a:solidFill>
            <a:srgbClr val="1B9AD9"/>
          </a:solidFill>
          <a:ln w="952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1D528D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86" name="Left Brace 185"/>
          <p:cNvSpPr/>
          <p:nvPr/>
        </p:nvSpPr>
        <p:spPr bwMode="auto">
          <a:xfrm rot="16200000">
            <a:off x="6064030" y="822960"/>
            <a:ext cx="381000" cy="3429000"/>
          </a:xfrm>
          <a:prstGeom prst="leftBrace">
            <a:avLst>
              <a:gd name="adj1" fmla="val 0"/>
              <a:gd name="adj2" fmla="val 50000"/>
            </a:avLst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1D528D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87" name="Left Brace 186"/>
          <p:cNvSpPr/>
          <p:nvPr/>
        </p:nvSpPr>
        <p:spPr bwMode="auto">
          <a:xfrm rot="16200000">
            <a:off x="8606790" y="2083572"/>
            <a:ext cx="381000" cy="914400"/>
          </a:xfrm>
          <a:prstGeom prst="leftBrace">
            <a:avLst>
              <a:gd name="adj1" fmla="val 0"/>
              <a:gd name="adj2" fmla="val 50000"/>
            </a:avLst>
          </a:pr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1D528D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5302030" y="265176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Verdana"/>
              </a:rPr>
              <a:t>Subtree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Verdana"/>
              </a:rPr>
              <a:t>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Verdana"/>
              </a:rPr>
              <a:t>Kiri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8273830" y="265176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Verdana"/>
              </a:rPr>
              <a:t>Subtree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Verdana"/>
              </a:rPr>
              <a:t>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Verdana"/>
              </a:rPr>
              <a:t>Kanan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190" name="Straight Arrow Connector 189"/>
          <p:cNvCxnSpPr/>
          <p:nvPr/>
        </p:nvCxnSpPr>
        <p:spPr bwMode="auto">
          <a:xfrm rot="5400000">
            <a:off x="7816630" y="2499360"/>
            <a:ext cx="457200" cy="152400"/>
          </a:xfrm>
          <a:prstGeom prst="straightConnector1">
            <a:avLst/>
          </a:prstGeom>
          <a:solidFill>
            <a:srgbClr val="1B9AD9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1" name="TextBox 190"/>
          <p:cNvSpPr txBox="1"/>
          <p:nvPr/>
        </p:nvSpPr>
        <p:spPr>
          <a:xfrm>
            <a:off x="7511830" y="272796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</a:rPr>
              <a:t>Root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192" name="Straight Connector 191"/>
          <p:cNvCxnSpPr>
            <a:stCxn id="63" idx="5"/>
            <a:endCxn id="69" idx="0"/>
          </p:cNvCxnSpPr>
          <p:nvPr/>
        </p:nvCxnSpPr>
        <p:spPr bwMode="auto">
          <a:xfrm rot="16200000" flipH="1">
            <a:off x="1935796" y="4531995"/>
            <a:ext cx="417112" cy="5241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39994088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5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5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5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500"/>
                            </p:stCondLst>
                            <p:childTnLst>
                              <p:par>
                                <p:cTn id="6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500"/>
                            </p:stCondLst>
                            <p:childTnLst>
                              <p:par>
                                <p:cTn id="6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3500"/>
                            </p:stCondLst>
                            <p:childTnLst>
                              <p:par>
                                <p:cTn id="6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45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500"/>
                            </p:stCondLst>
                            <p:childTnLst>
                              <p:par>
                                <p:cTn id="7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6500"/>
                            </p:stCondLst>
                            <p:childTnLst>
                              <p:par>
                                <p:cTn id="8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7500"/>
                            </p:stCondLst>
                            <p:childTnLst>
                              <p:par>
                                <p:cTn id="8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8500"/>
                            </p:stCondLst>
                            <p:childTnLst>
                              <p:par>
                                <p:cTn id="8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9500"/>
                            </p:stCondLst>
                            <p:childTnLst>
                              <p:par>
                                <p:cTn id="9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500"/>
                            </p:stCondLst>
                            <p:childTnLst>
                              <p:par>
                                <p:cTn id="9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1500"/>
                            </p:stCondLst>
                            <p:childTnLst>
                              <p:par>
                                <p:cTn id="10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2000"/>
                            </p:stCondLst>
                            <p:childTnLst>
                              <p:par>
                                <p:cTn id="10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3500"/>
                            </p:stCondLst>
                            <p:childTnLst>
                              <p:par>
                                <p:cTn id="116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900" decel="100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900" decel="100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900" decel="100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900" decel="100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900" decel="100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500"/>
                            </p:stCondLst>
                            <p:childTnLst>
                              <p:par>
                                <p:cTn id="196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900" decel="100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500"/>
                            </p:stCondLst>
                            <p:childTnLst>
                              <p:par>
                                <p:cTn id="213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900" decel="100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500"/>
                            </p:stCondLst>
                            <p:childTnLst>
                              <p:par>
                                <p:cTn id="230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900" decel="100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500"/>
                            </p:stCondLst>
                            <p:childTnLst>
                              <p:par>
                                <p:cTn id="247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900" decel="100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500"/>
                            </p:stCondLst>
                            <p:childTnLst>
                              <p:par>
                                <p:cTn id="264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900" decel="100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500"/>
                            </p:stCondLst>
                            <p:childTnLst>
                              <p:par>
                                <p:cTn id="281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900" decel="100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500"/>
                            </p:stCondLst>
                            <p:childTnLst>
                              <p:par>
                                <p:cTn id="298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900" decel="100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500"/>
                            </p:stCondLst>
                            <p:childTnLst>
                              <p:par>
                                <p:cTn id="315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900" decel="100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5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6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7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7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8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9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" fill="hold">
                      <p:stCondLst>
                        <p:cond delay="indefinite"/>
                      </p:stCondLst>
                      <p:childTnLst>
                        <p:par>
                          <p:cTn id="426" fill="hold">
                            <p:stCondLst>
                              <p:cond delay="0"/>
                            </p:stCondLst>
                            <p:childTnLst>
                              <p:par>
                                <p:cTn id="4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0" fill="hold">
                      <p:stCondLst>
                        <p:cond delay="indefinite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" fill="hold">
                      <p:stCondLst>
                        <p:cond delay="indefinite"/>
                      </p:stCondLst>
                      <p:childTnLst>
                        <p:par>
                          <p:cTn id="441" fill="hold">
                            <p:stCondLst>
                              <p:cond delay="0"/>
                            </p:stCondLst>
                            <p:childTnLst>
                              <p:par>
                                <p:cTn id="4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" fill="hold">
                      <p:stCondLst>
                        <p:cond delay="indefinite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" fill="hold">
                      <p:stCondLst>
                        <p:cond delay="indefinite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>
                      <p:stCondLst>
                        <p:cond delay="indefinite"/>
                      </p:stCondLst>
                      <p:childTnLst>
                        <p:par>
                          <p:cTn id="461" fill="hold">
                            <p:stCondLst>
                              <p:cond delay="0"/>
                            </p:stCondLst>
                            <p:childTnLst>
                              <p:par>
                                <p:cTn id="4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>
                      <p:stCondLst>
                        <p:cond delay="indefinite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5" fill="hold">
                      <p:stCondLst>
                        <p:cond delay="indefinite"/>
                      </p:stCondLst>
                      <p:childTnLst>
                        <p:par>
                          <p:cTn id="476" fill="hold">
                            <p:stCondLst>
                              <p:cond delay="0"/>
                            </p:stCondLst>
                            <p:childTnLst>
                              <p:par>
                                <p:cTn id="4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9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0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1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2" fill="hold">
                      <p:stCondLst>
                        <p:cond delay="indefinite"/>
                      </p:stCondLst>
                      <p:childTnLst>
                        <p:par>
                          <p:cTn id="483" fill="hold">
                            <p:stCondLst>
                              <p:cond delay="0"/>
                            </p:stCondLst>
                            <p:childTnLst>
                              <p:par>
                                <p:cTn id="4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2" fill="hold">
                      <p:stCondLst>
                        <p:cond delay="indefinite"/>
                      </p:stCondLst>
                      <p:childTnLst>
                        <p:par>
                          <p:cTn id="493" fill="hold">
                            <p:stCondLst>
                              <p:cond delay="0"/>
                            </p:stCondLst>
                            <p:childTnLst>
                              <p:par>
                                <p:cTn id="4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7" fill="hold">
                      <p:stCondLst>
                        <p:cond delay="indefinite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2" fill="hold">
                      <p:stCondLst>
                        <p:cond delay="indefinite"/>
                      </p:stCondLst>
                      <p:childTnLst>
                        <p:par>
                          <p:cTn id="503" fill="hold">
                            <p:stCondLst>
                              <p:cond delay="0"/>
                            </p:stCondLst>
                            <p:childTnLst>
                              <p:par>
                                <p:cTn id="50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6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1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7" fill="hold">
                      <p:stCondLst>
                        <p:cond delay="indefinite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1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>
                      <p:stCondLst>
                        <p:cond delay="indefinite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1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2" fill="hold">
                      <p:stCondLst>
                        <p:cond delay="indefinite"/>
                      </p:stCondLst>
                      <p:childTnLst>
                        <p:par>
                          <p:cTn id="533" fill="hold">
                            <p:stCondLst>
                              <p:cond delay="0"/>
                            </p:stCondLst>
                            <p:childTnLst>
                              <p:par>
                                <p:cTn id="5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>
                      <p:stCondLst>
                        <p:cond delay="indefinite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8" grpId="0"/>
      <p:bldP spid="79" grpId="0"/>
      <p:bldP spid="80" grpId="0"/>
      <p:bldP spid="81" grpId="0"/>
      <p:bldP spid="81" grpId="1"/>
      <p:bldP spid="82" grpId="0"/>
      <p:bldP spid="82" grpId="1"/>
      <p:bldP spid="83" grpId="0"/>
      <p:bldP spid="83" grpId="1"/>
      <p:bldP spid="84" grpId="0"/>
      <p:bldP spid="84" grpId="1"/>
      <p:bldP spid="85" grpId="0"/>
      <p:bldP spid="85" grpId="1"/>
      <p:bldP spid="86" grpId="0"/>
      <p:bldP spid="86" grpId="1"/>
      <p:bldP spid="87" grpId="0"/>
      <p:bldP spid="87" grpId="1"/>
      <p:bldP spid="88" grpId="0"/>
      <p:bldP spid="88" grpId="1"/>
      <p:bldP spid="89" grpId="0"/>
      <p:bldP spid="89" grpId="1"/>
      <p:bldP spid="90" grpId="0"/>
      <p:bldP spid="91" grpId="0"/>
      <p:bldP spid="92" grpId="0"/>
      <p:bldP spid="92" grpId="1"/>
      <p:bldP spid="93" grpId="0"/>
      <p:bldP spid="93" grpId="1"/>
      <p:bldP spid="94" grpId="0"/>
      <p:bldP spid="95" grpId="0"/>
      <p:bldP spid="95" grpId="1"/>
      <p:bldP spid="97" grpId="0"/>
      <p:bldP spid="98" grpId="0"/>
      <p:bldP spid="99" grpId="0"/>
      <p:bldP spid="99" grpId="1"/>
      <p:bldP spid="100" grpId="0" animBg="1"/>
      <p:bldP spid="102" grpId="0" animBg="1"/>
      <p:bldP spid="103" grpId="0" animBg="1"/>
      <p:bldP spid="104" grpId="0" animBg="1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73" grpId="0"/>
      <p:bldP spid="174" grpId="0"/>
      <p:bldP spid="175" grpId="0"/>
      <p:bldP spid="176" grpId="0"/>
      <p:bldP spid="177" grpId="0"/>
      <p:bldP spid="178" grpId="0"/>
      <p:bldP spid="179" grpId="0"/>
      <p:bldP spid="180" grpId="0"/>
      <p:bldP spid="181" grpId="0"/>
      <p:bldP spid="182" grpId="0"/>
      <p:bldP spid="183" grpId="0"/>
      <p:bldP spid="184" grpId="0"/>
      <p:bldP spid="185" grpId="0" animBg="1"/>
      <p:bldP spid="186" grpId="0" animBg="1"/>
      <p:bldP spid="187" grpId="0" animBg="1"/>
      <p:bldP spid="188" grpId="0"/>
      <p:bldP spid="189" grpId="0"/>
      <p:bldP spid="1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1"/>
          <p:cNvSpPr>
            <a:spLocks/>
          </p:cNvSpPr>
          <p:nvPr/>
        </p:nvSpPr>
        <p:spPr bwMode="auto">
          <a:xfrm>
            <a:off x="0" y="0"/>
            <a:ext cx="10160000" cy="7620000"/>
          </a:xfrm>
          <a:prstGeom prst="roundRect">
            <a:avLst>
              <a:gd name="adj" fmla="val 2500"/>
            </a:avLst>
          </a:prstGeom>
          <a:solidFill>
            <a:schemeClr val="accent1">
              <a:alpha val="9450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</a:pPr>
            <a:endParaRPr lang="id-ID" dirty="0"/>
          </a:p>
        </p:txBody>
      </p:sp>
      <p:sp>
        <p:nvSpPr>
          <p:cNvPr id="38915" name="Rectangle 2"/>
          <p:cNvSpPr>
            <a:spLocks/>
          </p:cNvSpPr>
          <p:nvPr/>
        </p:nvSpPr>
        <p:spPr bwMode="auto">
          <a:xfrm>
            <a:off x="885258" y="2009800"/>
            <a:ext cx="8737600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/>
          <a:lstStyle/>
          <a:p>
            <a:pPr>
              <a:lnSpc>
                <a:spcPct val="150000"/>
              </a:lnSpc>
            </a:pPr>
            <a:r>
              <a:rPr lang="id-ID" sz="3600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Make binary tree from this general </a:t>
            </a:r>
            <a:r>
              <a:rPr lang="id-ID" sz="3600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tree and do the tree traversal process:</a:t>
            </a:r>
            <a:endParaRPr lang="id-ID" sz="3600" dirty="0" smtClean="0">
              <a:solidFill>
                <a:srgbClr val="333333"/>
              </a:solidFill>
              <a:latin typeface="Tahoma" pitchFamily="34" charset="0"/>
              <a:cs typeface="Tahoma" pitchFamily="34" charset="0"/>
              <a:sym typeface="Tahoma" pitchFamily="34" charset="0"/>
            </a:endParaRPr>
          </a:p>
        </p:txBody>
      </p:sp>
      <p:sp>
        <p:nvSpPr>
          <p:cNvPr id="5" name="AutoShape 14"/>
          <p:cNvSpPr>
            <a:spLocks/>
          </p:cNvSpPr>
          <p:nvPr/>
        </p:nvSpPr>
        <p:spPr bwMode="auto">
          <a:xfrm>
            <a:off x="736600" y="515144"/>
            <a:ext cx="8724900" cy="990600"/>
          </a:xfrm>
          <a:prstGeom prst="roundRect">
            <a:avLst>
              <a:gd name="adj" fmla="val 19222"/>
            </a:avLst>
          </a:prstGeom>
          <a:solidFill>
            <a:srgbClr val="333333"/>
          </a:solidFill>
          <a:ln>
            <a:noFill/>
          </a:ln>
          <a:effectLst>
            <a:outerShdw blurRad="127000" dist="76199" dir="3059993" algn="ctr" rotWithShape="0">
              <a:schemeClr val="bg2">
                <a:alpha val="75000"/>
              </a:scheme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6" name="Rectangle 15"/>
          <p:cNvSpPr>
            <a:spLocks/>
          </p:cNvSpPr>
          <p:nvPr/>
        </p:nvSpPr>
        <p:spPr bwMode="auto">
          <a:xfrm>
            <a:off x="620713" y="546894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id-ID" sz="6000" dirty="0" smtClean="0">
                <a:solidFill>
                  <a:srgbClr val="E5812E"/>
                </a:solidFill>
                <a:latin typeface="Tahoma Bold" charset="0"/>
                <a:cs typeface="Tahoma Bold" charset="0"/>
                <a:sym typeface="Tahoma Bold" charset="0"/>
              </a:rPr>
              <a:t>Exercise</a:t>
            </a:r>
            <a:endParaRPr lang="en-US" sz="6000" dirty="0">
              <a:solidFill>
                <a:srgbClr val="E5812E"/>
              </a:solidFill>
              <a:latin typeface="Tahoma Bold" charset="0"/>
              <a:cs typeface="Tahoma Bold" charset="0"/>
              <a:sym typeface="Tahoma Bold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49016" y="39980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1D528D">
                  <a:tint val="80000"/>
                  <a:satMod val="300000"/>
                </a:srgbClr>
              </a:gs>
              <a:gs pos="100000">
                <a:srgbClr val="1D528D">
                  <a:shade val="30000"/>
                  <a:satMod val="200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A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3506016" y="463046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</a:rPr>
              <a:t>B</a:t>
            </a:r>
          </a:p>
        </p:txBody>
      </p:sp>
      <p:sp>
        <p:nvSpPr>
          <p:cNvPr id="54" name="Oval 53"/>
          <p:cNvSpPr/>
          <p:nvPr/>
        </p:nvSpPr>
        <p:spPr bwMode="auto">
          <a:xfrm>
            <a:off x="6501008" y="55982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</a:rPr>
              <a:t>H</a:t>
            </a:r>
          </a:p>
        </p:txBody>
      </p:sp>
      <p:sp>
        <p:nvSpPr>
          <p:cNvPr id="55" name="Oval 54"/>
          <p:cNvSpPr/>
          <p:nvPr/>
        </p:nvSpPr>
        <p:spPr bwMode="auto">
          <a:xfrm>
            <a:off x="5967608" y="46838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</a:rPr>
              <a:t>C</a:t>
            </a:r>
          </a:p>
        </p:txBody>
      </p:sp>
      <p:sp>
        <p:nvSpPr>
          <p:cNvPr id="56" name="Oval 55"/>
          <p:cNvSpPr/>
          <p:nvPr/>
        </p:nvSpPr>
        <p:spPr bwMode="auto">
          <a:xfrm>
            <a:off x="2896416" y="5544528"/>
            <a:ext cx="457200" cy="48006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</a:rPr>
              <a:t>D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4115616" y="554486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</a:rPr>
              <a:t>E</a:t>
            </a:r>
          </a:p>
        </p:txBody>
      </p:sp>
      <p:sp>
        <p:nvSpPr>
          <p:cNvPr id="58" name="Oval 57"/>
          <p:cNvSpPr/>
          <p:nvPr/>
        </p:nvSpPr>
        <p:spPr bwMode="auto">
          <a:xfrm>
            <a:off x="4977008" y="55982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</a:rPr>
              <a:t>F</a:t>
            </a:r>
          </a:p>
        </p:txBody>
      </p:sp>
      <p:cxnSp>
        <p:nvCxnSpPr>
          <p:cNvPr id="59" name="Straight Connector 58"/>
          <p:cNvCxnSpPr>
            <a:stCxn id="29" idx="3"/>
            <a:endCxn id="30" idx="0"/>
          </p:cNvCxnSpPr>
          <p:nvPr/>
        </p:nvCxnSpPr>
        <p:spPr bwMode="auto">
          <a:xfrm rot="5400000">
            <a:off x="4113943" y="4028431"/>
            <a:ext cx="222703" cy="9813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stCxn id="29" idx="5"/>
            <a:endCxn id="55" idx="0"/>
          </p:cNvCxnSpPr>
          <p:nvPr/>
        </p:nvCxnSpPr>
        <p:spPr bwMode="auto">
          <a:xfrm rot="16200000" flipH="1">
            <a:off x="5479713" y="3967304"/>
            <a:ext cx="276043" cy="1156947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stCxn id="30" idx="3"/>
            <a:endCxn id="56" idx="0"/>
          </p:cNvCxnSpPr>
          <p:nvPr/>
        </p:nvCxnSpPr>
        <p:spPr bwMode="auto">
          <a:xfrm rot="5400000">
            <a:off x="3096839" y="5068395"/>
            <a:ext cx="504311" cy="447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>
            <a:stCxn id="30" idx="5"/>
            <a:endCxn id="57" idx="0"/>
          </p:cNvCxnSpPr>
          <p:nvPr/>
        </p:nvCxnSpPr>
        <p:spPr bwMode="auto">
          <a:xfrm rot="16200000" flipH="1">
            <a:off x="3867917" y="5068560"/>
            <a:ext cx="504643" cy="447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stCxn id="55" idx="2"/>
            <a:endCxn id="58" idx="0"/>
          </p:cNvCxnSpPr>
          <p:nvPr/>
        </p:nvCxnSpPr>
        <p:spPr bwMode="auto">
          <a:xfrm rot="10800000" flipV="1">
            <a:off x="5205608" y="4923830"/>
            <a:ext cx="762000" cy="67437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>
            <a:stCxn id="55" idx="5"/>
            <a:endCxn id="54" idx="0"/>
          </p:cNvCxnSpPr>
          <p:nvPr/>
        </p:nvCxnSpPr>
        <p:spPr bwMode="auto">
          <a:xfrm rot="16200000" flipH="1">
            <a:off x="6291409" y="5160000"/>
            <a:ext cx="504643" cy="3717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Oval 64"/>
          <p:cNvSpPr/>
          <p:nvPr/>
        </p:nvSpPr>
        <p:spPr bwMode="auto">
          <a:xfrm>
            <a:off x="5510408" y="5611120"/>
            <a:ext cx="457200" cy="480060"/>
          </a:xfrm>
          <a:prstGeom prst="ellipse">
            <a:avLst/>
          </a:prstGeom>
          <a:solidFill>
            <a:srgbClr val="DF6A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</a:rPr>
              <a:t>G</a:t>
            </a:r>
          </a:p>
        </p:txBody>
      </p:sp>
      <p:cxnSp>
        <p:nvCxnSpPr>
          <p:cNvPr id="66" name="Straight Connector 65"/>
          <p:cNvCxnSpPr>
            <a:stCxn id="55" idx="3"/>
            <a:endCxn id="65" idx="0"/>
          </p:cNvCxnSpPr>
          <p:nvPr/>
        </p:nvCxnSpPr>
        <p:spPr bwMode="auto">
          <a:xfrm rot="5400000">
            <a:off x="5628005" y="5204561"/>
            <a:ext cx="517563" cy="2955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Oval 66"/>
          <p:cNvSpPr/>
          <p:nvPr/>
        </p:nvSpPr>
        <p:spPr bwMode="auto">
          <a:xfrm>
            <a:off x="3506024" y="5544528"/>
            <a:ext cx="457200" cy="48006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I</a:t>
            </a:r>
          </a:p>
        </p:txBody>
      </p:sp>
      <p:cxnSp>
        <p:nvCxnSpPr>
          <p:cNvPr id="68" name="Straight Connector 67"/>
          <p:cNvCxnSpPr>
            <a:stCxn id="30" idx="4"/>
            <a:endCxn id="67" idx="0"/>
          </p:cNvCxnSpPr>
          <p:nvPr/>
        </p:nvCxnSpPr>
        <p:spPr bwMode="auto">
          <a:xfrm rot="16200000" flipH="1">
            <a:off x="3517616" y="5327520"/>
            <a:ext cx="434008" cy="8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Oval 68"/>
          <p:cNvSpPr/>
          <p:nvPr/>
        </p:nvSpPr>
        <p:spPr bwMode="auto">
          <a:xfrm>
            <a:off x="3012388" y="6329720"/>
            <a:ext cx="457200" cy="457200"/>
          </a:xfrm>
          <a:prstGeom prst="ellipse">
            <a:avLst/>
          </a:prstGeom>
          <a:solidFill>
            <a:srgbClr val="99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R</a:t>
            </a:r>
          </a:p>
        </p:txBody>
      </p:sp>
      <p:sp>
        <p:nvSpPr>
          <p:cNvPr id="70" name="Oval 69"/>
          <p:cNvSpPr/>
          <p:nvPr/>
        </p:nvSpPr>
        <p:spPr bwMode="auto">
          <a:xfrm>
            <a:off x="7034408" y="5607808"/>
            <a:ext cx="457200" cy="457200"/>
          </a:xfrm>
          <a:prstGeom prst="ellipse">
            <a:avLst/>
          </a:prstGeom>
          <a:solidFill>
            <a:srgbClr val="3333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P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4085800" y="6329720"/>
            <a:ext cx="457200" cy="457200"/>
          </a:xfrm>
          <a:prstGeom prst="ellipse">
            <a:avLst/>
          </a:prstGeom>
          <a:solidFill>
            <a:srgbClr val="00CC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Q</a:t>
            </a:r>
          </a:p>
        </p:txBody>
      </p:sp>
      <p:cxnSp>
        <p:nvCxnSpPr>
          <p:cNvPr id="72" name="Straight Connector 71"/>
          <p:cNvCxnSpPr>
            <a:stCxn id="55" idx="6"/>
            <a:endCxn id="70" idx="0"/>
          </p:cNvCxnSpPr>
          <p:nvPr/>
        </p:nvCxnSpPr>
        <p:spPr bwMode="auto">
          <a:xfrm>
            <a:off x="6424808" y="4923830"/>
            <a:ext cx="838200" cy="683978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stCxn id="67" idx="5"/>
            <a:endCxn id="71" idx="0"/>
          </p:cNvCxnSpPr>
          <p:nvPr/>
        </p:nvCxnSpPr>
        <p:spPr bwMode="auto">
          <a:xfrm rot="16200000" flipH="1">
            <a:off x="3917617" y="5932936"/>
            <a:ext cx="375435" cy="418131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>
            <a:stCxn id="67" idx="3"/>
            <a:endCxn id="69" idx="0"/>
          </p:cNvCxnSpPr>
          <p:nvPr/>
        </p:nvCxnSpPr>
        <p:spPr bwMode="auto">
          <a:xfrm rot="5400000">
            <a:off x="3219267" y="5976007"/>
            <a:ext cx="375435" cy="331991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16475660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5" grpId="0" animBg="1"/>
      <p:bldP spid="67" grpId="0" animBg="1"/>
      <p:bldP spid="69" grpId="0" animBg="1"/>
      <p:bldP spid="70" grpId="0" animBg="1"/>
      <p:bldP spid="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1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10160000" cy="7620000"/>
          </a:xfrm>
          <a:prstGeom prst="roundRect">
            <a:avLst>
              <a:gd name="adj" fmla="val 2500"/>
            </a:avLst>
          </a:prstGeom>
          <a:solidFill>
            <a:schemeClr val="accent1">
              <a:alpha val="9450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50179" name="Rectangle 2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399480" y="2297832"/>
            <a:ext cx="9505056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id-ID" sz="7200" dirty="0">
                <a:solidFill>
                  <a:srgbClr val="333333"/>
                </a:solidFill>
                <a:latin typeface="Tahoma Bold" charset="0"/>
                <a:cs typeface="Tahoma Bold" charset="0"/>
                <a:sym typeface="Tahoma Bold" charset="0"/>
              </a:rPr>
              <a:t>TREE TRAVERSAL INTO BINARY </a:t>
            </a:r>
            <a:r>
              <a:rPr lang="id-ID" sz="7200" dirty="0" smtClean="0">
                <a:solidFill>
                  <a:srgbClr val="333333"/>
                </a:solidFill>
                <a:latin typeface="Tahoma Bold" charset="0"/>
                <a:cs typeface="Tahoma Bold" charset="0"/>
                <a:sym typeface="Tahoma Bold" charset="0"/>
              </a:rPr>
              <a:t>TREE</a:t>
            </a:r>
            <a:endParaRPr lang="en-US" sz="7200" dirty="0">
              <a:solidFill>
                <a:srgbClr val="333333"/>
              </a:solidFill>
              <a:latin typeface="Tahoma Bold" charset="0"/>
              <a:cs typeface="Tahoma Bold" charset="0"/>
              <a:sym typeface="Tahoma Bold" charset="0"/>
            </a:endParaRPr>
          </a:p>
        </p:txBody>
      </p:sp>
      <p:sp>
        <p:nvSpPr>
          <p:cNvPr id="50180" name="Rectangle 3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7586012" y="179678"/>
            <a:ext cx="2058256" cy="1075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en-US" sz="6000" dirty="0" smtClean="0">
                <a:solidFill>
                  <a:srgbClr val="CCCCCC"/>
                </a:solidFill>
                <a:latin typeface="Wingdings" pitchFamily="2" charset="2"/>
                <a:sym typeface="Wingdings" pitchFamily="2" charset="2"/>
              </a:rPr>
              <a:t></a:t>
            </a:r>
            <a:r>
              <a:rPr lang="en-US" sz="6000" dirty="0" smtClean="0">
                <a:solidFill>
                  <a:srgbClr val="E5812E"/>
                </a:solidFill>
                <a:latin typeface="Wingdings" pitchFamily="2" charset="2"/>
                <a:sym typeface="Wingdings" pitchFamily="2" charset="2"/>
              </a:rPr>
              <a:t></a:t>
            </a:r>
            <a:r>
              <a:rPr lang="en-US" sz="6000" dirty="0" smtClean="0">
                <a:solidFill>
                  <a:srgbClr val="CCCCCC"/>
                </a:solidFill>
                <a:latin typeface="Wingdings" pitchFamily="2" charset="2"/>
                <a:sym typeface="Wingdings" pitchFamily="2" charset="2"/>
              </a:rPr>
              <a:t></a:t>
            </a:r>
            <a:endParaRPr lang="en-US" sz="6000" dirty="0">
              <a:solidFill>
                <a:srgbClr val="CCCCCC"/>
              </a:solidFill>
              <a:latin typeface="Wingdings" pitchFamily="2" charset="2"/>
              <a:sym typeface="Wingdings" pitchFamily="2" charset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65407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1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10160000" cy="7620000"/>
          </a:xfrm>
          <a:prstGeom prst="roundRect">
            <a:avLst>
              <a:gd name="adj" fmla="val 2500"/>
            </a:avLst>
          </a:prstGeom>
          <a:solidFill>
            <a:schemeClr val="accent1">
              <a:alpha val="9450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150000"/>
              </a:lnSpc>
            </a:pPr>
            <a:endParaRPr lang="id-ID" dirty="0"/>
          </a:p>
        </p:txBody>
      </p:sp>
      <p:sp>
        <p:nvSpPr>
          <p:cNvPr id="5" name="AutoShape 14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736600" y="515144"/>
            <a:ext cx="8724900" cy="990600"/>
          </a:xfrm>
          <a:prstGeom prst="roundRect">
            <a:avLst>
              <a:gd name="adj" fmla="val 19222"/>
            </a:avLst>
          </a:prstGeom>
          <a:solidFill>
            <a:srgbClr val="333333"/>
          </a:solidFill>
          <a:ln>
            <a:noFill/>
          </a:ln>
          <a:effectLst>
            <a:outerShdw blurRad="127000" dist="76199" dir="3059993" algn="ctr" rotWithShape="0">
              <a:schemeClr val="bg2">
                <a:alpha val="75000"/>
              </a:scheme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 sz="900"/>
          </a:p>
        </p:txBody>
      </p:sp>
      <p:sp>
        <p:nvSpPr>
          <p:cNvPr id="6" name="Rectangle 15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785688" y="569640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id-ID" sz="5400" dirty="0" smtClean="0">
                <a:solidFill>
                  <a:srgbClr val="E5812E"/>
                </a:solidFill>
                <a:latin typeface="Tahoma Bold" charset="0"/>
                <a:cs typeface="Tahoma Bold" charset="0"/>
                <a:sym typeface="Tahoma Bold" charset="0"/>
              </a:rPr>
              <a:t>Example 1</a:t>
            </a:r>
            <a:endParaRPr lang="en-US" sz="5400" dirty="0">
              <a:solidFill>
                <a:srgbClr val="E5812E"/>
              </a:solidFill>
              <a:latin typeface="Tahoma Bold" charset="0"/>
              <a:cs typeface="Tahoma Bold" charset="0"/>
              <a:sym typeface="Tahoma Bold" charset="0"/>
            </a:endParaRPr>
          </a:p>
        </p:txBody>
      </p:sp>
      <p:sp>
        <p:nvSpPr>
          <p:cNvPr id="96" name="Content Placeholder 2"/>
          <p:cNvSpPr>
            <a:spLocks noGrp="1"/>
          </p:cNvSpPr>
          <p:nvPr>
            <p:ph sz="quarter" idx="1"/>
          </p:nvPr>
        </p:nvSpPr>
        <p:spPr>
          <a:xfrm>
            <a:off x="1181100" y="1905000"/>
            <a:ext cx="8001000" cy="50292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Preorder 	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200" b="0" i="0" u="none" strike="noStrike" kern="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Inorder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	</a:t>
            </a:r>
            <a:r>
              <a:rPr kumimoji="0" lang="id-ID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	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1D528D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1D528D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1D528D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3200" b="0" i="1" u="none" strike="noStrike" kern="0" cap="none" spc="0" normalizeH="0" baseline="0" noProof="0" dirty="0" smtClean="0">
              <a:ln>
                <a:noFill/>
              </a:ln>
              <a:solidFill>
                <a:srgbClr val="1D528D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1D528D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7431112" y="5181268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1D528D">
                  <a:tint val="80000"/>
                  <a:satMod val="300000"/>
                </a:srgbClr>
              </a:gs>
              <a:gs pos="100000">
                <a:srgbClr val="1D528D">
                  <a:shade val="30000"/>
                  <a:satMod val="200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J</a:t>
            </a:r>
          </a:p>
        </p:txBody>
      </p:sp>
      <p:sp>
        <p:nvSpPr>
          <p:cNvPr id="98" name="Oval 97"/>
          <p:cNvSpPr/>
          <p:nvPr/>
        </p:nvSpPr>
        <p:spPr bwMode="auto">
          <a:xfrm>
            <a:off x="4764112" y="38100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99" name="Oval 98"/>
          <p:cNvSpPr/>
          <p:nvPr/>
        </p:nvSpPr>
        <p:spPr bwMode="auto">
          <a:xfrm>
            <a:off x="5068912" y="5787556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</a:rPr>
              <a:t>H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6516712" y="44196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</a:rPr>
              <a:t>C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01" name="Oval 100"/>
          <p:cNvSpPr/>
          <p:nvPr/>
        </p:nvSpPr>
        <p:spPr bwMode="auto">
          <a:xfrm>
            <a:off x="3011512" y="4419600"/>
            <a:ext cx="457200" cy="48006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4002112" y="51816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</a:rPr>
              <a:t>E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03" name="Oval 102"/>
          <p:cNvSpPr/>
          <p:nvPr/>
        </p:nvSpPr>
        <p:spPr bwMode="auto">
          <a:xfrm>
            <a:off x="5678512" y="51816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" charset="0"/>
              </a:rPr>
              <a:t>F</a:t>
            </a:r>
          </a:p>
        </p:txBody>
      </p:sp>
      <p:sp>
        <p:nvSpPr>
          <p:cNvPr id="104" name="Oval 103"/>
          <p:cNvSpPr/>
          <p:nvPr/>
        </p:nvSpPr>
        <p:spPr bwMode="auto">
          <a:xfrm>
            <a:off x="6288112" y="5791200"/>
            <a:ext cx="457200" cy="480060"/>
          </a:xfrm>
          <a:prstGeom prst="ellipse">
            <a:avLst/>
          </a:prstGeom>
          <a:solidFill>
            <a:srgbClr val="DF6A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</a:rPr>
              <a:t>G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990099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05" name="Oval 104"/>
          <p:cNvSpPr/>
          <p:nvPr/>
        </p:nvSpPr>
        <p:spPr bwMode="auto">
          <a:xfrm>
            <a:off x="3392512" y="5791200"/>
            <a:ext cx="457200" cy="48006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charset="0"/>
              </a:rPr>
              <a:t>I</a:t>
            </a:r>
          </a:p>
        </p:txBody>
      </p:sp>
      <p:cxnSp>
        <p:nvCxnSpPr>
          <p:cNvPr id="106" name="Straight Connector 105"/>
          <p:cNvCxnSpPr>
            <a:stCxn id="103" idx="3"/>
            <a:endCxn id="99" idx="0"/>
          </p:cNvCxnSpPr>
          <p:nvPr/>
        </p:nvCxnSpPr>
        <p:spPr bwMode="auto">
          <a:xfrm rot="5400000">
            <a:off x="5423391" y="5465479"/>
            <a:ext cx="196199" cy="447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>
            <a:stCxn id="98" idx="2"/>
            <a:endCxn id="101" idx="0"/>
          </p:cNvCxnSpPr>
          <p:nvPr/>
        </p:nvCxnSpPr>
        <p:spPr bwMode="auto">
          <a:xfrm rot="10800000" flipV="1">
            <a:off x="3240112" y="4050030"/>
            <a:ext cx="1524000" cy="36957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>
            <a:stCxn id="101" idx="5"/>
            <a:endCxn id="102" idx="0"/>
          </p:cNvCxnSpPr>
          <p:nvPr/>
        </p:nvCxnSpPr>
        <p:spPr bwMode="auto">
          <a:xfrm rot="16200000" flipH="1">
            <a:off x="3640113" y="4591000"/>
            <a:ext cx="352243" cy="828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stCxn id="102" idx="3"/>
            <a:endCxn id="105" idx="0"/>
          </p:cNvCxnSpPr>
          <p:nvPr/>
        </p:nvCxnSpPr>
        <p:spPr bwMode="auto">
          <a:xfrm rot="5400000">
            <a:off x="3745169" y="5467301"/>
            <a:ext cx="199843" cy="447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stCxn id="98" idx="6"/>
            <a:endCxn id="100" idx="0"/>
          </p:cNvCxnSpPr>
          <p:nvPr/>
        </p:nvCxnSpPr>
        <p:spPr bwMode="auto">
          <a:xfrm>
            <a:off x="5221312" y="4050030"/>
            <a:ext cx="1524000" cy="369570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stCxn id="100" idx="3"/>
            <a:endCxn id="103" idx="0"/>
          </p:cNvCxnSpPr>
          <p:nvPr/>
        </p:nvCxnSpPr>
        <p:spPr bwMode="auto">
          <a:xfrm rot="5400000">
            <a:off x="6069269" y="4667201"/>
            <a:ext cx="352243" cy="6765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>
            <a:stCxn id="103" idx="5"/>
            <a:endCxn id="104" idx="0"/>
          </p:cNvCxnSpPr>
          <p:nvPr/>
        </p:nvCxnSpPr>
        <p:spPr bwMode="auto">
          <a:xfrm rot="16200000" flipH="1">
            <a:off x="6192813" y="5467300"/>
            <a:ext cx="199843" cy="4479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>
            <a:stCxn id="100" idx="5"/>
            <a:endCxn id="97" idx="0"/>
          </p:cNvCxnSpPr>
          <p:nvPr/>
        </p:nvCxnSpPr>
        <p:spPr bwMode="auto">
          <a:xfrm rot="16200000" flipH="1">
            <a:off x="7107379" y="4628934"/>
            <a:ext cx="351911" cy="752755"/>
          </a:xfrm>
          <a:prstGeom prst="line">
            <a:avLst/>
          </a:prstGeom>
          <a:solidFill>
            <a:srgbClr val="1B9AD9"/>
          </a:solidFill>
          <a:ln w="28575" cap="flat" cmpd="sng" algn="ctr">
            <a:solidFill>
              <a:srgbClr val="1D528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4" name="TextBox 113"/>
          <p:cNvSpPr txBox="1"/>
          <p:nvPr/>
        </p:nvSpPr>
        <p:spPr>
          <a:xfrm>
            <a:off x="4467775" y="1990636"/>
            <a:ext cx="337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4740324" y="1990636"/>
            <a:ext cx="4619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D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5011115" y="1990636"/>
            <a:ext cx="365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E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5266219" y="1990636"/>
            <a:ext cx="344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I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5686227" y="1990636"/>
            <a:ext cx="39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F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6157427" y="1990636"/>
            <a:ext cx="417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G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6432117" y="1990636"/>
            <a:ext cx="348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J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5428559" y="1990636"/>
            <a:ext cx="344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898929" y="1990636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H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461151" y="2494692"/>
            <a:ext cx="337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D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756011" y="2494692"/>
            <a:ext cx="399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I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924979" y="2494692"/>
            <a:ext cx="365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E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5163515" y="2494692"/>
            <a:ext cx="427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B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5679603" y="2494692"/>
            <a:ext cx="39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F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164055" y="2494692"/>
            <a:ext cx="417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C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6425493" y="2494692"/>
            <a:ext cx="348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J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5408683" y="2494692"/>
            <a:ext cx="344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H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5882686" y="2494692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</a:rPr>
              <a:t>G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13493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900" decel="100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900" decel="100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900" decel="100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900" decel="100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900" decel="100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900" decel="100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900" decel="100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900" decel="100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14" grpId="0"/>
      <p:bldP spid="114" grpId="1"/>
      <p:bldP spid="115" grpId="0"/>
      <p:bldP spid="115" grpId="1"/>
      <p:bldP spid="116" grpId="0"/>
      <p:bldP spid="116" grpId="1"/>
      <p:bldP spid="117" grpId="0"/>
      <p:bldP spid="117" grpId="1"/>
      <p:bldP spid="118" grpId="0"/>
      <p:bldP spid="118" grpId="1"/>
      <p:bldP spid="119" grpId="0"/>
      <p:bldP spid="119" grpId="1"/>
      <p:bldP spid="120" grpId="0"/>
      <p:bldP spid="120" grpId="1"/>
      <p:bldP spid="121" grpId="0"/>
      <p:bldP spid="121" grpId="1"/>
      <p:bldP spid="122" grpId="0"/>
      <p:bldP spid="122" grpId="1"/>
      <p:bldP spid="123" grpId="0"/>
      <p:bldP spid="123" grpId="1"/>
      <p:bldP spid="124" grpId="0"/>
      <p:bldP spid="124" grpId="1"/>
      <p:bldP spid="125" grpId="0"/>
      <p:bldP spid="125" grpId="1"/>
      <p:bldP spid="126" grpId="0"/>
      <p:bldP spid="127" grpId="0"/>
      <p:bldP spid="127" grpId="1"/>
      <p:bldP spid="128" grpId="0"/>
      <p:bldP spid="128" grpId="1"/>
      <p:bldP spid="129" grpId="0"/>
      <p:bldP spid="129" grpId="1"/>
      <p:bldP spid="130" grpId="0"/>
      <p:bldP spid="130" grpId="1"/>
      <p:bldP spid="131" grpId="0"/>
      <p:bldP spid="131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BZcTVN96qNpd1SrIVVWSp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KHhRpH0VNCMLOfGqfxDax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I2lLH6Cb9V8XGBIv92VcM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2uCcxSSmCtK44l72do4Bg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fSAavjPBeixdZQ9vzKiNj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7ADtVSrn5Hgftwy11uirhP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4QyX5WYdAskZ5uvnBi4st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h09aTrHGUjpt79PWl6NGT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20mCe0DXD8RzyNV2xwTx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ACmmyFWYENjkT7awPsGgm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1yQr0DQqwvSbygFR23FlTZ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4QyX5WYdAskZ5uvnBi4s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Rf0V2jxiz85ZJ5JcrNgEH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h09aTrHGUjpt79PWl6NGT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20mCe0DXD8RzyNV2xwTx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ACmmyFWYENjkT7awPsGgm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hbsCHGC1gEeolYZ07RvnOi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4QyX5WYdAskZ5uvnBi4st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h09aTrHGUjpt79PWl6NGT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20mCe0DXD8RzyNV2xwTx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uD22aQEUK42hFZnVaNuf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4QyX5WYdAskZ5uvnBi4st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h09aTrHGUjpt79PWl6NG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SMJDBEwjsn0VQ1QtFGnu3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20mCe0DXD8RzyNV2xwTx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ACmmyFWYENjkT7awPsGgm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jHk0KVkAk37xt8mjOI6Ux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4QyX5WYdAskZ5uvnBi4st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h09aTrHGUjpt79PWl6NGT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20mCe0DXD8RzyNV2xwTx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iP1nhwljDtsPBYx1bSvWQ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4QyX5WYdAskZ5uvnBi4st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h09aTrHGUjpt79PWl6NGT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20mCe0DXD8RzyNV2xwTx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GOwBG26PTS7omecoITMfG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ACmmyFWYENjkT7awPsGgm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VIqvwg9nTDzMrpvZmEOe0q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4QyX5WYdAskZ5uvnBi4st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h09aTrHGUjpt79PWl6NGT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20mCe0DXD8RzyNV2xwTx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5EwoMMxdpB1m7BSKgcWJQ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T2az12OeGHPv4kQZSnAmp9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q2oouTy24GNcBmPKKJZIU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R2g1LnOlnqJRKwDDkl8EK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H7TmqL6KgOszWb1uDAlkM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ZNeImX8Agcoe5U7ZXtdCt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odNaZ8NXW40qniVZv46Nb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jdcTeOvN3zOn523IVZnoF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bjrwTzRa9b2iUAX6UYr9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NsEBggYuIOYYPJnYG8HiB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Z88ihIWi23eRZM4KGRCMu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g74nCZN4UavSsvsYZgyq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JXJATVrQGProR1dT5WuX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l6jyhISle3Omo7E26SD4u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kN7tKP4oWw4KIrjZD312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r4DrL5bBVOKGCCgkDJXl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zvD5f2QCk4zFFfUQWMaC8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BHu1LLeT7854u8OFP8Liu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6XX1qNNaaYezUVBeh5nqX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zBLM1gX1QPwVBx3Jlr6WX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PVeT4BRGV3IGnmgDLxd9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3Yk3axJWk1ssLPy8blaaU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VaHtHGzIOZpSfz1qjWYI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dVAq4ClSYWvAMpTt32gLi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smXjz9VQdVKvHe62C3dQ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SGy4Ec2wd81YFpMs3j21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Uhsa8WfUIXoztesL3bX7I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QgHEm0pcxsNorFQp1YBjc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77KSAR01TIkkrbstAevwp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M4MMUD9Ywpn39zUuqxbwy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47eEXynmNGmalG6NWnRUc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Xo2Sz6OXkTnHZEygGBBaB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GYeenCBOEESa9PC4ZhyQ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NEGrfGGgj1jgH3ElIbmwf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OPuIDCCjCLldbAxVnU7o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RT8zpEymtOe4PQWw24DZp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9haZoWhTQmS4UqUFaSlqi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VuR4NMNroRnXYBA4cYKfh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Z7KHZQS3KlqjYEHlQMy2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GRSlWXSFfagouKk6NWzl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xFDWnR7YGf6CqTPDUUb56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2z9W1KYBs4gDkcI0A0xgu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iSkqg92Ea1WgC3MqQmZ4M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mMyCVUkaxPM1hhCAtOzOU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H3AFd9aagpegvxSEe8jZt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uALvNgSbuX774u1gGa0mz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N1L5HPAruUKBz0TImUi5U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JJMUdaZH0JpYxhUEN6ekh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8osnCYr9Z7w7MJJIy3B3t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mtV1mXO54uswSnCkcBZlU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rdaYDletRNV1ZsBBtlT3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FgQm6eRZ37iJotOcZaKQ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JXlCRAZw00A2MWjBx7muN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DhBYMpua9c24wT0tmgZx7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9mHRTnDCtwN3k41SOA1PR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0HppA3L5ugxl7fhUw6wxJ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JfHQVjeYohnqlLy9VmjjO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D8501Qw11qY0RTDIaWge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5Aulyn99FpAcxqduI6T9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5jmYAv8SwYcCuLhpKgdeM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BVj7QVqo4ybe3LE3g1T9U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OepRrLcZ0EC3IqEtEds7T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rfIvKH0blD7A75HZuEc4x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CZ2dpMnGGM69Ma9V0uZOj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7HEC1CBSKZHBBU2APZMkw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7jyLEINVO6VDIswidOF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uXjxQyEH4JcD4VUQ1IXSR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3RwqsucM0E2ADmfdO99dJ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6jZnlTOXffpBy2eUHD5Di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FVSCLw5fcYF4EcqSCCyR3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0ExCrb5H4tbTr1p69uiI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6rsNcp30IrEapaf5QnbU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DdjvDbiJHOBDmQ4NBuKIV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ZtTRXwsIkMk6VnpGy2cFV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0ExCrb5H4tbTr1p69uiI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6rsNcp30IrEapaf5QnbU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DdjvDbiJHOBDmQ4NBuKIV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13TJAxsIn7DVkmOv8ihz5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0ExCrb5H4tbTr1p69uiI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6rsNcp30IrEapaf5QnbU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olJtrjo7r7jWVysVCC4qd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DdjvDbiJHOBDmQ4NBuKIV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jUXinhSZ71Ha61W8ARLi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0ExCrb5H4tbTr1p69uiI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6rsNcp30IrEapaf5QnbU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DdjvDbiJHOBDmQ4NBuKIV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jeljnQo9DtyTWlU36Bd3X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p8OLJrFdrJ54IQ3GcDklK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UMFLxzMlAmMZHlBsFxy7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sD6StoNa4AIdkS0YY8gRG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2hqrG3QnQvyMj2EE6oxpi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xtM04QuhAu5FxxTi4LR5x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mb6WUJnTKMFlDgzODf4qu8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0ExCrb5H4tbTr1p69uiI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6rsNcp30IrEapaf5QnbU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DdjvDbiJHOBDmQ4NBuKIV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UDcHubaGHj5q8O0oEUYfk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0ExCrb5H4tbTr1p69uiI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6rsNcp30IrEapaf5QnbU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DdjvDbiJHOBDmQ4NBuKIV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mmxQr7ulNkOeFbjI1SIA5X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vnsPaXO6NXtPbYN1LDmZbr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333399"/>
      </a:accent2>
      <a:accent3>
        <a:srgbClr val="AAAAAA"/>
      </a:accent3>
      <a:accent4>
        <a:srgbClr val="DADADA"/>
      </a:accent4>
      <a:accent5>
        <a:srgbClr val="FFFFF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Tahoma Bold"/>
        <a:ea typeface="ヒラギノ角ゴ ProN W6"/>
        <a:cs typeface="ヒラギノ角ゴ ProN W6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Quo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333399"/>
      </a:accent2>
      <a:accent3>
        <a:srgbClr val="AAAAAA"/>
      </a:accent3>
      <a:accent4>
        <a:srgbClr val="DADADA"/>
      </a:accent4>
      <a:accent5>
        <a:srgbClr val="FFFFFF"/>
      </a:accent5>
      <a:accent6>
        <a:srgbClr val="2D2D8A"/>
      </a:accent6>
      <a:hlink>
        <a:srgbClr val="009999"/>
      </a:hlink>
      <a:folHlink>
        <a:srgbClr val="99CC00"/>
      </a:folHlink>
    </a:clrScheme>
    <a:fontScheme name="Quotation">
      <a:majorFont>
        <a:latin typeface="Tahoma Bold"/>
        <a:ea typeface="ヒラギノ角ゴ ProN W6"/>
        <a:cs typeface="ヒラギノ角ゴ ProN W6"/>
      </a:majorFont>
      <a:minorFont>
        <a:latin typeface="Tahoma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Quo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2189</TotalTime>
  <Pages>0</Pages>
  <Words>761</Words>
  <Characters>0</Characters>
  <Application>Microsoft Office PowerPoint</Application>
  <PresentationFormat>Custom</PresentationFormat>
  <Lines>0</Lines>
  <Paragraphs>449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Title &amp; Subtitle</vt:lpstr>
      <vt:lpstr>Quotation</vt:lpstr>
      <vt:lpstr>Tree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GRACIAS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12 - Tree (Continued)</dc:title>
  <dc:creator>Adam MB</dc:creator>
  <cp:lastModifiedBy>Adam MB</cp:lastModifiedBy>
  <cp:revision>291</cp:revision>
  <dcterms:modified xsi:type="dcterms:W3CDTF">2012-06-26T12:57:19Z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DocumentId">
    <vt:lpwstr>1FGnq9ioUxZ_VHrDTq0nBdU1fvBVXVLi1XtrVGnfJi80</vt:lpwstr>
  </property>
  <property fmtid="{D5CDD505-2E9C-101B-9397-08002B2CF9AE}" pid="3" name="Google.Documents.RevisionId">
    <vt:lpwstr>03732902431199250526</vt:lpwstr>
  </property>
  <property fmtid="{D5CDD505-2E9C-101B-9397-08002B2CF9AE}" pid="4" name="Google.Documents.PreviousRevisionId">
    <vt:lpwstr>18154355852945179337</vt:lpwstr>
  </property>
  <property fmtid="{D5CDD505-2E9C-101B-9397-08002B2CF9AE}" pid="5" name="Google.Documents.PluginVersion">
    <vt:lpwstr>2.0.2662.553</vt:lpwstr>
  </property>
  <property fmtid="{D5CDD505-2E9C-101B-9397-08002B2CF9AE}" pid="6" name="Google.Documents.MergeIncapabilityFlags">
    <vt:i4>0</vt:i4>
  </property>
  <property fmtid="{D5CDD505-2E9C-101B-9397-08002B2CF9AE}" pid="7" name="Google.Documents.Tracking">
    <vt:lpwstr>false</vt:lpwstr>
  </property>
</Properties>
</file>