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334" r:id="rId4"/>
    <p:sldId id="257" r:id="rId5"/>
    <p:sldId id="431" r:id="rId6"/>
    <p:sldId id="320" r:id="rId7"/>
    <p:sldId id="484" r:id="rId8"/>
    <p:sldId id="482" r:id="rId9"/>
    <p:sldId id="496" r:id="rId10"/>
    <p:sldId id="522" r:id="rId11"/>
    <p:sldId id="498" r:id="rId12"/>
    <p:sldId id="497" r:id="rId13"/>
    <p:sldId id="499" r:id="rId14"/>
    <p:sldId id="500" r:id="rId15"/>
    <p:sldId id="501" r:id="rId16"/>
    <p:sldId id="322" r:id="rId17"/>
    <p:sldId id="397" r:id="rId18"/>
    <p:sldId id="502" r:id="rId19"/>
    <p:sldId id="503" r:id="rId20"/>
    <p:sldId id="505" r:id="rId21"/>
    <p:sldId id="504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9" r:id="rId35"/>
    <p:sldId id="518" r:id="rId36"/>
    <p:sldId id="520" r:id="rId37"/>
    <p:sldId id="521" r:id="rId38"/>
    <p:sldId id="325" r:id="rId3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52" y="-8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8DF6B-BDF8-4C13-B842-6AFF7C67703F}" type="datetimeFigureOut">
              <a:rPr lang="id-ID" smtClean="0"/>
              <a:t>28/06/2012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1F0A-6DE6-47AF-BC6A-28591CCE23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11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744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73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124700" y="266700"/>
            <a:ext cx="20447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90600" y="266700"/>
            <a:ext cx="59817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24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888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56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205376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54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8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54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27118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8171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0819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Tahoma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4697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536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3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: Emphasis"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A258050E-B668-4FA7-85AD-C750C80A6E9B}" type="datetimeFigureOut">
              <a:rPr lang="en-US" smtClean="0"/>
              <a:pPr/>
              <a:t>6/28/2012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471334" y="7062612"/>
            <a:ext cx="3217333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281333" y="7062612"/>
            <a:ext cx="2370667" cy="405694"/>
          </a:xfrm>
          <a:prstGeom prst="rect">
            <a:avLst/>
          </a:prstGeom>
        </p:spPr>
        <p:txBody>
          <a:bodyPr lIns="101599" tIns="50799" rIns="101599" bIns="50799"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22667" y="3423334"/>
            <a:ext cx="9652000" cy="1217333"/>
          </a:xfrm>
          <a:prstGeom prst="rect">
            <a:avLst/>
          </a:prstGeom>
        </p:spPr>
        <p:txBody>
          <a:bodyPr lIns="101599" tIns="50799" rIns="101599" bIns="50799">
            <a:normAutofit/>
          </a:bodyPr>
          <a:lstStyle>
            <a:lvl1pPr algn="ctr">
              <a:defRPr lang="en-US" sz="5100" b="1" kern="1200" spc="-167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15502" y="2694169"/>
            <a:ext cx="9660000" cy="710847"/>
          </a:xfrm>
          <a:prstGeom prst="rect">
            <a:avLst/>
          </a:prstGeom>
        </p:spPr>
        <p:txBody>
          <a:bodyPr lIns="101599" tIns="50799" rIns="101599" bIns="50799" anchor="b">
            <a:normAutofit/>
          </a:bodyPr>
          <a:lstStyle>
            <a:lvl1pPr marL="0" indent="0" algn="ctr">
              <a:buNone/>
              <a:defRPr lang="en-US" sz="31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507995" indent="0">
              <a:buNone/>
              <a:defRPr sz="2200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800" b="1"/>
            </a:lvl4pPr>
            <a:lvl5pPr marL="2031980" indent="0">
              <a:buNone/>
              <a:defRPr sz="1800" b="1"/>
            </a:lvl5pPr>
            <a:lvl6pPr marL="2539975" indent="0">
              <a:buNone/>
              <a:defRPr sz="1800" b="1"/>
            </a:lvl6pPr>
            <a:lvl7pPr marL="3047970" indent="0">
              <a:buNone/>
              <a:defRPr sz="1800" b="1"/>
            </a:lvl7pPr>
            <a:lvl8pPr marL="3555964" indent="0">
              <a:buNone/>
              <a:defRPr sz="1800" b="1"/>
            </a:lvl8pPr>
            <a:lvl9pPr marL="40639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136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2226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906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156200" y="266700"/>
            <a:ext cx="4013200" cy="231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611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2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16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6729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4911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628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990600" y="2235200"/>
            <a:ext cx="8178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Tahoma Bold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90600" y="266700"/>
            <a:ext cx="8178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>
          <a:solidFill>
            <a:srgbClr val="333333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+mj-lt"/>
          <a:ea typeface="+mj-ea"/>
          <a:cs typeface="+mj-cs"/>
          <a:sym typeface="Tahoma Bold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6200">
          <a:solidFill>
            <a:srgbClr val="333333"/>
          </a:solidFill>
          <a:latin typeface="Tahoma Bold" charset="0"/>
          <a:ea typeface="ヒラギノ角ゴ ProN W6" charset="-128"/>
          <a:cs typeface="ヒラギノ角ゴ ProN W6" charset="-128"/>
          <a:sym typeface="Tahoma Bold" charset="0"/>
        </a:defRPr>
      </a:lvl9pPr>
    </p:titleStyle>
    <p:bodyStyle>
      <a:lvl1pPr marL="11445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1pPr>
      <a:lvl2pPr marL="14874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2pPr>
      <a:lvl3pPr marL="18303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3pPr>
      <a:lvl4pPr marL="21859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4pPr>
      <a:lvl5pPr marL="2528888" indent="-850900" algn="l" rtl="0" eaLnBrk="0" fontAlgn="base" hangingPunct="0">
        <a:spcBef>
          <a:spcPts val="1800"/>
        </a:spcBef>
        <a:spcAft>
          <a:spcPct val="0"/>
        </a:spcAft>
        <a:buSzPct val="154000"/>
        <a:buFont typeface="Tahoma" pitchFamily="34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5pPr>
      <a:lvl6pPr marL="29860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6pPr>
      <a:lvl7pPr marL="34432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7pPr>
      <a:lvl8pPr marL="39004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8pPr>
      <a:lvl9pPr marL="4357688" indent="-850900" algn="l" rtl="0" fontAlgn="base">
        <a:spcBef>
          <a:spcPts val="1800"/>
        </a:spcBef>
        <a:spcAft>
          <a:spcPct val="0"/>
        </a:spcAft>
        <a:buSzPct val="154000"/>
        <a:buFont typeface="Tahoma" charset="0"/>
        <a:buChar char="•"/>
        <a:defRPr sz="3000">
          <a:solidFill>
            <a:srgbClr val="333333"/>
          </a:solidFill>
          <a:latin typeface="+mn-lt"/>
          <a:ea typeface="+mn-ea"/>
          <a:cs typeface="+mn-cs"/>
          <a:sym typeface="Tahoma Bold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0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22.xml"/><Relationship Id="rId4" Type="http://schemas.openxmlformats.org/officeDocument/2006/relationships/tags" Target="../tags/tag1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8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0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adfbipotter.wordpress.com/" TargetMode="External"/><Relationship Id="rId3" Type="http://schemas.openxmlformats.org/officeDocument/2006/relationships/tags" Target="../tags/tag205.xml"/><Relationship Id="rId7" Type="http://schemas.openxmlformats.org/officeDocument/2006/relationships/hyperlink" Target="mailto:adfbipotter@gmail.com" TargetMode="Externa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C:\Gambar\yhan\129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6" y="0"/>
            <a:ext cx="1016803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AutoShape 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0160000" cy="7632700"/>
          </a:xfrm>
          <a:prstGeom prst="roundRect">
            <a:avLst>
              <a:gd name="adj" fmla="val 2495"/>
            </a:avLst>
          </a:prstGeom>
          <a:solidFill>
            <a:schemeClr val="accent1">
              <a:alpha val="22000"/>
            </a:schemeClr>
          </a:solidFill>
          <a:ln>
            <a:noFill/>
          </a:ln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2" name="AutoShap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2730500"/>
            <a:ext cx="9156700" cy="2146300"/>
          </a:xfrm>
          <a:prstGeom prst="roundRect">
            <a:avLst>
              <a:gd name="adj" fmla="val 8870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457200" y="2657872"/>
            <a:ext cx="9156700" cy="2146300"/>
          </a:xfrm>
        </p:spPr>
        <p:txBody>
          <a:bodyPr anchor="ctr"/>
          <a:lstStyle/>
          <a:p>
            <a:pPr eaLnBrk="1" hangingPunct="1"/>
            <a:r>
              <a:rPr lang="id-ID" sz="6000" dirty="0" smtClean="0">
                <a:solidFill>
                  <a:srgbClr val="E5812E"/>
                </a:solidFill>
              </a:rPr>
              <a:t>Heap Sort</a:t>
            </a:r>
            <a:endParaRPr lang="en-US" sz="4000" dirty="0" smtClean="0">
              <a:latin typeface="Tahoma" pitchFamily="34" charset="0"/>
              <a:ea typeface="ヒラギノ角ゴ ProN W3" charset="-128"/>
              <a:sym typeface="Tahoma" pitchFamily="34" charset="0"/>
            </a:endParaRPr>
          </a:p>
        </p:txBody>
      </p:sp>
      <p:sp>
        <p:nvSpPr>
          <p:cNvPr id="37894" name="AutoShape 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321300" y="5994400"/>
            <a:ext cx="4292600" cy="800100"/>
          </a:xfrm>
          <a:prstGeom prst="roundRect">
            <a:avLst>
              <a:gd name="adj" fmla="val 23806"/>
            </a:avLst>
          </a:prstGeom>
          <a:solidFill>
            <a:srgbClr val="E6E6E6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37895" name="Rectangle 6"/>
          <p:cNvSpPr>
            <a:spLocks noGrp="1" noChangeArrowheads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5524500" y="5994400"/>
            <a:ext cx="3873500" cy="1625600"/>
          </a:xfrm>
        </p:spPr>
        <p:txBody>
          <a:bodyPr/>
          <a:lstStyle/>
          <a:p>
            <a:pPr marL="0" indent="0" eaLnBrk="1" hangingPunct="1"/>
            <a:r>
              <a:rPr lang="id-ID" sz="4000" dirty="0" smtClean="0">
                <a:latin typeface="Tahoma" pitchFamily="34" charset="0"/>
                <a:cs typeface="Tahoma" pitchFamily="34" charset="0"/>
                <a:sym typeface="Tahoma" pitchFamily="34" charset="0"/>
              </a:rPr>
              <a:t>Adam M.B.</a:t>
            </a:r>
            <a:endParaRPr lang="en-US" sz="4000" dirty="0" smtClean="0">
              <a:latin typeface="Tahoma" pitchFamily="34" charset="0"/>
              <a:sym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2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28344" y="2708389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heap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Middle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N/2 = </a:t>
            </a: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/2 = </a:t>
            </a:r>
            <a:r>
              <a:rPr lang="en-US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66700" lvl="0" indent="-2667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“Fired” root and swap with last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Subtract number of nodes with 1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If N &gt; 1 then reorganize heap again.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 step b to d until node is empty (N=0)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28344" y="331798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 on second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28344" y="362278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 on first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node.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2101626" y="4144786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Straight Connector 108"/>
          <p:cNvCxnSpPr>
            <a:stCxn id="120" idx="3"/>
            <a:endCxn id="121" idx="0"/>
          </p:cNvCxnSpPr>
          <p:nvPr/>
        </p:nvCxnSpPr>
        <p:spPr bwMode="auto">
          <a:xfrm rot="5400000">
            <a:off x="2146352" y="2778334"/>
            <a:ext cx="254926" cy="80157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>
            <a:stCxn id="120" idx="5"/>
            <a:endCxn id="118" idx="0"/>
          </p:cNvCxnSpPr>
          <p:nvPr/>
        </p:nvCxnSpPr>
        <p:spPr bwMode="auto">
          <a:xfrm rot="16200000" flipH="1">
            <a:off x="3428678" y="2728638"/>
            <a:ext cx="254926" cy="90097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121" idx="3"/>
            <a:endCxn id="119" idx="0"/>
          </p:cNvCxnSpPr>
          <p:nvPr/>
        </p:nvCxnSpPr>
        <p:spPr bwMode="auto">
          <a:xfrm rot="5400000">
            <a:off x="1339626" y="3826912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2" name="Straight Connector 111"/>
          <p:cNvCxnSpPr>
            <a:endCxn id="108" idx="0"/>
          </p:cNvCxnSpPr>
          <p:nvPr/>
        </p:nvCxnSpPr>
        <p:spPr bwMode="auto">
          <a:xfrm rot="16200000" flipH="1">
            <a:off x="2088552" y="3826912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2721166" y="219278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20626" y="300778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913862" y="3007788"/>
            <a:ext cx="3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290470" y="3859240"/>
            <a:ext cx="384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147470" y="3853238"/>
            <a:ext cx="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3701826" y="3306586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1034826" y="4144786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2585330" y="2531334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1568226" y="3306586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173974" y="42667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854226" y="343848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631174" y="341529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240774" y="426674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2711226" y="2649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1187226" y="5450270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57" name="Straight Connector 156"/>
          <p:cNvCxnSpPr/>
          <p:nvPr/>
        </p:nvCxnSpPr>
        <p:spPr>
          <a:xfrm rot="5400000">
            <a:off x="3234655" y="5840409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58" name="Straight Connector 157"/>
          <p:cNvCxnSpPr/>
          <p:nvPr/>
        </p:nvCxnSpPr>
        <p:spPr>
          <a:xfrm rot="5400000">
            <a:off x="3844671" y="5840825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59" name="TextBox 158"/>
          <p:cNvSpPr txBox="1"/>
          <p:nvPr/>
        </p:nvSpPr>
        <p:spPr>
          <a:xfrm>
            <a:off x="1263426" y="62122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1909470" y="62122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515758" y="62122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135298" y="62122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796826" y="56026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495878" y="56026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741582" y="56026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166" name="Straight Connector 165"/>
          <p:cNvCxnSpPr>
            <a:endCxn id="156" idx="2"/>
          </p:cNvCxnSpPr>
          <p:nvPr/>
        </p:nvCxnSpPr>
        <p:spPr>
          <a:xfrm rot="5400000">
            <a:off x="2625471" y="5840825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67" name="Straight Connector 166"/>
          <p:cNvCxnSpPr/>
          <p:nvPr/>
        </p:nvCxnSpPr>
        <p:spPr>
          <a:xfrm rot="5400000">
            <a:off x="2016665" y="5840031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68" name="Straight Connector 167"/>
          <p:cNvCxnSpPr/>
          <p:nvPr/>
        </p:nvCxnSpPr>
        <p:spPr>
          <a:xfrm rot="5400000">
            <a:off x="1407462" y="5840428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3741582" y="62122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354494" y="621227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016026" y="56026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347870" y="56026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235226" y="560852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263426" y="560852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4235226" y="5456128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648278" y="26499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720626" y="3411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720626" y="3411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240774" y="426343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2711226" y="26499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1187226" y="55952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1886278" y="56019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886278" y="559604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725018" y="559527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3625626" y="559527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263426" y="559527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3615686" y="5452816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510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8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0" dur="8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1" dur="8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8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8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8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8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1" dur="8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2" dur="8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8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8" dur="8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9" dur="8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80"/>
                                        <p:tgtEl>
                                          <p:spTgt spid="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 animBg="1"/>
      <p:bldP spid="108" grpId="1" animBg="1"/>
      <p:bldP spid="113" grpId="0"/>
      <p:bldP spid="114" grpId="0"/>
      <p:bldP spid="115" grpId="0"/>
      <p:bldP spid="116" grpId="0"/>
      <p:bldP spid="116" grpId="1"/>
      <p:bldP spid="117" grpId="0"/>
      <p:bldP spid="118" grpId="0" animBg="1"/>
      <p:bldP spid="119" grpId="0" animBg="1"/>
      <p:bldP spid="120" grpId="0" animBg="1"/>
      <p:bldP spid="120" grpId="1" animBg="1"/>
      <p:bldP spid="121" grpId="0" animBg="1"/>
      <p:bldP spid="121" grpId="1" animBg="1"/>
      <p:bldP spid="122" grpId="0"/>
      <p:bldP spid="151" grpId="0"/>
      <p:bldP spid="153" grpId="0"/>
      <p:bldP spid="153" grpId="1"/>
      <p:bldP spid="154" grpId="0"/>
      <p:bldP spid="154" grpId="1"/>
      <p:bldP spid="155" grpId="0"/>
      <p:bldP spid="155" grpId="1"/>
      <p:bldP spid="156" grpId="0" animBg="1"/>
      <p:bldP spid="159" grpId="0"/>
      <p:bldP spid="160" grpId="0"/>
      <p:bldP spid="161" grpId="0"/>
      <p:bldP spid="162" grpId="0"/>
      <p:bldP spid="163" grpId="0"/>
      <p:bldP spid="163" grpId="1"/>
      <p:bldP spid="164" grpId="0"/>
      <p:bldP spid="165" grpId="0"/>
      <p:bldP spid="165" grpId="1"/>
      <p:bldP spid="169" grpId="0"/>
      <p:bldP spid="170" grpId="0"/>
      <p:bldP spid="171" grpId="0"/>
      <p:bldP spid="172" grpId="0"/>
      <p:bldP spid="173" grpId="0"/>
      <p:bldP spid="174" grpId="0"/>
      <p:bldP spid="174" grpId="1"/>
      <p:bldP spid="175" grpId="0" animBg="1"/>
      <p:bldP spid="176" grpId="0"/>
      <p:bldP spid="176" grpId="1"/>
      <p:bldP spid="177" grpId="0"/>
      <p:bldP spid="177" grpId="1"/>
      <p:bldP spid="178" grpId="0"/>
      <p:bldP spid="179" grpId="0"/>
      <p:bldP spid="179" grpId="1"/>
      <p:bldP spid="180" grpId="0"/>
      <p:bldP spid="181" grpId="0"/>
      <p:bldP spid="181" grpId="1"/>
      <p:bldP spid="182" grpId="0"/>
      <p:bldP spid="182" grpId="1"/>
      <p:bldP spid="183" grpId="0"/>
      <p:bldP spid="184" grpId="0"/>
      <p:bldP spid="184" grpId="1"/>
      <p:bldP spid="185" grpId="0"/>
      <p:bldP spid="186" grpId="0"/>
      <p:bldP spid="1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3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328344" y="2585864"/>
            <a:ext cx="449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9210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Middle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N/2 = 4/2 = 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66700" indent="-2667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“Fired” root and swap with last node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Subtract number of nodes with 1.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If N &gt; 1 then reorganize heap again.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 step b to d until node is empty (N=0)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28344" y="3195464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 on second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328344" y="3500264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 on first node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107" name="Straight Connector 106"/>
          <p:cNvCxnSpPr>
            <a:stCxn id="116" idx="3"/>
            <a:endCxn id="117" idx="0"/>
          </p:cNvCxnSpPr>
          <p:nvPr/>
        </p:nvCxnSpPr>
        <p:spPr bwMode="auto">
          <a:xfrm rot="5400000">
            <a:off x="2083725" y="2743502"/>
            <a:ext cx="254926" cy="80157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116" idx="5"/>
            <a:endCxn id="114" idx="0"/>
          </p:cNvCxnSpPr>
          <p:nvPr/>
        </p:nvCxnSpPr>
        <p:spPr bwMode="auto">
          <a:xfrm rot="16200000" flipH="1">
            <a:off x="3366051" y="2693806"/>
            <a:ext cx="254926" cy="90097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117" idx="3"/>
            <a:endCxn id="115" idx="0"/>
          </p:cNvCxnSpPr>
          <p:nvPr/>
        </p:nvCxnSpPr>
        <p:spPr bwMode="auto">
          <a:xfrm rot="5400000">
            <a:off x="1276999" y="3792080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2658539" y="215794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657999" y="297295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51235" y="2972956"/>
            <a:ext cx="3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084843" y="3818406"/>
            <a:ext cx="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3639199" y="327175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972199" y="410995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2522703" y="2496502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1505599" y="327175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111347" y="423191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791599" y="340365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648599" y="26151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44747" y="336231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124599" y="5415438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rot="5400000">
            <a:off x="3172028" y="5805577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53" name="Straight Connector 152"/>
          <p:cNvCxnSpPr/>
          <p:nvPr/>
        </p:nvCxnSpPr>
        <p:spPr>
          <a:xfrm rot="5400000">
            <a:off x="3782044" y="5805993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54" name="TextBox 153"/>
          <p:cNvSpPr txBox="1"/>
          <p:nvPr/>
        </p:nvSpPr>
        <p:spPr>
          <a:xfrm>
            <a:off x="1200799" y="61774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846843" y="61774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453131" y="61774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072671" y="61774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433251" y="55678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678955" y="55678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160" name="Straight Connector 159"/>
          <p:cNvCxnSpPr>
            <a:endCxn id="122" idx="2"/>
          </p:cNvCxnSpPr>
          <p:nvPr/>
        </p:nvCxnSpPr>
        <p:spPr>
          <a:xfrm rot="5400000">
            <a:off x="2562844" y="5805993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61" name="Straight Connector 160"/>
          <p:cNvCxnSpPr/>
          <p:nvPr/>
        </p:nvCxnSpPr>
        <p:spPr>
          <a:xfrm rot="5400000">
            <a:off x="1954038" y="580519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62" name="Straight Connector 161"/>
          <p:cNvCxnSpPr/>
          <p:nvPr/>
        </p:nvCxnSpPr>
        <p:spPr>
          <a:xfrm rot="5400000">
            <a:off x="1344835" y="5805596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3678955" y="61774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291867" y="6177438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953399" y="556783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285243" y="55678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172599" y="55736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4172599" y="5421296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1850155" y="556923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662391" y="55604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562999" y="55604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227303" y="556846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3553059" y="5417984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1644747" y="33638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658539" y="26151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214051" y="556121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836903" y="55604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1644747" y="336720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111347" y="423191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1734199" y="556923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039539" y="556183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2648599" y="26151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052791" y="55604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214051" y="556107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2953399" y="5421296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513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8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8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8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8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8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8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7" dur="8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8" dur="8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80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  <p:bldP spid="113" grpId="0"/>
      <p:bldP spid="113" grpId="1"/>
      <p:bldP spid="114" grpId="0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/>
      <p:bldP spid="118" grpId="1"/>
      <p:bldP spid="119" grpId="0"/>
      <p:bldP spid="120" grpId="0"/>
      <p:bldP spid="120" grpId="1"/>
      <p:bldP spid="121" grpId="0"/>
      <p:bldP spid="121" grpId="1"/>
      <p:bldP spid="122" grpId="0" animBg="1"/>
      <p:bldP spid="154" grpId="0"/>
      <p:bldP spid="155" grpId="0"/>
      <p:bldP spid="156" grpId="0"/>
      <p:bldP spid="157" grpId="0"/>
      <p:bldP spid="158" grpId="0"/>
      <p:bldP spid="159" grpId="0"/>
      <p:bldP spid="163" grpId="0"/>
      <p:bldP spid="164" grpId="0"/>
      <p:bldP spid="165" grpId="0"/>
      <p:bldP spid="165" grpId="1"/>
      <p:bldP spid="166" grpId="0"/>
      <p:bldP spid="167" grpId="0"/>
      <p:bldP spid="168" grpId="0" animBg="1"/>
      <p:bldP spid="169" grpId="0"/>
      <p:bldP spid="169" grpId="1"/>
      <p:bldP spid="170" grpId="0"/>
      <p:bldP spid="171" grpId="0"/>
      <p:bldP spid="172" grpId="0"/>
      <p:bldP spid="172" grpId="1"/>
      <p:bldP spid="173" grpId="0" animBg="1"/>
      <p:bldP spid="174" grpId="0"/>
      <p:bldP spid="174" grpId="1"/>
      <p:bldP spid="175" grpId="0"/>
      <p:bldP spid="175" grpId="1"/>
      <p:bldP spid="176" grpId="0"/>
      <p:bldP spid="176" grpId="1"/>
      <p:bldP spid="177" grpId="0"/>
      <p:bldP spid="178" grpId="0"/>
      <p:bldP spid="179" grpId="0"/>
      <p:bldP spid="179" grpId="1"/>
      <p:bldP spid="180" grpId="0"/>
      <p:bldP spid="181" grpId="0"/>
      <p:bldP spid="181" grpId="1"/>
      <p:bldP spid="182" grpId="0"/>
      <p:bldP spid="183" grpId="0"/>
      <p:bldP spid="184" grpId="0"/>
      <p:bldP spid="1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4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84470" y="2787627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9210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Middle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N/2 =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/2 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=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66700" lvl="0" indent="-2667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“Fired” root and swap with last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Subtract number of nodes with 1.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If N &gt; 1 then reorganize heap again.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 step b to d until node is empty (N=0)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84470" y="3397227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 on first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60" name="Straight Connector 59"/>
          <p:cNvCxnSpPr>
            <a:stCxn id="66" idx="3"/>
            <a:endCxn id="67" idx="0"/>
          </p:cNvCxnSpPr>
          <p:nvPr/>
        </p:nvCxnSpPr>
        <p:spPr bwMode="auto">
          <a:xfrm rot="5400000">
            <a:off x="2077149" y="2655128"/>
            <a:ext cx="254926" cy="80157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66" idx="5"/>
            <a:endCxn id="65" idx="0"/>
          </p:cNvCxnSpPr>
          <p:nvPr/>
        </p:nvCxnSpPr>
        <p:spPr bwMode="auto">
          <a:xfrm rot="16200000" flipH="1">
            <a:off x="3359475" y="2605432"/>
            <a:ext cx="254926" cy="90097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651963" y="206957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1423" y="288458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44659" y="2884582"/>
            <a:ext cx="3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632623" y="318338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516127" y="2408128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1499023" y="318338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85023" y="33152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2023" y="25267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38171" y="330044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118023" y="5327064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3165452" y="5717203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rot="5400000">
            <a:off x="3775468" y="571761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1194223" y="60890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840267" y="60890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446555" y="60890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66095" y="60890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26675" y="547946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72379" y="547946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2569520" y="571761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81" name="Straight Connector 80"/>
          <p:cNvCxnSpPr/>
          <p:nvPr/>
        </p:nvCxnSpPr>
        <p:spPr>
          <a:xfrm rot="5400000">
            <a:off x="1960714" y="5716825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 rot="5400000">
            <a:off x="1338259" y="5717222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672379" y="60890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85291" y="608906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946823" y="547946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278667" y="547946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66023" y="548532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166023" y="5332922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55815" y="54720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56423" y="547207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3572987" y="5329610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727623" y="548085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32963" y="547346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046215" y="54720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07475" y="547269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2960075" y="5332922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642023" y="25267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785023" y="33152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20727" y="547538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439927" y="548085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42023" y="252677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439927" y="547207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220727" y="548085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2350475" y="5332922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872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9" dur="8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0" dur="8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8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8" dur="8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9" dur="8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80"/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3" grpId="0"/>
      <p:bldP spid="64" grpId="0"/>
      <p:bldP spid="64" grpId="1"/>
      <p:bldP spid="65" grpId="0" animBg="1"/>
      <p:bldP spid="65" grpId="1" animBg="1"/>
      <p:bldP spid="66" grpId="0" animBg="1"/>
      <p:bldP spid="66" grpId="1" animBg="1"/>
      <p:bldP spid="67" grpId="0" animBg="1"/>
      <p:bldP spid="68" grpId="0"/>
      <p:bldP spid="68" grpId="1"/>
      <p:bldP spid="69" grpId="0"/>
      <p:bldP spid="69" grpId="1"/>
      <p:bldP spid="70" grpId="0"/>
      <p:bldP spid="71" grpId="0" animBg="1"/>
      <p:bldP spid="74" grpId="0"/>
      <p:bldP spid="75" grpId="0"/>
      <p:bldP spid="76" grpId="0"/>
      <p:bldP spid="77" grpId="0"/>
      <p:bldP spid="78" grpId="0"/>
      <p:bldP spid="78" grpId="1"/>
      <p:bldP spid="79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/>
      <p:bldP spid="91" grpId="0" animBg="1"/>
      <p:bldP spid="92" grpId="0"/>
      <p:bldP spid="93" grpId="0"/>
      <p:bldP spid="94" grpId="0"/>
      <p:bldP spid="95" grpId="0"/>
      <p:bldP spid="95" grpId="1"/>
      <p:bldP spid="96" grpId="0" animBg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2" grpId="0"/>
      <p:bldP spid="103" grpId="0"/>
      <p:bldP spid="1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5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96024" y="2801888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9210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Middle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N/2 =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/2 </a:t>
            </a:r>
            <a:r>
              <a:rPr lang="en-US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=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66700" lvl="0" indent="-2667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“Fired” root and swap with last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Subtract number of nodes with 1.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If N &gt; 1 then reorganize heap again.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 step b to d until node is empty (N=0)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96024" y="3411488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heap on first node.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54" name="Straight Connector 53"/>
          <p:cNvCxnSpPr>
            <a:stCxn id="57" idx="3"/>
            <a:endCxn id="104" idx="0"/>
          </p:cNvCxnSpPr>
          <p:nvPr/>
        </p:nvCxnSpPr>
        <p:spPr bwMode="auto">
          <a:xfrm rot="5400000">
            <a:off x="1937381" y="2815474"/>
            <a:ext cx="254926" cy="80157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2512195" y="222992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11655" y="304492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2376359" y="2568474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1359255" y="3343726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502255" y="268712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98403" y="34607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130655" y="5401126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3178084" y="5791265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 rot="5400000">
            <a:off x="3788100" y="5791681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206855" y="61631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852899" y="61631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459187" y="61631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078727" y="61631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439307" y="555352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685011" y="555352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rot="5400000">
            <a:off x="2582152" y="5791681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17" name="Straight Connector 116"/>
          <p:cNvCxnSpPr/>
          <p:nvPr/>
        </p:nvCxnSpPr>
        <p:spPr>
          <a:xfrm rot="5400000">
            <a:off x="1973346" y="5790887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18" name="Straight Connector 117"/>
          <p:cNvCxnSpPr/>
          <p:nvPr/>
        </p:nvCxnSpPr>
        <p:spPr>
          <a:xfrm rot="5400000">
            <a:off x="1364143" y="5791284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3685011" y="61631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97923" y="6163126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959455" y="555352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291299" y="555352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178655" y="555938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178655" y="5406984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668447" y="5546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569055" y="554613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3585619" y="5403672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40255" y="555491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045595" y="554752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058847" y="5546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972707" y="5406984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452559" y="555491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452559" y="554613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220107" y="555683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2363107" y="5406984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1498403" y="34596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515507" y="26927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130655" y="555352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829707" y="55490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502255" y="26976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740255" y="555352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206855" y="555352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1753507" y="5401126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70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8" dur="8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9" dur="8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8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5" dur="8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6" dur="8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8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6" grpId="0"/>
      <p:bldP spid="56" grpId="1"/>
      <p:bldP spid="57" grpId="0" animBg="1"/>
      <p:bldP spid="57" grpId="1" animBg="1"/>
      <p:bldP spid="104" grpId="0" animBg="1"/>
      <p:bldP spid="104" grpId="1" animBg="1"/>
      <p:bldP spid="105" grpId="0"/>
      <p:bldP spid="105" grpId="1"/>
      <p:bldP spid="106" grpId="0"/>
      <p:bldP spid="106" grpId="1"/>
      <p:bldP spid="107" grpId="0" animBg="1"/>
      <p:bldP spid="110" grpId="0"/>
      <p:bldP spid="111" grpId="0"/>
      <p:bldP spid="112" grpId="0"/>
      <p:bldP spid="113" grpId="0"/>
      <p:bldP spid="114" grpId="0"/>
      <p:bldP spid="115" grpId="0"/>
      <p:bldP spid="119" grpId="0"/>
      <p:bldP spid="120" grpId="0"/>
      <p:bldP spid="121" grpId="0"/>
      <p:bldP spid="122" grpId="0"/>
      <p:bldP spid="124" grpId="0"/>
      <p:bldP spid="125" grpId="0" animBg="1"/>
      <p:bldP spid="126" grpId="0"/>
      <p:bldP spid="127" grpId="0"/>
      <p:bldP spid="128" grpId="0" animBg="1"/>
      <p:bldP spid="129" grpId="0"/>
      <p:bldP spid="129" grpId="1"/>
      <p:bldP spid="130" grpId="0"/>
      <p:bldP spid="131" grpId="0"/>
      <p:bldP spid="132" grpId="0" animBg="1"/>
      <p:bldP spid="133" grpId="0"/>
      <p:bldP spid="134" grpId="0"/>
      <p:bldP spid="135" grpId="0"/>
      <p:bldP spid="135" grpId="1"/>
      <p:bldP spid="136" grpId="0" animBg="1"/>
      <p:bldP spid="137" grpId="0"/>
      <p:bldP spid="137" grpId="1"/>
      <p:bldP spid="138" grpId="0"/>
      <p:bldP spid="138" grpId="1"/>
      <p:bldP spid="139" grpId="0"/>
      <p:bldP spid="139" grpId="1"/>
      <p:bldP spid="140" grpId="0"/>
      <p:bldP spid="140" grpId="1"/>
      <p:bldP spid="141" grpId="0"/>
      <p:bldP spid="142" grpId="0"/>
      <p:bldP spid="143" grpId="0"/>
      <p:bldP spid="1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6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5984" y="3165035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Because N = 1 then reorganize isn’t happen.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266700" marR="0" lvl="0" indent="-2667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 startAt="2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“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Fired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” root</a:t>
            </a:r>
          </a:p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 startAt="2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Subtract number of nodes with 1.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Because N = 0 then sorting processes</a:t>
            </a:r>
            <a:r>
              <a:rPr kumimoji="0" lang="id-ID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is finish.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0950" y="239676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2225114" y="2735321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51010" y="2853967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79410" y="5034573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rot="5400000">
            <a:off x="3026839" y="5424712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 rot="5400000">
            <a:off x="3636855" y="5425128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055610" y="57965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01654" y="57965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07942" y="57965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927482" y="57965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8062" y="51869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33766" y="51869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2430907" y="5425128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>
            <a:off x="1822101" y="5424334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 rot="5400000">
            <a:off x="1212898" y="5424731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73" name="TextBox 72"/>
          <p:cNvSpPr txBox="1"/>
          <p:nvPr/>
        </p:nvSpPr>
        <p:spPr>
          <a:xfrm>
            <a:off x="3533766" y="57965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46678" y="5796573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808210" y="518697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40054" y="518697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27410" y="519283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027410" y="5040431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517202" y="517957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417810" y="517957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434374" y="5037119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89010" y="518836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94350" y="518097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907602" y="517957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821462" y="5040431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01314" y="518836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01314" y="517957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68862" y="519028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2211862" y="5040431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678462" y="518250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89010" y="518697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602262" y="5034573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3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979410" y="5034573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0624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59" grpId="1" animBg="1"/>
      <p:bldP spid="60" grpId="0"/>
      <p:bldP spid="60" grpId="1"/>
      <p:bldP spid="61" grpId="0" animBg="1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7" grpId="0"/>
      <p:bldP spid="78" grpId="0" animBg="1"/>
      <p:bldP spid="79" grpId="0"/>
      <p:bldP spid="80" grpId="0"/>
      <p:bldP spid="81" grpId="0" animBg="1"/>
      <p:bldP spid="82" grpId="0"/>
      <p:bldP spid="83" grpId="0"/>
      <p:bldP spid="84" grpId="0"/>
      <p:bldP spid="85" grpId="0" animBg="1"/>
      <p:bldP spid="86" grpId="0"/>
      <p:bldP spid="87" grpId="0"/>
      <p:bldP spid="88" grpId="0"/>
      <p:bldP spid="88" grpId="1"/>
      <p:bldP spid="89" grpId="0" animBg="1"/>
      <p:bldP spid="90" grpId="0"/>
      <p:bldP spid="91" grpId="0"/>
      <p:bldP spid="92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id-ID" dirty="0" smtClean="0"/>
              <a:t>m</a:t>
            </a:r>
            <a:endParaRPr lang="id-ID" dirty="0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513856"/>
            <a:ext cx="91313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96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CASE</a:t>
            </a:r>
            <a:endParaRPr lang="en-US" sz="96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92157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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</a:t>
            </a:r>
            <a:endParaRPr lang="en-US" sz="6000" dirty="0">
              <a:solidFill>
                <a:srgbClr val="E5812E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885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Case Example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Rectangle 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119560" y="1721768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 anchor="t"/>
          <a:lstStyle/>
          <a:p>
            <a:pPr>
              <a:lnSpc>
                <a:spcPct val="200000"/>
              </a:lnSpc>
            </a:pPr>
            <a:r>
              <a:rPr lang="id-ID" sz="3200" dirty="0" smtClean="0">
                <a:solidFill>
                  <a:schemeClr val="bg1"/>
                </a:solidFill>
              </a:rPr>
              <a:t>Sort these name using heap sort method in descending way.</a:t>
            </a:r>
            <a:endParaRPr lang="id-ID" sz="3200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12351"/>
              </p:ext>
            </p:extLst>
          </p:nvPr>
        </p:nvGraphicFramePr>
        <p:xfrm>
          <a:off x="5440040" y="3076879"/>
          <a:ext cx="2587488" cy="40598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6104"/>
                <a:gridCol w="1651384"/>
              </a:tblGrid>
              <a:tr h="4022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r>
                        <a:rPr lang="id-ID" dirty="0" smtClean="0"/>
                        <a:t>um</a:t>
                      </a:r>
                      <a:r>
                        <a:rPr lang="en-US" dirty="0" smtClean="0"/>
                        <a:t>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Name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dirty="0" smtClean="0"/>
                        <a:t>Rahmat</a:t>
                      </a:r>
                      <a:endParaRPr lang="id-ID" noProof="0" dirty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Didin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Ahmad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Joned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Syahrul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Riki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Arif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Susi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smtClean="0"/>
                        <a:t>Donni</a:t>
                      </a:r>
                      <a:endParaRPr lang="id-ID" noProof="0"/>
                    </a:p>
                  </a:txBody>
                  <a:tcPr/>
                </a:tc>
              </a:tr>
              <a:tr h="3448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noProof="0" dirty="0" smtClean="0"/>
                        <a:t>Asih</a:t>
                      </a:r>
                      <a:endParaRPr lang="id-ID" noProof="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54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Making of CBT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9" name="Straight Connector 8"/>
          <p:cNvCxnSpPr>
            <a:stCxn id="14" idx="2"/>
            <a:endCxn id="16" idx="0"/>
          </p:cNvCxnSpPr>
          <p:nvPr/>
        </p:nvCxnSpPr>
        <p:spPr bwMode="auto">
          <a:xfrm rot="5400000">
            <a:off x="4378530" y="2218927"/>
            <a:ext cx="349936" cy="159026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14" idx="2"/>
            <a:endCxn id="15" idx="0"/>
          </p:cNvCxnSpPr>
          <p:nvPr/>
        </p:nvCxnSpPr>
        <p:spPr bwMode="auto">
          <a:xfrm rot="16200000" flipH="1">
            <a:off x="5977385" y="2210332"/>
            <a:ext cx="355938" cy="1613452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endCxn id="18" idx="0"/>
          </p:cNvCxnSpPr>
          <p:nvPr/>
        </p:nvCxnSpPr>
        <p:spPr bwMode="auto">
          <a:xfrm rot="10800000" flipV="1">
            <a:off x="2694880" y="3491135"/>
            <a:ext cx="914400" cy="3810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19" idx="0"/>
          </p:cNvCxnSpPr>
          <p:nvPr/>
        </p:nvCxnSpPr>
        <p:spPr bwMode="auto">
          <a:xfrm>
            <a:off x="3914080" y="3491135"/>
            <a:ext cx="1143000" cy="3810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endCxn id="20" idx="0"/>
          </p:cNvCxnSpPr>
          <p:nvPr/>
        </p:nvCxnSpPr>
        <p:spPr bwMode="auto">
          <a:xfrm rot="10800000" flipV="1">
            <a:off x="6047680" y="3491135"/>
            <a:ext cx="762000" cy="3810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891428" y="25005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4880" y="319502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Ahmad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1168" y="31890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7680" y="38721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99880" y="38721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90480" y="38721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95480" y="387213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23280" y="460038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9680" y="460038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>
            <a:endCxn id="21" idx="0"/>
          </p:cNvCxnSpPr>
          <p:nvPr/>
        </p:nvCxnSpPr>
        <p:spPr bwMode="auto">
          <a:xfrm>
            <a:off x="7190680" y="3491135"/>
            <a:ext cx="762000" cy="3810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22" idx="0"/>
          </p:cNvCxnSpPr>
          <p:nvPr/>
        </p:nvCxnSpPr>
        <p:spPr bwMode="auto">
          <a:xfrm rot="10800000" flipV="1">
            <a:off x="1780480" y="4253135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23" idx="0"/>
          </p:cNvCxnSpPr>
          <p:nvPr/>
        </p:nvCxnSpPr>
        <p:spPr bwMode="auto">
          <a:xfrm>
            <a:off x="2771080" y="4253135"/>
            <a:ext cx="6858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685480" y="460038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 bwMode="auto">
          <a:xfrm rot="10800000" flipV="1">
            <a:off x="4142680" y="4260383"/>
            <a:ext cx="762000" cy="339997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295080" y="493893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6080" y="227193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Complete Binary Tree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0184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84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566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566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6948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48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5330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330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3712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3712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2094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2094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0476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76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858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858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7240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240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562280" y="5853335"/>
            <a:ext cx="838200" cy="4572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62280" y="59295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86836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134976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59924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04748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652888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77836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16036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176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89124" y="6310535"/>
            <a:ext cx="3048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764376" y="6310535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583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7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938088" y="5637311"/>
            <a:ext cx="8382000" cy="764977"/>
            <a:chOff x="381000" y="4876800"/>
            <a:chExt cx="8382000" cy="764977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82" name="Straight Connector 81"/>
          <p:cNvCxnSpPr>
            <a:endCxn id="89" idx="0"/>
          </p:cNvCxnSpPr>
          <p:nvPr/>
        </p:nvCxnSpPr>
        <p:spPr bwMode="auto">
          <a:xfrm rot="10800000" flipV="1">
            <a:off x="3677976" y="2589311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>
            <a:endCxn id="88" idx="0"/>
          </p:cNvCxnSpPr>
          <p:nvPr/>
        </p:nvCxnSpPr>
        <p:spPr bwMode="auto">
          <a:xfrm>
            <a:off x="5510088" y="2629067"/>
            <a:ext cx="13716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endCxn id="90" idx="0"/>
          </p:cNvCxnSpPr>
          <p:nvPr/>
        </p:nvCxnSpPr>
        <p:spPr bwMode="auto">
          <a:xfrm rot="10800000" flipV="1">
            <a:off x="2614488" y="3351311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endCxn id="91" idx="0"/>
          </p:cNvCxnSpPr>
          <p:nvPr/>
        </p:nvCxnSpPr>
        <p:spPr bwMode="auto">
          <a:xfrm>
            <a:off x="3837000" y="3348621"/>
            <a:ext cx="1139688" cy="42613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endCxn id="92" idx="0"/>
          </p:cNvCxnSpPr>
          <p:nvPr/>
        </p:nvCxnSpPr>
        <p:spPr bwMode="auto">
          <a:xfrm rot="10800000" flipV="1">
            <a:off x="5967288" y="3300993"/>
            <a:ext cx="775074" cy="47376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TextBox 86"/>
          <p:cNvSpPr txBox="1"/>
          <p:nvPr/>
        </p:nvSpPr>
        <p:spPr>
          <a:xfrm>
            <a:off x="4811036" y="23269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24488" y="30525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Ahmad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20776" y="303594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57288" y="37747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19488" y="37747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10088" y="37747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415088" y="37747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42888" y="44605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919288" y="44605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96" name="Straight Connector 95"/>
          <p:cNvCxnSpPr>
            <a:endCxn id="93" idx="0"/>
          </p:cNvCxnSpPr>
          <p:nvPr/>
        </p:nvCxnSpPr>
        <p:spPr bwMode="auto">
          <a:xfrm>
            <a:off x="7007762" y="3317557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endCxn id="94" idx="0"/>
          </p:cNvCxnSpPr>
          <p:nvPr/>
        </p:nvCxnSpPr>
        <p:spPr bwMode="auto">
          <a:xfrm rot="10800000" flipV="1">
            <a:off x="1700088" y="4113311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>
            <a:endCxn id="95" idx="0"/>
          </p:cNvCxnSpPr>
          <p:nvPr/>
        </p:nvCxnSpPr>
        <p:spPr bwMode="auto">
          <a:xfrm>
            <a:off x="2690688" y="4113311"/>
            <a:ext cx="6858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3605088" y="44605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00" name="Straight Connector 99"/>
          <p:cNvCxnSpPr>
            <a:endCxn id="99" idx="0"/>
          </p:cNvCxnSpPr>
          <p:nvPr/>
        </p:nvCxnSpPr>
        <p:spPr bwMode="auto">
          <a:xfrm rot="10800000" flipV="1">
            <a:off x="4062288" y="4120559"/>
            <a:ext cx="762000" cy="339997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4290888" y="487531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681288" y="446780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469792" y="378200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892784" y="446780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140724" y="378200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519488" y="378200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37340" y="303325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397984" y="30465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87844" y="233751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Ahmad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384732" y="30465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408464" y="378200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380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762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144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526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908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1290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9672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054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6436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481888" y="57135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078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2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3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8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4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5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8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1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2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8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8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9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0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8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7" grpId="2"/>
      <p:bldP spid="88" grpId="0"/>
      <p:bldP spid="88" grpId="1"/>
      <p:bldP spid="88" grpId="2"/>
      <p:bldP spid="89" grpId="0"/>
      <p:bldP spid="89" grpId="1"/>
      <p:bldP spid="89" grpId="2"/>
      <p:bldP spid="90" grpId="0"/>
      <p:bldP spid="90" grpId="1"/>
      <p:bldP spid="90" grpId="2"/>
      <p:bldP spid="91" grpId="0"/>
      <p:bldP spid="91" grpId="1"/>
      <p:bldP spid="91" grpId="2"/>
      <p:bldP spid="92" grpId="0"/>
      <p:bldP spid="93" grpId="0"/>
      <p:bldP spid="93" grpId="1"/>
      <p:bldP spid="94" grpId="0"/>
      <p:bldP spid="95" grpId="0"/>
      <p:bldP spid="95" grpId="1"/>
      <p:bldP spid="99" grpId="0"/>
      <p:bldP spid="99" grpId="1"/>
      <p:bldP spid="101" grpId="0"/>
      <p:bldP spid="102" grpId="0"/>
      <p:bldP spid="103" grpId="0"/>
      <p:bldP spid="103" grpId="1"/>
      <p:bldP spid="104" grpId="0"/>
      <p:bldP spid="105" grpId="0"/>
      <p:bldP spid="106" grpId="0"/>
      <p:bldP spid="107" grpId="0"/>
      <p:bldP spid="108" grpId="0"/>
      <p:bldP spid="108" grpId="1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2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394" name="Straight Connector 393"/>
          <p:cNvCxnSpPr/>
          <p:nvPr/>
        </p:nvCxnSpPr>
        <p:spPr bwMode="auto">
          <a:xfrm rot="10800000" flipV="1">
            <a:off x="3614352" y="2733327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5" name="Straight Connector 394"/>
          <p:cNvCxnSpPr/>
          <p:nvPr/>
        </p:nvCxnSpPr>
        <p:spPr bwMode="auto">
          <a:xfrm>
            <a:off x="5433212" y="2733327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6" name="Straight Connector 395"/>
          <p:cNvCxnSpPr/>
          <p:nvPr/>
        </p:nvCxnSpPr>
        <p:spPr bwMode="auto">
          <a:xfrm rot="10800000" flipV="1">
            <a:off x="2550864" y="3495327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7" name="Straight Connector 396"/>
          <p:cNvCxnSpPr/>
          <p:nvPr/>
        </p:nvCxnSpPr>
        <p:spPr bwMode="auto">
          <a:xfrm>
            <a:off x="3846264" y="3495327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8" name="Straight Connector 397"/>
          <p:cNvCxnSpPr>
            <a:endCxn id="399" idx="0"/>
          </p:cNvCxnSpPr>
          <p:nvPr/>
        </p:nvCxnSpPr>
        <p:spPr bwMode="auto">
          <a:xfrm rot="10800000" flipV="1">
            <a:off x="5903664" y="3495327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9" name="TextBox 398"/>
          <p:cNvSpPr txBox="1"/>
          <p:nvPr/>
        </p:nvSpPr>
        <p:spPr>
          <a:xfrm>
            <a:off x="5446464" y="39187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1179264" y="46045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401" name="Straight Connector 400"/>
          <p:cNvCxnSpPr/>
          <p:nvPr/>
        </p:nvCxnSpPr>
        <p:spPr bwMode="auto">
          <a:xfrm>
            <a:off x="6944138" y="3461573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2" name="Straight Connector 401"/>
          <p:cNvCxnSpPr>
            <a:endCxn id="400" idx="0"/>
          </p:cNvCxnSpPr>
          <p:nvPr/>
        </p:nvCxnSpPr>
        <p:spPr bwMode="auto">
          <a:xfrm rot="10800000" flipV="1">
            <a:off x="1636464" y="4257327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3" name="Straight Connector 402"/>
          <p:cNvCxnSpPr/>
          <p:nvPr/>
        </p:nvCxnSpPr>
        <p:spPr bwMode="auto">
          <a:xfrm>
            <a:off x="2627064" y="4257327"/>
            <a:ext cx="6858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4" name="Straight Connector 403"/>
          <p:cNvCxnSpPr/>
          <p:nvPr/>
        </p:nvCxnSpPr>
        <p:spPr bwMode="auto">
          <a:xfrm rot="10800000" flipV="1">
            <a:off x="3998664" y="4264575"/>
            <a:ext cx="762000" cy="339997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5" name="TextBox 404"/>
          <p:cNvSpPr txBox="1"/>
          <p:nvPr/>
        </p:nvSpPr>
        <p:spPr>
          <a:xfrm>
            <a:off x="4303464" y="494312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3601100" y="46045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2829160" y="46045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8" name="TextBox 407"/>
          <p:cNvSpPr txBox="1"/>
          <p:nvPr/>
        </p:nvSpPr>
        <p:spPr>
          <a:xfrm>
            <a:off x="2103604" y="39187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4455864" y="39187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0" name="TextBox 409"/>
          <p:cNvSpPr txBox="1"/>
          <p:nvPr/>
        </p:nvSpPr>
        <p:spPr>
          <a:xfrm>
            <a:off x="3200220" y="318658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4734160" y="243121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Ahmad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6281352" y="31733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3" name="TextBox 412"/>
          <p:cNvSpPr txBox="1"/>
          <p:nvPr/>
        </p:nvSpPr>
        <p:spPr>
          <a:xfrm>
            <a:off x="7374656" y="391877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4730848" y="242852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415" name="Group 414"/>
          <p:cNvGrpSpPr/>
          <p:nvPr/>
        </p:nvGrpSpPr>
        <p:grpSpPr>
          <a:xfrm>
            <a:off x="874464" y="5781327"/>
            <a:ext cx="8382000" cy="764977"/>
            <a:chOff x="381000" y="4876800"/>
            <a:chExt cx="8382000" cy="764977"/>
          </a:xfrm>
        </p:grpSpPr>
        <p:sp>
          <p:nvSpPr>
            <p:cNvPr id="416" name="Rectangle 415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TextBox 428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TextBox 433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TextBox 434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36" name="TextBox 435"/>
          <p:cNvSpPr txBox="1"/>
          <p:nvPr/>
        </p:nvSpPr>
        <p:spPr>
          <a:xfrm>
            <a:off x="8744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7126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8" name="TextBox 437"/>
          <p:cNvSpPr txBox="1"/>
          <p:nvPr/>
        </p:nvSpPr>
        <p:spPr>
          <a:xfrm>
            <a:off x="25508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9" name="TextBox 438"/>
          <p:cNvSpPr txBox="1"/>
          <p:nvPr/>
        </p:nvSpPr>
        <p:spPr>
          <a:xfrm>
            <a:off x="33890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0" name="TextBox 439"/>
          <p:cNvSpPr txBox="1"/>
          <p:nvPr/>
        </p:nvSpPr>
        <p:spPr>
          <a:xfrm>
            <a:off x="42272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1" name="TextBox 440"/>
          <p:cNvSpPr txBox="1"/>
          <p:nvPr/>
        </p:nvSpPr>
        <p:spPr>
          <a:xfrm>
            <a:off x="50654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59036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3" name="TextBox 442"/>
          <p:cNvSpPr txBox="1"/>
          <p:nvPr/>
        </p:nvSpPr>
        <p:spPr>
          <a:xfrm>
            <a:off x="67418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75800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8418264" y="585752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8405012" y="585455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7" name="TextBox 446"/>
          <p:cNvSpPr txBox="1"/>
          <p:nvPr/>
        </p:nvSpPr>
        <p:spPr>
          <a:xfrm>
            <a:off x="874464" y="585455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8" name="Rectangle 447"/>
          <p:cNvSpPr/>
          <p:nvPr/>
        </p:nvSpPr>
        <p:spPr bwMode="auto">
          <a:xfrm>
            <a:off x="8418264" y="578132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884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" grpId="0"/>
      <p:bldP spid="400" grpId="0"/>
      <p:bldP spid="405" grpId="0"/>
      <p:bldP spid="406" grpId="0"/>
      <p:bldP spid="406" grpId="1"/>
      <p:bldP spid="407" grpId="0"/>
      <p:bldP spid="408" grpId="0"/>
      <p:bldP spid="409" grpId="0"/>
      <p:bldP spid="410" grpId="0"/>
      <p:bldP spid="411" grpId="0"/>
      <p:bldP spid="411" grpId="1"/>
      <p:bldP spid="412" grpId="0"/>
      <p:bldP spid="413" grpId="0"/>
      <p:bldP spid="414" grpId="0"/>
      <p:bldP spid="436" grpId="0"/>
      <p:bldP spid="436" grpId="1"/>
      <p:bldP spid="437" grpId="0"/>
      <p:bldP spid="438" grpId="0"/>
      <p:bldP spid="439" grpId="0"/>
      <p:bldP spid="440" grpId="0"/>
      <p:bldP spid="441" grpId="0"/>
      <p:bldP spid="442" grpId="0"/>
      <p:bldP spid="443" grpId="0"/>
      <p:bldP spid="444" grpId="0"/>
      <p:bldP spid="445" grpId="0"/>
      <p:bldP spid="445" grpId="1"/>
      <p:bldP spid="446" grpId="0"/>
      <p:bldP spid="447" grpId="0"/>
      <p:bldP spid="4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19113" y="2921000"/>
            <a:ext cx="9131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88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DEFINITION</a:t>
            </a:r>
            <a:endParaRPr lang="en-US" sz="88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63773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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285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3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177" name="Straight Connector 176"/>
          <p:cNvCxnSpPr/>
          <p:nvPr/>
        </p:nvCxnSpPr>
        <p:spPr bwMode="auto">
          <a:xfrm rot="10800000" flipV="1">
            <a:off x="3551584" y="2704765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/>
          <p:nvPr/>
        </p:nvCxnSpPr>
        <p:spPr bwMode="auto">
          <a:xfrm>
            <a:off x="5370444" y="2704765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 rot="10800000" flipV="1">
            <a:off x="2488096" y="3466765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>
            <a:off x="3783496" y="3466765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endCxn id="182" idx="0"/>
          </p:cNvCxnSpPr>
          <p:nvPr/>
        </p:nvCxnSpPr>
        <p:spPr bwMode="auto">
          <a:xfrm rot="10800000" flipV="1">
            <a:off x="5840896" y="3466765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5383696" y="38902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116496" y="45760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6881370" y="3433011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>
            <a:endCxn id="183" idx="0"/>
          </p:cNvCxnSpPr>
          <p:nvPr/>
        </p:nvCxnSpPr>
        <p:spPr bwMode="auto">
          <a:xfrm rot="10800000" flipV="1">
            <a:off x="1573696" y="4228765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>
            <a:off x="2564296" y="4228765"/>
            <a:ext cx="6858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TextBox 186"/>
          <p:cNvSpPr txBox="1"/>
          <p:nvPr/>
        </p:nvSpPr>
        <p:spPr>
          <a:xfrm>
            <a:off x="4240696" y="483836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2766392" y="45760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040836" y="38902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393096" y="38902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137452" y="315802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218584" y="314477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311888" y="38902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668080" y="239540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4658140" y="241321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221896" y="31487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6231836" y="31282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325140" y="389746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99" name="Group 198"/>
          <p:cNvGrpSpPr/>
          <p:nvPr/>
        </p:nvGrpSpPr>
        <p:grpSpPr>
          <a:xfrm>
            <a:off x="811696" y="5752765"/>
            <a:ext cx="8382000" cy="764977"/>
            <a:chOff x="381000" y="4876800"/>
            <a:chExt cx="8382000" cy="764977"/>
          </a:xfrm>
        </p:grpSpPr>
        <p:sp>
          <p:nvSpPr>
            <p:cNvPr id="200" name="Rectangle 199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16498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4880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262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1644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0026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58408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6790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75172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83554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8342244" y="58259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811696" y="581273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Rectangle 230"/>
          <p:cNvSpPr/>
          <p:nvPr/>
        </p:nvSpPr>
        <p:spPr bwMode="auto">
          <a:xfrm>
            <a:off x="8355496" y="5752765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811696" y="5825988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24880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24880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840896" y="582896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35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183" grpId="0"/>
      <p:bldP spid="187" grpId="0"/>
      <p:bldP spid="188" grpId="0"/>
      <p:bldP spid="189" grpId="0"/>
      <p:bldP spid="189" grpId="1"/>
      <p:bldP spid="190" grpId="0"/>
      <p:bldP spid="191" grpId="0"/>
      <p:bldP spid="191" grpId="1"/>
      <p:bldP spid="192" grpId="0"/>
      <p:bldP spid="192" grpId="1"/>
      <p:bldP spid="192" grpId="2"/>
      <p:bldP spid="193" grpId="0"/>
      <p:bldP spid="193" grpId="1"/>
      <p:bldP spid="194" grpId="0"/>
      <p:bldP spid="194" grpId="1"/>
      <p:bldP spid="194" grpId="2"/>
      <p:bldP spid="195" grpId="0"/>
      <p:bldP spid="196" grpId="0"/>
      <p:bldP spid="196" grpId="1"/>
      <p:bldP spid="197" grpId="0"/>
      <p:bldP spid="198" grpId="0"/>
      <p:bldP spid="220" grpId="0"/>
      <p:bldP spid="221" grpId="0"/>
      <p:bldP spid="221" grpId="1"/>
      <p:bldP spid="222" grpId="0"/>
      <p:bldP spid="223" grpId="0"/>
      <p:bldP spid="224" grpId="0"/>
      <p:bldP spid="225" grpId="0"/>
      <p:bldP spid="225" grpId="1"/>
      <p:bldP spid="226" grpId="0"/>
      <p:bldP spid="227" grpId="0"/>
      <p:bldP spid="228" grpId="0"/>
      <p:bldP spid="229" grpId="0"/>
      <p:bldP spid="230" grpId="0"/>
      <p:bldP spid="230" grpId="1"/>
      <p:bldP spid="231" grpId="0" animBg="1"/>
      <p:bldP spid="232" grpId="0"/>
      <p:bldP spid="233" grpId="0"/>
      <p:bldP spid="233" grpId="1"/>
      <p:bldP spid="234" grpId="0"/>
      <p:bldP spid="2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4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10800000" flipV="1">
            <a:off x="3617844" y="2828091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436704" y="2828091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0800000" flipV="1">
            <a:off x="2554356" y="3590091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849756" y="3590091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65" idx="0"/>
          </p:cNvCxnSpPr>
          <p:nvPr/>
        </p:nvCxnSpPr>
        <p:spPr bwMode="auto">
          <a:xfrm rot="10800000" flipV="1">
            <a:off x="5907156" y="3590091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449956" y="40135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82756" y="46993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>
            <a:off x="6947630" y="3556337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endCxn id="66" idx="0"/>
          </p:cNvCxnSpPr>
          <p:nvPr/>
        </p:nvCxnSpPr>
        <p:spPr bwMode="auto">
          <a:xfrm rot="10800000" flipV="1">
            <a:off x="1639956" y="4352091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2630556" y="4352091"/>
            <a:ext cx="6858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306956" y="488549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832652" y="46993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107096" y="40135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59356" y="40135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03712" y="328135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24400" y="252329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Arif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98096" y="328135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91400" y="401353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54216" y="252329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877956" y="5876091"/>
            <a:ext cx="8382000" cy="764977"/>
            <a:chOff x="381000" y="4876800"/>
            <a:chExt cx="8382000" cy="764977"/>
          </a:xfrm>
        </p:grpSpPr>
        <p:sp>
          <p:nvSpPr>
            <p:cNvPr id="80" name="Rectangle 79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7161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3925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2307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689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7453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835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4217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08504" y="594931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421756" y="5876091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77956" y="594633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554356" y="594931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907156" y="594931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77956" y="594931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583556" y="595229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7583556" y="5876091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927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0" grpId="0"/>
      <p:bldP spid="71" grpId="0"/>
      <p:bldP spid="71" grpId="1"/>
      <p:bldP spid="72" grpId="0"/>
      <p:bldP spid="73" grpId="0"/>
      <p:bldP spid="74" grpId="0"/>
      <p:bldP spid="75" grpId="0"/>
      <p:bldP spid="75" grpId="1"/>
      <p:bldP spid="76" grpId="0"/>
      <p:bldP spid="77" grpId="0"/>
      <p:bldP spid="78" grpId="0"/>
      <p:bldP spid="100" grpId="0"/>
      <p:bldP spid="101" grpId="0"/>
      <p:bldP spid="102" grpId="0"/>
      <p:bldP spid="103" grpId="0"/>
      <p:bldP spid="104" grpId="0"/>
      <p:bldP spid="105" grpId="0"/>
      <p:bldP spid="105" grpId="1"/>
      <p:bldP spid="106" grpId="0"/>
      <p:bldP spid="107" grpId="0"/>
      <p:bldP spid="108" grpId="0" animBg="1"/>
      <p:bldP spid="109" grpId="0"/>
      <p:bldP spid="109" grpId="1"/>
      <p:bldP spid="110" grpId="0"/>
      <p:bldP spid="111" grpId="0"/>
      <p:bldP spid="112" grpId="0"/>
      <p:bldP spid="113" grpId="0"/>
      <p:bldP spid="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5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115" name="Straight Connector 114"/>
          <p:cNvCxnSpPr/>
          <p:nvPr/>
        </p:nvCxnSpPr>
        <p:spPr bwMode="auto">
          <a:xfrm rot="10800000" flipV="1">
            <a:off x="3501888" y="2700754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>
            <a:off x="5320748" y="2700754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rot="10800000" flipV="1">
            <a:off x="2438400" y="3462754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>
            <a:off x="3733800" y="3462754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>
            <a:endCxn id="120" idx="0"/>
          </p:cNvCxnSpPr>
          <p:nvPr/>
        </p:nvCxnSpPr>
        <p:spPr bwMode="auto">
          <a:xfrm rot="10800000" flipV="1">
            <a:off x="5791200" y="3462754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5334000" y="3886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066800" y="4572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22" name="Straight Connector 121"/>
          <p:cNvCxnSpPr/>
          <p:nvPr/>
        </p:nvCxnSpPr>
        <p:spPr bwMode="auto">
          <a:xfrm>
            <a:off x="6831674" y="3429000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endCxn id="121" idx="0"/>
          </p:cNvCxnSpPr>
          <p:nvPr/>
        </p:nvCxnSpPr>
        <p:spPr bwMode="auto">
          <a:xfrm rot="10800000" flipV="1">
            <a:off x="1524000" y="4224754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4191000" y="475815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991140" y="3886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343400" y="3886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61252" y="315401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182140" y="315401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275444" y="38862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38260" y="240920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4634948" y="23959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044688" y="31579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031436" y="31579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353340" y="389345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762000" y="5748754"/>
            <a:ext cx="8382000" cy="764977"/>
            <a:chOff x="381000" y="4876800"/>
            <a:chExt cx="8382000" cy="764977"/>
          </a:xfrm>
        </p:grpSpPr>
        <p:sp>
          <p:nvSpPr>
            <p:cNvPr id="136" name="Rectangle 135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16002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2766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1148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9530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66294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74676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3058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292548" y="58219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305800" y="574875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2438400" y="58219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791200" y="58219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62000" y="58219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4676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7467600" y="574875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586948" y="582197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48748" y="58190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6002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114800" y="582495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210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5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6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4" grpId="0"/>
      <p:bldP spid="125" grpId="0"/>
      <p:bldP spid="125" grpId="1"/>
      <p:bldP spid="126" grpId="0"/>
      <p:bldP spid="126" grpId="1"/>
      <p:bldP spid="127" grpId="0"/>
      <p:bldP spid="127" grpId="1"/>
      <p:bldP spid="127" grpId="2"/>
      <p:bldP spid="128" grpId="0"/>
      <p:bldP spid="128" grpId="1"/>
      <p:bldP spid="129" grpId="0"/>
      <p:bldP spid="130" grpId="0"/>
      <p:bldP spid="130" grpId="1"/>
      <p:bldP spid="130" grpId="2"/>
      <p:bldP spid="131" grpId="0"/>
      <p:bldP spid="132" grpId="0"/>
      <p:bldP spid="132" grpId="1"/>
      <p:bldP spid="133" grpId="0"/>
      <p:bldP spid="134" grpId="0"/>
      <p:bldP spid="156" grpId="0"/>
      <p:bldP spid="156" grpId="1"/>
      <p:bldP spid="157" grpId="0"/>
      <p:bldP spid="158" grpId="0"/>
      <p:bldP spid="158" grpId="1"/>
      <p:bldP spid="159" grpId="0"/>
      <p:bldP spid="160" grpId="0"/>
      <p:bldP spid="161" grpId="0"/>
      <p:bldP spid="162" grpId="0"/>
      <p:bldP spid="163" grpId="0"/>
      <p:bldP spid="164" grpId="0" animBg="1"/>
      <p:bldP spid="165" grpId="0"/>
      <p:bldP spid="166" grpId="0"/>
      <p:bldP spid="167" grpId="0"/>
      <p:bldP spid="167" grpId="1"/>
      <p:bldP spid="168" grpId="0"/>
      <p:bldP spid="169" grpId="0" animBg="1"/>
      <p:bldP spid="170" grpId="0"/>
      <p:bldP spid="170" grpId="1"/>
      <p:bldP spid="171" grpId="0"/>
      <p:bldP spid="172" grpId="0"/>
      <p:bldP spid="1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6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178" name="Straight Connector 177"/>
          <p:cNvCxnSpPr/>
          <p:nvPr/>
        </p:nvCxnSpPr>
        <p:spPr bwMode="auto">
          <a:xfrm rot="10800000" flipV="1">
            <a:off x="3463788" y="2581163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/>
          <p:nvPr/>
        </p:nvCxnSpPr>
        <p:spPr bwMode="auto">
          <a:xfrm>
            <a:off x="5282648" y="2581163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/>
          <p:nvPr/>
        </p:nvCxnSpPr>
        <p:spPr bwMode="auto">
          <a:xfrm rot="10800000" flipV="1">
            <a:off x="2400300" y="3343163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/>
          <p:nvPr/>
        </p:nvCxnSpPr>
        <p:spPr bwMode="auto">
          <a:xfrm>
            <a:off x="3695700" y="3343163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2" name="Straight Connector 181"/>
          <p:cNvCxnSpPr>
            <a:endCxn id="183" idx="0"/>
          </p:cNvCxnSpPr>
          <p:nvPr/>
        </p:nvCxnSpPr>
        <p:spPr bwMode="auto">
          <a:xfrm rot="10800000" flipV="1">
            <a:off x="5753100" y="3343163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3" name="TextBox 182"/>
          <p:cNvSpPr txBox="1"/>
          <p:nvPr/>
        </p:nvSpPr>
        <p:spPr>
          <a:xfrm>
            <a:off x="5295900" y="37666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028700" y="44524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85" name="Straight Connector 184"/>
          <p:cNvCxnSpPr/>
          <p:nvPr/>
        </p:nvCxnSpPr>
        <p:spPr bwMode="auto">
          <a:xfrm>
            <a:off x="6793574" y="3309409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>
            <a:endCxn id="184" idx="0"/>
          </p:cNvCxnSpPr>
          <p:nvPr/>
        </p:nvCxnSpPr>
        <p:spPr bwMode="auto">
          <a:xfrm rot="10800000" flipV="1">
            <a:off x="1485900" y="4105163"/>
            <a:ext cx="762000" cy="3472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7" name="TextBox 186"/>
          <p:cNvSpPr txBox="1"/>
          <p:nvPr/>
        </p:nvSpPr>
        <p:spPr>
          <a:xfrm>
            <a:off x="4152900" y="433376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953040" y="37666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6144040" y="303442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237344" y="37666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596848" y="228236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Asih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2993336" y="304436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4315240" y="37666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4586908" y="228961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723900" y="5629163"/>
            <a:ext cx="8382000" cy="764977"/>
            <a:chOff x="381000" y="4876800"/>
            <a:chExt cx="8382000" cy="764977"/>
          </a:xfrm>
        </p:grpSpPr>
        <p:sp>
          <p:nvSpPr>
            <p:cNvPr id="196" name="Rectangle 195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32385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49149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65913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4295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2677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8254448" y="570238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2" name="Rectangle 221"/>
          <p:cNvSpPr/>
          <p:nvPr/>
        </p:nvSpPr>
        <p:spPr bwMode="auto">
          <a:xfrm>
            <a:off x="8267700" y="562916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2400300" y="570238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753100" y="570238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4295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6" name="Rectangle 225"/>
          <p:cNvSpPr/>
          <p:nvPr/>
        </p:nvSpPr>
        <p:spPr bwMode="auto">
          <a:xfrm>
            <a:off x="7429500" y="562916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710648" y="5696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1562100" y="570238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4076700" y="570238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710648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6591300" y="570536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2" name="Rectangle 231"/>
          <p:cNvSpPr/>
          <p:nvPr/>
        </p:nvSpPr>
        <p:spPr bwMode="auto">
          <a:xfrm>
            <a:off x="6591300" y="562916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858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4" grpId="1"/>
      <p:bldP spid="187" grpId="0"/>
      <p:bldP spid="188" grpId="0"/>
      <p:bldP spid="189" grpId="0"/>
      <p:bldP spid="190" grpId="0"/>
      <p:bldP spid="191" grpId="0"/>
      <p:bldP spid="191" grpId="1"/>
      <p:bldP spid="192" grpId="0"/>
      <p:bldP spid="193" grpId="0"/>
      <p:bldP spid="194" grpId="0"/>
      <p:bldP spid="216" grpId="0"/>
      <p:bldP spid="217" grpId="0"/>
      <p:bldP spid="218" grpId="0"/>
      <p:bldP spid="218" grpId="1"/>
      <p:bldP spid="219" grpId="0"/>
      <p:bldP spid="220" grpId="0"/>
      <p:bldP spid="221" grpId="0"/>
      <p:bldP spid="222" grpId="0" animBg="1"/>
      <p:bldP spid="223" grpId="0"/>
      <p:bldP spid="224" grpId="0"/>
      <p:bldP spid="225" grpId="0"/>
      <p:bldP spid="226" grpId="0" animBg="1"/>
      <p:bldP spid="227" grpId="0"/>
      <p:bldP spid="227" grpId="1"/>
      <p:bldP spid="228" grpId="0"/>
      <p:bldP spid="229" grpId="0"/>
      <p:bldP spid="230" grpId="0"/>
      <p:bldP spid="231" grpId="0"/>
      <p:bldP spid="2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7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10800000" flipV="1">
            <a:off x="3568148" y="2860159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387008" y="2860159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0800000" flipV="1">
            <a:off x="2504660" y="3622159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800060" y="3622159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endCxn id="65" idx="0"/>
          </p:cNvCxnSpPr>
          <p:nvPr/>
        </p:nvCxnSpPr>
        <p:spPr bwMode="auto">
          <a:xfrm rot="10800000" flipV="1">
            <a:off x="5857460" y="3622159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400260" y="404560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6897934" y="3588405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257260" y="484135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57400" y="404560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48400" y="331342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41704" y="404560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097696" y="332336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19600" y="404560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704520" y="25746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14460" y="256861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14260" y="331735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114260" y="331735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020956" y="405285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28260" y="5908159"/>
            <a:ext cx="8382000" cy="764977"/>
            <a:chOff x="381000" y="4876800"/>
            <a:chExt cx="8382000" cy="764977"/>
          </a:xfrm>
        </p:grpSpPr>
        <p:sp>
          <p:nvSpPr>
            <p:cNvPr id="79" name="Rectangle 78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33428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192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956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5338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720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358808" y="59813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372060" y="590815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04660" y="59813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857460" y="59813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338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7533860" y="590815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66460" y="59813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181060" y="59813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815008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6956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6695660" y="590815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282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6664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6664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342860" y="598435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865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/>
      <p:bldP spid="68" grpId="1"/>
      <p:bldP spid="69" grpId="0"/>
      <p:bldP spid="69" grpId="1"/>
      <p:bldP spid="70" grpId="0"/>
      <p:bldP spid="71" grpId="0"/>
      <p:bldP spid="71" grpId="1"/>
      <p:bldP spid="71" grpId="2"/>
      <p:bldP spid="72" grpId="0"/>
      <p:bldP spid="73" grpId="0"/>
      <p:bldP spid="73" grpId="1"/>
      <p:bldP spid="73" grpId="2"/>
      <p:bldP spid="74" grpId="0"/>
      <p:bldP spid="75" grpId="0"/>
      <p:bldP spid="75" grpId="1"/>
      <p:bldP spid="76" grpId="0"/>
      <p:bldP spid="77" grpId="0"/>
      <p:bldP spid="99" grpId="0"/>
      <p:bldP spid="99" grpId="1"/>
      <p:bldP spid="100" grpId="0"/>
      <p:bldP spid="101" grpId="0"/>
      <p:bldP spid="102" grpId="0"/>
      <p:bldP spid="103" grpId="0"/>
      <p:bldP spid="104" grpId="0"/>
      <p:bldP spid="105" grpId="0" animBg="1"/>
      <p:bldP spid="106" grpId="0"/>
      <p:bldP spid="107" grpId="0"/>
      <p:bldP spid="108" grpId="0"/>
      <p:bldP spid="109" grpId="0" animBg="1"/>
      <p:bldP spid="110" grpId="0"/>
      <p:bldP spid="110" grpId="1"/>
      <p:bldP spid="111" grpId="0"/>
      <p:bldP spid="112" grpId="0"/>
      <p:bldP spid="112" grpId="1"/>
      <p:bldP spid="113" grpId="0"/>
      <p:bldP spid="114" grpId="0" animBg="1"/>
      <p:bldP spid="115" grpId="0"/>
      <p:bldP spid="116" grpId="0"/>
      <p:bldP spid="116" grpId="1"/>
      <p:bldP spid="117" grpId="0"/>
      <p:bldP spid="1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8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119" name="Straight Connector 118"/>
          <p:cNvCxnSpPr/>
          <p:nvPr/>
        </p:nvCxnSpPr>
        <p:spPr bwMode="auto">
          <a:xfrm rot="10800000" flipV="1">
            <a:off x="3549931" y="2655332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/>
          <p:nvPr/>
        </p:nvCxnSpPr>
        <p:spPr bwMode="auto">
          <a:xfrm>
            <a:off x="5368791" y="2655332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rot="10800000" flipV="1">
            <a:off x="2486443" y="3417332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781843" y="3417332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>
            <a:endCxn id="124" idx="0"/>
          </p:cNvCxnSpPr>
          <p:nvPr/>
        </p:nvCxnSpPr>
        <p:spPr bwMode="auto">
          <a:xfrm rot="10800000" flipV="1">
            <a:off x="5839243" y="3417332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5382043" y="384077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6879717" y="3383578"/>
            <a:ext cx="86452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4239043" y="46365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230183" y="310859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23487" y="384077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01383" y="384077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96243" y="23598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Didin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096043" y="310859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002739" y="384409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692931" y="235053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34" name="Group 133"/>
          <p:cNvGrpSpPr/>
          <p:nvPr/>
        </p:nvGrpSpPr>
        <p:grpSpPr>
          <a:xfrm>
            <a:off x="810043" y="5703332"/>
            <a:ext cx="8382000" cy="764977"/>
            <a:chOff x="381000" y="4876800"/>
            <a:chExt cx="8382000" cy="764977"/>
          </a:xfrm>
        </p:grpSpPr>
        <p:sp>
          <p:nvSpPr>
            <p:cNvPr id="135" name="Rectangle 134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5001043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677443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515643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8353843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8340591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353843" y="570333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2486443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839243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7515643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7515643" y="570333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162843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6677443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6677443" y="570333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10043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648243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324643" y="577655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796791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825991" y="57795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5839243" y="570333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086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7" grpId="0"/>
      <p:bldP spid="128" grpId="0"/>
      <p:bldP spid="128" grpId="1"/>
      <p:bldP spid="129" grpId="0"/>
      <p:bldP spid="130" grpId="0"/>
      <p:bldP spid="130" grpId="1"/>
      <p:bldP spid="131" grpId="0"/>
      <p:bldP spid="132" grpId="0"/>
      <p:bldP spid="133" grpId="0"/>
      <p:bldP spid="155" grpId="0"/>
      <p:bldP spid="156" grpId="0"/>
      <p:bldP spid="157" grpId="0"/>
      <p:bldP spid="158" grpId="0"/>
      <p:bldP spid="159" grpId="0"/>
      <p:bldP spid="160" grpId="0" animBg="1"/>
      <p:bldP spid="161" grpId="0"/>
      <p:bldP spid="162" grpId="0"/>
      <p:bldP spid="162" grpId="1"/>
      <p:bldP spid="163" grpId="0"/>
      <p:bldP spid="164" grpId="0" animBg="1"/>
      <p:bldP spid="165" grpId="0"/>
      <p:bldP spid="166" grpId="0"/>
      <p:bldP spid="167" grpId="0" animBg="1"/>
      <p:bldP spid="168" grpId="0"/>
      <p:bldP spid="168" grpId="1"/>
      <p:bldP spid="169" grpId="0"/>
      <p:bldP spid="170" grpId="0"/>
      <p:bldP spid="171" grpId="0"/>
      <p:bldP spid="172" grpId="0"/>
      <p:bldP spid="1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9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233" name="Straight Connector 232"/>
          <p:cNvCxnSpPr/>
          <p:nvPr/>
        </p:nvCxnSpPr>
        <p:spPr bwMode="auto">
          <a:xfrm rot="10800000" flipV="1">
            <a:off x="3526736" y="2672209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>
            <a:off x="5345596" y="2672209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 rot="10800000" flipV="1">
            <a:off x="2463248" y="3434209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>
            <a:off x="3758648" y="3434209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>
            <a:endCxn id="238" idx="0"/>
          </p:cNvCxnSpPr>
          <p:nvPr/>
        </p:nvCxnSpPr>
        <p:spPr bwMode="auto">
          <a:xfrm rot="10800000" flipV="1">
            <a:off x="5816048" y="3434209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8" name="TextBox 237"/>
          <p:cNvSpPr txBox="1"/>
          <p:nvPr/>
        </p:nvSpPr>
        <p:spPr>
          <a:xfrm>
            <a:off x="5358848" y="385765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4215848" y="450100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6206988" y="312547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378188" y="385765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072848" y="312547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1979544" y="386096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669736" y="238666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673048" y="239391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3072848" y="31294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3072848" y="31294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4368248" y="385165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86848" y="5720209"/>
            <a:ext cx="8382000" cy="764977"/>
            <a:chOff x="381000" y="4876800"/>
            <a:chExt cx="8382000" cy="764977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0" name="TextBox 269"/>
          <p:cNvSpPr txBox="1"/>
          <p:nvPr/>
        </p:nvSpPr>
        <p:spPr>
          <a:xfrm>
            <a:off x="49778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6542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74924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83306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8317396" y="5793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5" name="Rectangle 274"/>
          <p:cNvSpPr/>
          <p:nvPr/>
        </p:nvSpPr>
        <p:spPr bwMode="auto">
          <a:xfrm>
            <a:off x="8330648" y="572020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2463248" y="5793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5816048" y="5793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4924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9" name="Rectangle 278"/>
          <p:cNvSpPr/>
          <p:nvPr/>
        </p:nvSpPr>
        <p:spPr bwMode="auto">
          <a:xfrm>
            <a:off x="7492448" y="572020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139648" y="5793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66542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2" name="Rectangle 281"/>
          <p:cNvSpPr/>
          <p:nvPr/>
        </p:nvSpPr>
        <p:spPr bwMode="auto">
          <a:xfrm>
            <a:off x="6654248" y="572020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1625048" y="5793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3301448" y="579343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7868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5802796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7" name="Rectangle 286"/>
          <p:cNvSpPr/>
          <p:nvPr/>
        </p:nvSpPr>
        <p:spPr bwMode="auto">
          <a:xfrm>
            <a:off x="5816048" y="572020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773596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1611796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1611796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4139648" y="579640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774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0"/>
      <p:bldP spid="239" grpId="0"/>
      <p:bldP spid="240" grpId="0"/>
      <p:bldP spid="240" grpId="1"/>
      <p:bldP spid="241" grpId="0"/>
      <p:bldP spid="241" grpId="1"/>
      <p:bldP spid="242" grpId="0"/>
      <p:bldP spid="242" grpId="1"/>
      <p:bldP spid="242" grpId="2"/>
      <p:bldP spid="243" grpId="0"/>
      <p:bldP spid="244" grpId="0"/>
      <p:bldP spid="244" grpId="1"/>
      <p:bldP spid="244" grpId="2"/>
      <p:bldP spid="245" grpId="0"/>
      <p:bldP spid="246" grpId="0"/>
      <p:bldP spid="246" grpId="1"/>
      <p:bldP spid="247" grpId="0"/>
      <p:bldP spid="248" grpId="0"/>
      <p:bldP spid="270" grpId="0"/>
      <p:bldP spid="271" grpId="0"/>
      <p:bldP spid="272" grpId="0"/>
      <p:bldP spid="273" grpId="0"/>
      <p:bldP spid="274" grpId="0"/>
      <p:bldP spid="275" grpId="0" animBg="1"/>
      <p:bldP spid="276" grpId="0"/>
      <p:bldP spid="277" grpId="0"/>
      <p:bldP spid="278" grpId="0"/>
      <p:bldP spid="279" grpId="0" animBg="1"/>
      <p:bldP spid="280" grpId="0"/>
      <p:bldP spid="280" grpId="1"/>
      <p:bldP spid="281" grpId="0"/>
      <p:bldP spid="282" grpId="0" animBg="1"/>
      <p:bldP spid="283" grpId="0"/>
      <p:bldP spid="283" grpId="1"/>
      <p:bldP spid="284" grpId="0"/>
      <p:bldP spid="285" grpId="0"/>
      <p:bldP spid="285" grpId="1"/>
      <p:bldP spid="286" grpId="0"/>
      <p:bldP spid="287" grpId="0" animBg="1"/>
      <p:bldP spid="288" grpId="0"/>
      <p:bldP spid="289" grpId="0"/>
      <p:bldP spid="289" grpId="1"/>
      <p:bldP spid="290" grpId="0"/>
      <p:bldP spid="2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10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rot="10800000" flipV="1">
            <a:off x="3532503" y="2610196"/>
            <a:ext cx="1361660" cy="44663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351363" y="2610196"/>
            <a:ext cx="1345096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0800000" flipV="1">
            <a:off x="2469015" y="3372196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3764415" y="3372196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endCxn id="69" idx="0"/>
          </p:cNvCxnSpPr>
          <p:nvPr/>
        </p:nvCxnSpPr>
        <p:spPr bwMode="auto">
          <a:xfrm rot="10800000" flipV="1">
            <a:off x="5821815" y="3372196"/>
            <a:ext cx="6858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5364615" y="379564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21615" y="436279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2755" y="306345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985311" y="379895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78815" y="230539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Donni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78615" y="304089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374015" y="379564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52311" y="230539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792615" y="5658196"/>
            <a:ext cx="8382000" cy="764977"/>
            <a:chOff x="381000" y="4876800"/>
            <a:chExt cx="8382000" cy="764977"/>
          </a:xfrm>
        </p:grpSpPr>
        <p:sp>
          <p:nvSpPr>
            <p:cNvPr id="78" name="Rectangle 77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49836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600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982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3364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23163" y="573141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336415" y="5658196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469015" y="573141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821815" y="573141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4982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7498215" y="5658196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6600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660015" y="5658196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07215" y="573141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808563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5821815" y="5658196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79363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617563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45415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9363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970363" y="573439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4983615" y="5658196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64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69" grpId="1"/>
      <p:bldP spid="70" grpId="0"/>
      <p:bldP spid="71" grpId="0"/>
      <p:bldP spid="72" grpId="0"/>
      <p:bldP spid="73" grpId="0"/>
      <p:bldP spid="73" grpId="1"/>
      <p:bldP spid="74" grpId="0"/>
      <p:bldP spid="75" grpId="0"/>
      <p:bldP spid="76" grpId="0"/>
      <p:bldP spid="98" grpId="0"/>
      <p:bldP spid="98" grpId="1"/>
      <p:bldP spid="99" grpId="0"/>
      <p:bldP spid="100" grpId="0"/>
      <p:bldP spid="101" grpId="0"/>
      <p:bldP spid="102" grpId="0"/>
      <p:bldP spid="103" grpId="0" animBg="1"/>
      <p:bldP spid="104" grpId="0"/>
      <p:bldP spid="105" grpId="0"/>
      <p:bldP spid="106" grpId="0"/>
      <p:bldP spid="107" grpId="0" animBg="1"/>
      <p:bldP spid="108" grpId="0"/>
      <p:bldP spid="109" grpId="0" animBg="1"/>
      <p:bldP spid="110" grpId="0"/>
      <p:bldP spid="111" grpId="0"/>
      <p:bldP spid="112" grpId="0" animBg="1"/>
      <p:bldP spid="113" grpId="0"/>
      <p:bldP spid="113" grpId="1"/>
      <p:bldP spid="114" grpId="0"/>
      <p:bldP spid="115" grpId="0"/>
      <p:bldP spid="116" grpId="0"/>
      <p:bldP spid="117" grpId="0"/>
      <p:bldP spid="1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11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>
            <a:endCxn id="122" idx="0"/>
          </p:cNvCxnSpPr>
          <p:nvPr/>
        </p:nvCxnSpPr>
        <p:spPr bwMode="auto">
          <a:xfrm rot="10800000" flipV="1">
            <a:off x="3581400" y="2763084"/>
            <a:ext cx="1447800" cy="43069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257800" y="2763084"/>
            <a:ext cx="1484244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0800000" flipV="1">
            <a:off x="2514600" y="3525084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810000" y="3525084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4343400" y="459188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258340" y="32163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030896" y="395184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124200" y="319378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419600" y="39485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97896" y="247153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724400" y="247153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24200" y="319378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838200" y="5811084"/>
            <a:ext cx="8382000" cy="764977"/>
            <a:chOff x="381000" y="4876800"/>
            <a:chExt cx="8382000" cy="764977"/>
          </a:xfrm>
        </p:grpSpPr>
        <p:sp>
          <p:nvSpPr>
            <p:cNvPr id="128" name="Rectangle 127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50292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056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5438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3820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368748" y="588430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382000" y="581108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514600" y="588430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867400" y="588430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75438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7543800" y="581108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7056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6705600" y="581108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352800" y="588430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854148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5867400" y="581108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1663148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41910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382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015948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5029200" y="5811084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38200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663148" y="5887284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828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2" grpId="1"/>
      <p:bldP spid="122" grpId="2"/>
      <p:bldP spid="123" grpId="0"/>
      <p:bldP spid="124" grpId="0"/>
      <p:bldP spid="124" grpId="1"/>
      <p:bldP spid="124" grpId="2"/>
      <p:bldP spid="125" grpId="0"/>
      <p:bldP spid="126" grpId="0"/>
      <p:bldP spid="148" grpId="0"/>
      <p:bldP spid="149" grpId="0"/>
      <p:bldP spid="150" grpId="0"/>
      <p:bldP spid="151" grpId="0"/>
      <p:bldP spid="152" grpId="0"/>
      <p:bldP spid="153" grpId="0" animBg="1"/>
      <p:bldP spid="154" grpId="0"/>
      <p:bldP spid="155" grpId="0"/>
      <p:bldP spid="156" grpId="0"/>
      <p:bldP spid="157" grpId="0" animBg="1"/>
      <p:bldP spid="158" grpId="0"/>
      <p:bldP spid="159" grpId="0" animBg="1"/>
      <p:bldP spid="160" grpId="0"/>
      <p:bldP spid="161" grpId="0"/>
      <p:bldP spid="162" grpId="0" animBg="1"/>
      <p:bldP spid="163" grpId="0"/>
      <p:bldP spid="163" grpId="1"/>
      <p:bldP spid="164" grpId="0"/>
      <p:bldP spid="165" grpId="0"/>
      <p:bldP spid="165" grpId="1"/>
      <p:bldP spid="166" grpId="0"/>
      <p:bldP spid="167" grpId="0" animBg="1"/>
      <p:bldP spid="168" grpId="0"/>
      <p:bldP spid="1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12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rot="10800000" flipV="1">
            <a:off x="3605088" y="2748972"/>
            <a:ext cx="1447800" cy="43069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281488" y="2748972"/>
            <a:ext cx="1484244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0800000" flipV="1">
            <a:off x="2538288" y="3510972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>
            <a:off x="3833688" y="3510972"/>
            <a:ext cx="1063488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290888" y="450157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</a:t>
            </a:r>
            <a:r>
              <a:rPr kumimoji="0" lang="id-ID" sz="1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82028" y="320223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54584" y="393773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43288" y="393441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721584" y="247067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Joned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34636" y="319292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721584" y="246736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861888" y="5796972"/>
            <a:ext cx="8382000" cy="764977"/>
            <a:chOff x="381000" y="4876800"/>
            <a:chExt cx="8382000" cy="764977"/>
          </a:xfrm>
        </p:grpSpPr>
        <p:sp>
          <p:nvSpPr>
            <p:cNvPr id="76" name="Rectangle 75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50528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292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674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4056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92436" y="587019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8405688" y="579697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538288" y="587019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891088" y="587019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674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567488" y="579697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7292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729288" y="579697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6488" y="587019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877836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891088" y="579697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2146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039636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5052888" y="579697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61888" y="587019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86836" y="587019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618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214688" y="58731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4214688" y="579697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Joned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471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71" grpId="0"/>
      <p:bldP spid="71" grpId="1"/>
      <p:bldP spid="72" grpId="0"/>
      <p:bldP spid="72" grpId="1"/>
      <p:bldP spid="73" grpId="0"/>
      <p:bldP spid="74" grpId="0"/>
      <p:bldP spid="96" grpId="0"/>
      <p:bldP spid="97" grpId="0"/>
      <p:bldP spid="98" grpId="0"/>
      <p:bldP spid="99" grpId="0"/>
      <p:bldP spid="100" grpId="0"/>
      <p:bldP spid="101" grpId="0" animBg="1"/>
      <p:bldP spid="102" grpId="0"/>
      <p:bldP spid="103" grpId="0"/>
      <p:bldP spid="104" grpId="0"/>
      <p:bldP spid="105" grpId="0" animBg="1"/>
      <p:bldP spid="106" grpId="0"/>
      <p:bldP spid="107" grpId="0" animBg="1"/>
      <p:bldP spid="108" grpId="0"/>
      <p:bldP spid="109" grpId="0"/>
      <p:bldP spid="110" grpId="0" animBg="1"/>
      <p:bldP spid="111" grpId="0"/>
      <p:bldP spid="111" grpId="1"/>
      <p:bldP spid="112" grpId="0"/>
      <p:bldP spid="113" grpId="0" animBg="1"/>
      <p:bldP spid="114" grpId="0"/>
      <p:bldP spid="114" grpId="1"/>
      <p:bldP spid="115" grpId="0"/>
      <p:bldP spid="116" grpId="0"/>
      <p:bldP spid="117" grpId="0"/>
      <p:bldP spid="1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750248" y="4039276"/>
            <a:ext cx="2362200" cy="1576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959048" y="4036101"/>
            <a:ext cx="2362200" cy="1576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3191073" y="393926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1DB3AC"/>
              </a:gs>
              <a:gs pos="100000">
                <a:srgbClr val="1DB3AC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8"/>
          <p:cNvSpPr>
            <a:spLocks noChangeAspect="1" noChangeArrowheads="1" noTextEdit="1"/>
          </p:cNvSpPr>
          <p:nvPr/>
        </p:nvSpPr>
        <p:spPr bwMode="gray">
          <a:xfrm flipH="1">
            <a:off x="6056511" y="3939264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Freeform 9"/>
          <p:cNvSpPr>
            <a:spLocks/>
          </p:cNvSpPr>
          <p:nvPr/>
        </p:nvSpPr>
        <p:spPr bwMode="gray">
          <a:xfrm flipH="1">
            <a:off x="5986661" y="394243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549848" y="2596239"/>
            <a:ext cx="2998788" cy="1601788"/>
            <a:chOff x="1997" y="1314"/>
            <a:chExt cx="1889" cy="1009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9999FF"/>
                  </a:gs>
                  <a:gs pos="100000">
                    <a:srgbClr val="9999FF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9999FF">
                      <a:gamma/>
                      <a:tint val="44314"/>
                      <a:invGamma/>
                    </a:srgbClr>
                  </a:gs>
                  <a:gs pos="100000">
                    <a:srgbClr val="9999F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1B9AD9">
                    <a:gamma/>
                    <a:shade val="46275"/>
                    <a:invGamma/>
                  </a:srgbClr>
                </a:gs>
                <a:gs pos="100000">
                  <a:srgbClr val="1B9AD9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1B9AD9">
                    <a:alpha val="0"/>
                  </a:srgbClr>
                </a:gs>
                <a:gs pos="100000">
                  <a:srgbClr val="1B9AD9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1B9AD9">
                    <a:gamma/>
                    <a:shade val="79216"/>
                    <a:invGamma/>
                  </a:srgbClr>
                </a:gs>
                <a:gs pos="100000">
                  <a:srgbClr val="1B9AD9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1B9AD9">
                    <a:gamma/>
                    <a:tint val="0"/>
                    <a:invGamma/>
                  </a:srgbClr>
                </a:gs>
                <a:gs pos="100000">
                  <a:srgbClr val="1B9AD9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420706" y="2643864"/>
            <a:ext cx="1186542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Heap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Tree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111448" y="4320264"/>
            <a:ext cx="2038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Complete Binary Tree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</a:rPr>
              <a:t>(CBT)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3854648" y="4897908"/>
            <a:ext cx="2362200" cy="15763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4769048" y="4167864"/>
            <a:ext cx="533400" cy="9144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4800000" scaled="0"/>
            <a:tileRect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u="none" strike="noStrike" kern="0" cap="none" spc="0" normalizeH="0" baseline="0" noProof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4007048" y="5082264"/>
            <a:ext cx="203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Max Heap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930848" y="5463264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Value of node &gt;= value</a:t>
            </a:r>
            <a:r>
              <a:rPr kumimoji="0" lang="id-ID" sz="2000" b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of its child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6902648" y="4244064"/>
            <a:ext cx="2038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Min Heap</a:t>
            </a:r>
            <a:endParaRPr kumimoji="0" lang="en-US" sz="2000" b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826448" y="4625064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635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kern="0" dirty="0">
                <a:solidFill>
                  <a:sysClr val="windowText" lastClr="000000"/>
                </a:solidFill>
              </a:rPr>
              <a:t>Value of node </a:t>
            </a:r>
            <a:r>
              <a:rPr lang="id-ID" sz="2000" b="1" kern="0" dirty="0" smtClean="0">
                <a:solidFill>
                  <a:sysClr val="windowText" lastClr="000000"/>
                </a:solidFill>
              </a:rPr>
              <a:t>&lt;= </a:t>
            </a:r>
            <a:r>
              <a:rPr lang="id-ID" sz="2000" b="1" kern="0" dirty="0">
                <a:solidFill>
                  <a:sysClr val="windowText" lastClr="000000"/>
                </a:solidFill>
              </a:rPr>
              <a:t>value of its child</a:t>
            </a:r>
            <a:endParaRPr lang="en-US" sz="2000" b="1" kern="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13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10800000" flipV="1">
            <a:off x="3505200" y="2683817"/>
            <a:ext cx="1447800" cy="43069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181600" y="2683817"/>
            <a:ext cx="1484244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0800000" flipV="1">
            <a:off x="2438400" y="3445817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4114800" y="420781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182140" y="313707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54696" y="387257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034748" y="312776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621696" y="237176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11756" y="237901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172200" y="314101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62000" y="5731817"/>
            <a:ext cx="8382000" cy="764977"/>
            <a:chOff x="381000" y="4876800"/>
            <a:chExt cx="8382000" cy="764977"/>
          </a:xfrm>
        </p:grpSpPr>
        <p:sp>
          <p:nvSpPr>
            <p:cNvPr id="126" name="Rectangle 125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49530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6294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4676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3058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8292548" y="580504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8305800" y="573181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2438400" y="580504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791200" y="580504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4676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7467600" y="573181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6294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6629400" y="573181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276600" y="580504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777948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5791200" y="573181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1148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4939748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4953000" y="573181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762000" y="580504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41148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600200" y="580504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4114800" y="5731817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62000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425148" y="5808017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4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3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4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19" grpId="0"/>
      <p:bldP spid="119" grpId="1"/>
      <p:bldP spid="120" grpId="0"/>
      <p:bldP spid="121" grpId="0"/>
      <p:bldP spid="121" grpId="1"/>
      <p:bldP spid="122" grpId="0"/>
      <p:bldP spid="122" grpId="1"/>
      <p:bldP spid="122" grpId="2"/>
      <p:bldP spid="123" grpId="0"/>
      <p:bldP spid="124" grpId="0"/>
      <p:bldP spid="146" grpId="0"/>
      <p:bldP spid="147" grpId="0"/>
      <p:bldP spid="148" grpId="0"/>
      <p:bldP spid="149" grpId="0"/>
      <p:bldP spid="150" grpId="0"/>
      <p:bldP spid="151" grpId="0" animBg="1"/>
      <p:bldP spid="152" grpId="0"/>
      <p:bldP spid="152" grpId="1"/>
      <p:bldP spid="153" grpId="0"/>
      <p:bldP spid="154" grpId="0"/>
      <p:bldP spid="155" grpId="0" animBg="1"/>
      <p:bldP spid="156" grpId="0"/>
      <p:bldP spid="157" grpId="0" animBg="1"/>
      <p:bldP spid="158" grpId="0"/>
      <p:bldP spid="159" grpId="0"/>
      <p:bldP spid="160" grpId="0" animBg="1"/>
      <p:bldP spid="161" grpId="0"/>
      <p:bldP spid="162" grpId="0"/>
      <p:bldP spid="163" grpId="0" animBg="1"/>
      <p:bldP spid="164" grpId="0"/>
      <p:bldP spid="164" grpId="1"/>
      <p:bldP spid="165" grpId="0"/>
      <p:bldP spid="166" grpId="0"/>
      <p:bldP spid="167" grpId="0" animBg="1"/>
      <p:bldP spid="168" grpId="0"/>
      <p:bldP spid="1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14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rot="10800000" flipV="1">
            <a:off x="3556552" y="2652083"/>
            <a:ext cx="1447800" cy="43069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5232952" y="2652083"/>
            <a:ext cx="1484244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0800000" flipV="1">
            <a:off x="2489752" y="3414083"/>
            <a:ext cx="914400" cy="42344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4242352" y="440468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006048" y="384084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086100" y="309603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663108" y="234003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Rahmat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23552" y="310203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36604" y="2347283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813352" y="5700083"/>
            <a:ext cx="8382000" cy="764977"/>
            <a:chOff x="381000" y="4876800"/>
            <a:chExt cx="8382000" cy="764977"/>
          </a:xfrm>
        </p:grpSpPr>
        <p:sp>
          <p:nvSpPr>
            <p:cNvPr id="74" name="Rectangle 73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50043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66807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5189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3571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43900" y="577330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83571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842552" y="577330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5189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75189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807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6807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27952" y="577330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829300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58425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1661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991100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50043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1661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651552" y="5773306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1661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133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4897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00100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327952" y="57762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3327952" y="5700083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Rahmat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218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8" grpId="1"/>
      <p:bldP spid="69" grpId="0"/>
      <p:bldP spid="70" grpId="0"/>
      <p:bldP spid="70" grpId="1"/>
      <p:bldP spid="71" grpId="0"/>
      <p:bldP spid="72" grpId="0"/>
      <p:bldP spid="94" grpId="0"/>
      <p:bldP spid="95" grpId="0"/>
      <p:bldP spid="96" grpId="0"/>
      <p:bldP spid="97" grpId="0"/>
      <p:bldP spid="98" grpId="0"/>
      <p:bldP spid="99" grpId="0" animBg="1"/>
      <p:bldP spid="100" grpId="0"/>
      <p:bldP spid="101" grpId="0"/>
      <p:bldP spid="102" grpId="0" animBg="1"/>
      <p:bldP spid="103" grpId="0"/>
      <p:bldP spid="104" grpId="0" animBg="1"/>
      <p:bldP spid="105" grpId="0"/>
      <p:bldP spid="105" grpId="1"/>
      <p:bldP spid="106" grpId="0"/>
      <p:bldP spid="107" grpId="0" animBg="1"/>
      <p:bldP spid="108" grpId="0"/>
      <p:bldP spid="109" grpId="0"/>
      <p:bldP spid="110" grpId="0" animBg="1"/>
      <p:bldP spid="111" grpId="0"/>
      <p:bldP spid="112" grpId="0"/>
      <p:bldP spid="113" grpId="0" animBg="1"/>
      <p:bldP spid="114" grpId="0"/>
      <p:bldP spid="114" grpId="1"/>
      <p:bldP spid="115" grpId="0"/>
      <p:bldP spid="116" grpId="0"/>
      <p:bldP spid="117" grpId="0"/>
      <p:bldP spid="1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15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10800000" flipV="1">
            <a:off x="3505200" y="2895600"/>
            <a:ext cx="1447800" cy="43069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5181600" y="2895600"/>
            <a:ext cx="1484244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4191000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034748" y="333954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172200" y="334555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11756" y="258023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72000" y="2590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71192" y="333954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685800" y="5562600"/>
            <a:ext cx="8382000" cy="764977"/>
            <a:chOff x="381000" y="4876800"/>
            <a:chExt cx="8382000" cy="764977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48768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5532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3914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82296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216348" y="56358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82296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715000" y="56358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73914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73914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5532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65532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200400" y="56358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701748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57150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0386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863548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48768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0386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524000" y="56358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40386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3622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858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32004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3200400" y="55626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Rahmat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858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524000" y="56388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3" grpId="1"/>
      <p:bldP spid="119" grpId="0"/>
      <p:bldP spid="120" grpId="0"/>
      <p:bldP spid="120" grpId="1"/>
      <p:bldP spid="120" grpId="2"/>
      <p:bldP spid="121" grpId="0"/>
      <p:bldP spid="122" grpId="0"/>
      <p:bldP spid="144" grpId="0"/>
      <p:bldP spid="145" grpId="0"/>
      <p:bldP spid="146" grpId="0"/>
      <p:bldP spid="147" grpId="0"/>
      <p:bldP spid="148" grpId="0"/>
      <p:bldP spid="149" grpId="0" animBg="1"/>
      <p:bldP spid="150" grpId="0"/>
      <p:bldP spid="151" grpId="0"/>
      <p:bldP spid="152" grpId="0" animBg="1"/>
      <p:bldP spid="153" grpId="0"/>
      <p:bldP spid="154" grpId="0" animBg="1"/>
      <p:bldP spid="155" grpId="0"/>
      <p:bldP spid="156" grpId="0"/>
      <p:bldP spid="157" grpId="0" animBg="1"/>
      <p:bldP spid="158" grpId="0"/>
      <p:bldP spid="159" grpId="0"/>
      <p:bldP spid="160" grpId="0" animBg="1"/>
      <p:bldP spid="161" grpId="0"/>
      <p:bldP spid="162" grpId="0"/>
      <p:bldP spid="162" grpId="1"/>
      <p:bldP spid="163" grpId="0" animBg="1"/>
      <p:bldP spid="164" grpId="0"/>
      <p:bldP spid="165" grpId="0"/>
      <p:bldP spid="165" grpId="1"/>
      <p:bldP spid="166" grpId="0"/>
      <p:bldP spid="167" grpId="0" animBg="1"/>
      <p:bldP spid="168" grpId="0"/>
      <p:bldP spid="1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17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>
            <a:stCxn id="63" idx="2"/>
          </p:cNvCxnSpPr>
          <p:nvPr/>
        </p:nvCxnSpPr>
        <p:spPr bwMode="auto">
          <a:xfrm rot="5400000">
            <a:off x="4272018" y="2351228"/>
            <a:ext cx="543340" cy="132190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227292" y="3810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389092" y="3276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7440" y="240195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22092" y="5334000"/>
            <a:ext cx="8382000" cy="764977"/>
            <a:chOff x="381000" y="4876800"/>
            <a:chExt cx="8382000" cy="764977"/>
          </a:xfrm>
        </p:grpSpPr>
        <p:sp>
          <p:nvSpPr>
            <p:cNvPr id="65" name="Rectangle 64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9130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5894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4276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658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252640" y="5407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82658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751292" y="5407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4276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4276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5894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65894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36692" y="540722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38040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57512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748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899840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9130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748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0748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984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2366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32366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Rahmat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220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5602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2398492" y="533400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Riki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836892" y="241520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458664" y="328654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220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560292" y="54102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823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6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7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2" grpId="1"/>
      <p:bldP spid="63" grpId="0"/>
      <p:bldP spid="63" grpId="1"/>
      <p:bldP spid="63" grpId="2"/>
      <p:bldP spid="85" grpId="0"/>
      <p:bldP spid="86" grpId="0"/>
      <p:bldP spid="87" grpId="0"/>
      <p:bldP spid="88" grpId="0"/>
      <p:bldP spid="89" grpId="0"/>
      <p:bldP spid="90" grpId="0" animBg="1"/>
      <p:bldP spid="91" grpId="0"/>
      <p:bldP spid="92" grpId="0"/>
      <p:bldP spid="93" grpId="0" animBg="1"/>
      <p:bldP spid="94" grpId="0"/>
      <p:bldP spid="95" grpId="0" animBg="1"/>
      <p:bldP spid="96" grpId="0"/>
      <p:bldP spid="97" grpId="0"/>
      <p:bldP spid="98" grpId="0" animBg="1"/>
      <p:bldP spid="99" grpId="0"/>
      <p:bldP spid="100" grpId="0"/>
      <p:bldP spid="101" grpId="0" animBg="1"/>
      <p:bldP spid="102" grpId="0"/>
      <p:bldP spid="103" grpId="0" animBg="1"/>
      <p:bldP spid="104" grpId="0"/>
      <p:bldP spid="105" grpId="0"/>
      <p:bldP spid="106" grpId="0" animBg="1"/>
      <p:bldP spid="107" grpId="0"/>
      <p:bldP spid="107" grpId="1"/>
      <p:bldP spid="108" grpId="0"/>
      <p:bldP spid="108" grpId="1"/>
      <p:bldP spid="109" grpId="0" animBg="1"/>
      <p:bldP spid="110" grpId="0"/>
      <p:bldP spid="111" grpId="0"/>
      <p:bldP spid="112" grpId="0"/>
      <p:bldP spid="1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16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170" name="Straight Connector 169"/>
          <p:cNvCxnSpPr/>
          <p:nvPr/>
        </p:nvCxnSpPr>
        <p:spPr bwMode="auto">
          <a:xfrm rot="10800000" flipV="1">
            <a:off x="3390900" y="2749012"/>
            <a:ext cx="1447800" cy="430696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5067300" y="2749012"/>
            <a:ext cx="1484244" cy="45720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2" name="TextBox 171"/>
          <p:cNvSpPr txBox="1"/>
          <p:nvPr/>
        </p:nvSpPr>
        <p:spPr>
          <a:xfrm>
            <a:off x="4076700" y="404441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Not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057900" y="31989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457700" y="243696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Riki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2956892" y="318571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76" name="Group 175"/>
          <p:cNvGrpSpPr/>
          <p:nvPr/>
        </p:nvGrpSpPr>
        <p:grpSpPr>
          <a:xfrm>
            <a:off x="571500" y="5416012"/>
            <a:ext cx="8382000" cy="764977"/>
            <a:chOff x="381000" y="4876800"/>
            <a:chExt cx="8382000" cy="764977"/>
          </a:xfrm>
        </p:grpSpPr>
        <p:sp>
          <p:nvSpPr>
            <p:cNvPr id="177" name="Rectangle 176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47625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64389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2771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1153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102048" y="54892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2" name="Rectangle 201"/>
          <p:cNvSpPr/>
          <p:nvPr/>
        </p:nvSpPr>
        <p:spPr bwMode="auto">
          <a:xfrm>
            <a:off x="81153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600700" y="54892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72771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5" name="Rectangle 204"/>
          <p:cNvSpPr/>
          <p:nvPr/>
        </p:nvSpPr>
        <p:spPr bwMode="auto">
          <a:xfrm>
            <a:off x="72771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89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7" name="Rectangle 206"/>
          <p:cNvSpPr/>
          <p:nvPr/>
        </p:nvSpPr>
        <p:spPr bwMode="auto">
          <a:xfrm>
            <a:off x="64389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3086100" y="5489235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587448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0" name="Rectangle 209"/>
          <p:cNvSpPr/>
          <p:nvPr/>
        </p:nvSpPr>
        <p:spPr bwMode="auto">
          <a:xfrm>
            <a:off x="56007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39243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4749248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47625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9243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5" name="Rectangle 214"/>
          <p:cNvSpPr/>
          <p:nvPr/>
        </p:nvSpPr>
        <p:spPr bwMode="auto">
          <a:xfrm>
            <a:off x="39243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22479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30861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8" name="Rectangle 217"/>
          <p:cNvSpPr/>
          <p:nvPr/>
        </p:nvSpPr>
        <p:spPr bwMode="auto">
          <a:xfrm>
            <a:off x="30861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Rahmat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5715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4097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2247900" y="5416012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Riki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4457700" y="244421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5715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2247900" y="549221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288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8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3" grpId="1"/>
      <p:bldP spid="174" grpId="0"/>
      <p:bldP spid="174" grpId="1"/>
      <p:bldP spid="175" grpId="0"/>
      <p:bldP spid="197" grpId="0"/>
      <p:bldP spid="198" grpId="0"/>
      <p:bldP spid="199" grpId="0"/>
      <p:bldP spid="200" grpId="0"/>
      <p:bldP spid="201" grpId="0"/>
      <p:bldP spid="202" grpId="0" animBg="1"/>
      <p:bldP spid="203" grpId="0"/>
      <p:bldP spid="204" grpId="0"/>
      <p:bldP spid="205" grpId="0" animBg="1"/>
      <p:bldP spid="206" grpId="0"/>
      <p:bldP spid="207" grpId="0" animBg="1"/>
      <p:bldP spid="208" grpId="0"/>
      <p:bldP spid="209" grpId="0"/>
      <p:bldP spid="210" grpId="0" animBg="1"/>
      <p:bldP spid="211" grpId="0"/>
      <p:bldP spid="212" grpId="0"/>
      <p:bldP spid="213" grpId="0" animBg="1"/>
      <p:bldP spid="214" grpId="0"/>
      <p:bldP spid="215" grpId="0" animBg="1"/>
      <p:bldP spid="216" grpId="0"/>
      <p:bldP spid="216" grpId="1"/>
      <p:bldP spid="217" grpId="0"/>
      <p:bldP spid="218" grpId="0" animBg="1"/>
      <p:bldP spid="219" grpId="0"/>
      <p:bldP spid="219" grpId="1"/>
      <p:bldP spid="220" grpId="0"/>
      <p:bldP spid="221" grpId="0" animBg="1"/>
      <p:bldP spid="222" grpId="0"/>
      <p:bldP spid="223" grpId="0"/>
      <p:bldP spid="2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18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rot="5400000">
            <a:off x="4640414" y="2604377"/>
            <a:ext cx="543340" cy="132190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443288" y="406314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ahoma" pitchFamily="34" charset="0"/>
                <a:cs typeface="Times New Roman" pitchFamily="18" charset="0"/>
              </a:rPr>
              <a:t>Heap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62" name="Group 13"/>
          <p:cNvGrpSpPr/>
          <p:nvPr/>
        </p:nvGrpSpPr>
        <p:grpSpPr>
          <a:xfrm>
            <a:off x="938088" y="5587149"/>
            <a:ext cx="8382000" cy="764977"/>
            <a:chOff x="381000" y="4876800"/>
            <a:chExt cx="8382000" cy="764977"/>
          </a:xfrm>
        </p:grpSpPr>
        <p:sp>
          <p:nvSpPr>
            <p:cNvPr id="63" name="Rectangle 62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51290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054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436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4818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68636" y="56603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84818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67288" y="56603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436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76436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054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68054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52688" y="566037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954036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59672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2908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15836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51290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2908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42908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6144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4526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4526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Rahmat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26144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Riki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05288" y="2668357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Susi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827060" y="353968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380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7762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22464" y="2657795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762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938088" y="5663349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1776288" y="5587149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462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83" grpId="0"/>
      <p:bldP spid="84" grpId="0"/>
      <p:bldP spid="85" grpId="0"/>
      <p:bldP spid="86" grpId="0"/>
      <p:bldP spid="87" grpId="0"/>
      <p:bldP spid="88" grpId="0" animBg="1"/>
      <p:bldP spid="89" grpId="0"/>
      <p:bldP spid="90" grpId="0"/>
      <p:bldP spid="91" grpId="0" animBg="1"/>
      <p:bldP spid="92" grpId="0"/>
      <p:bldP spid="93" grpId="0" animBg="1"/>
      <p:bldP spid="94" grpId="0"/>
      <p:bldP spid="95" grpId="0"/>
      <p:bldP spid="96" grpId="0" animBg="1"/>
      <p:bldP spid="97" grpId="0"/>
      <p:bldP spid="98" grpId="0"/>
      <p:bldP spid="99" grpId="0" animBg="1"/>
      <p:bldP spid="100" grpId="0"/>
      <p:bldP spid="101" grpId="0" animBg="1"/>
      <p:bldP spid="102" grpId="0"/>
      <p:bldP spid="103" grpId="0"/>
      <p:bldP spid="104" grpId="0" animBg="1"/>
      <p:bldP spid="105" grpId="0" animBg="1"/>
      <p:bldP spid="106" grpId="0"/>
      <p:bldP spid="106" grpId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1" grpId="0"/>
      <p:bldP spid="112" grpId="0"/>
      <p:bldP spid="1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id-ID" dirty="0" smtClean="0"/>
              <a:t>Node have 2 </a:t>
            </a: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19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37044" y="293040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rgbClr val="CC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Syahrul</a:t>
            </a:r>
            <a:endParaRPr lang="en-US" sz="1600" b="1" dirty="0">
              <a:solidFill>
                <a:srgbClr val="CC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14" name="Group 13"/>
          <p:cNvGrpSpPr/>
          <p:nvPr/>
        </p:nvGrpSpPr>
        <p:grpSpPr>
          <a:xfrm>
            <a:off x="950844" y="5326360"/>
            <a:ext cx="8382000" cy="764977"/>
            <a:chOff x="381000" y="4876800"/>
            <a:chExt cx="8382000" cy="764977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381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219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2057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2895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3733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45720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54102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62484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0866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7924800" y="4876800"/>
              <a:ext cx="838200" cy="457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1B9AD9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49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4974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2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224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6726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4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015408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5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8403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6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67855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7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526696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8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351644" y="5334000"/>
              <a:ext cx="3048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9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126896" y="5334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51418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Riki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8182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76564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4946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81392" y="53995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Ahmad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84946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Ahmad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980044" y="53995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6564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Arif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6564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Arif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8182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Asih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8182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Asih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465444" y="539958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966792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Didin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59800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Didin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036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128592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Donni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51418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43036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Joned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43036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Donni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6272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4654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Rahmat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34654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Rahmat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26272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Riki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17890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7890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Susi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0844" y="540256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Syahrul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17890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Susi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950844" y="5326360"/>
            <a:ext cx="838200" cy="457200"/>
          </a:xfrm>
          <a:prstGeom prst="rect">
            <a:avLst/>
          </a:prstGeom>
          <a:solidFill>
            <a:srgbClr val="FF99CC"/>
          </a:solidFill>
          <a:ln w="25400" cap="flat" cmpd="sng" algn="ctr">
            <a:solidFill>
              <a:srgbClr val="1B9AD9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D528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Syahrul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0048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135" grpId="0"/>
      <p:bldP spid="136" grpId="0"/>
      <p:bldP spid="137" grpId="0"/>
      <p:bldP spid="138" grpId="0"/>
      <p:bldP spid="139" grpId="0"/>
      <p:bldP spid="140" grpId="0" animBg="1"/>
      <p:bldP spid="141" grpId="0"/>
      <p:bldP spid="142" grpId="0"/>
      <p:bldP spid="143" grpId="0" animBg="1"/>
      <p:bldP spid="144" grpId="0"/>
      <p:bldP spid="145" grpId="0" animBg="1"/>
      <p:bldP spid="146" grpId="0"/>
      <p:bldP spid="147" grpId="0"/>
      <p:bldP spid="148" grpId="0" animBg="1"/>
      <p:bldP spid="149" grpId="0"/>
      <p:bldP spid="150" grpId="0"/>
      <p:bldP spid="151" grpId="0" animBg="1"/>
      <p:bldP spid="152" grpId="0"/>
      <p:bldP spid="153" grpId="0" animBg="1"/>
      <p:bldP spid="154" grpId="0"/>
      <p:bldP spid="155" grpId="0"/>
      <p:bldP spid="156" grpId="0" animBg="1"/>
      <p:bldP spid="157" grpId="0" animBg="1"/>
      <p:bldP spid="158" grpId="0"/>
      <p:bldP spid="159" grpId="0"/>
      <p:bldP spid="160" grpId="0"/>
      <p:bldP spid="161" grpId="0" animBg="1"/>
      <p:bldP spid="16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1016001" y="5334001"/>
            <a:ext cx="8604250" cy="2201333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normAutofit/>
          </a:bodyPr>
          <a:lstStyle/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				</a:t>
            </a:r>
            <a:r>
              <a:rPr lang="id-ID" b="1" dirty="0" smtClean="0">
                <a:solidFill>
                  <a:schemeClr val="bg1"/>
                </a:solidFill>
              </a:rPr>
              <a:t>Contact Person: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Adam Mukharil Bachtiar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Informatics Engineering UNIKOM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Jalan Dipati Ukur Nomor. 112-114 Bandung 40132</a:t>
            </a: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Email: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7"/>
              </a:rPr>
              <a:t>adfbipotter@gmail.com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Blog: </a:t>
            </a:r>
            <a:r>
              <a:rPr lang="id-ID" dirty="0" smtClean="0">
                <a:solidFill>
                  <a:prstClr val="black">
                    <a:lumMod val="65000"/>
                    <a:lumOff val="35000"/>
                  </a:prstClr>
                </a:solidFill>
                <a:hlinkClick r:id="rId8"/>
              </a:rPr>
              <a:t>http://adfbipotter.wordpress.com</a:t>
            </a:r>
            <a:endParaRPr lang="id-ID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/>
            <a:endParaRPr lang="en-US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endParaRPr lang="en-US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id-ID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Copyright © Adam Mukharil </a:t>
            </a:r>
            <a:r>
              <a:rPr lang="id-ID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Bachtiar 2012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22667" y="3672167"/>
            <a:ext cx="9652000" cy="121733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8000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n-US" sz="4400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30667" y="2540000"/>
            <a:ext cx="9660000" cy="71084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id-ID" sz="4000" dirty="0"/>
              <a:t>THANK YOU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Example of Heap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19" name="Content Placeholder 2"/>
          <p:cNvSpPr txBox="1">
            <a:spLocks/>
          </p:cNvSpPr>
          <p:nvPr/>
        </p:nvSpPr>
        <p:spPr bwMode="auto">
          <a:xfrm>
            <a:off x="729158" y="2226595"/>
            <a:ext cx="4343400" cy="4800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Max Heap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0" name="Content Placeholder 2"/>
          <p:cNvSpPr txBox="1">
            <a:spLocks/>
          </p:cNvSpPr>
          <p:nvPr/>
        </p:nvSpPr>
        <p:spPr bwMode="auto">
          <a:xfrm>
            <a:off x="5185202" y="2236535"/>
            <a:ext cx="4267200" cy="4800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9AD9"/>
            </a:solidFill>
            <a:prstDash val="solid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0988" marR="0" lvl="0" indent="-280988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Min Heap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2726922" y="2922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24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1736322" y="36081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23" name="Oval 122"/>
          <p:cNvSpPr/>
          <p:nvPr/>
        </p:nvSpPr>
        <p:spPr bwMode="auto">
          <a:xfrm>
            <a:off x="4327122" y="4446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24" name="Oval 123"/>
          <p:cNvSpPr/>
          <p:nvPr/>
        </p:nvSpPr>
        <p:spPr bwMode="auto">
          <a:xfrm>
            <a:off x="3869922" y="36081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125" name="Oval 124"/>
          <p:cNvSpPr/>
          <p:nvPr/>
        </p:nvSpPr>
        <p:spPr bwMode="auto">
          <a:xfrm>
            <a:off x="1202922" y="4446335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26" name="Oval 125"/>
          <p:cNvSpPr/>
          <p:nvPr/>
        </p:nvSpPr>
        <p:spPr bwMode="auto">
          <a:xfrm>
            <a:off x="2269722" y="4446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7" name="Oval 126"/>
          <p:cNvSpPr/>
          <p:nvPr/>
        </p:nvSpPr>
        <p:spPr bwMode="auto">
          <a:xfrm>
            <a:off x="3412722" y="4446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28" name="Straight Connector 127"/>
          <p:cNvCxnSpPr>
            <a:stCxn id="121" idx="3"/>
            <a:endCxn id="122" idx="0"/>
          </p:cNvCxnSpPr>
          <p:nvPr/>
        </p:nvCxnSpPr>
        <p:spPr bwMode="auto">
          <a:xfrm rot="5400000">
            <a:off x="2345922" y="3137861"/>
            <a:ext cx="165474" cy="7750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21" idx="5"/>
            <a:endCxn id="124" idx="0"/>
          </p:cNvCxnSpPr>
          <p:nvPr/>
        </p:nvCxnSpPr>
        <p:spPr bwMode="auto">
          <a:xfrm rot="16200000" flipH="1">
            <a:off x="3628248" y="3061661"/>
            <a:ext cx="165474" cy="9274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>
            <a:stCxn id="122" idx="3"/>
            <a:endCxn id="125" idx="0"/>
          </p:cNvCxnSpPr>
          <p:nvPr/>
        </p:nvCxnSpPr>
        <p:spPr bwMode="auto">
          <a:xfrm rot="5400000">
            <a:off x="1507722" y="4128461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stCxn id="122" idx="5"/>
            <a:endCxn id="126" idx="0"/>
          </p:cNvCxnSpPr>
          <p:nvPr/>
        </p:nvCxnSpPr>
        <p:spPr bwMode="auto">
          <a:xfrm rot="16200000" flipH="1">
            <a:off x="2256648" y="4128461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24" idx="3"/>
            <a:endCxn id="127" idx="0"/>
          </p:cNvCxnSpPr>
          <p:nvPr/>
        </p:nvCxnSpPr>
        <p:spPr bwMode="auto">
          <a:xfrm rot="5400000">
            <a:off x="3679422" y="4166561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>
            <a:stCxn id="124" idx="5"/>
            <a:endCxn id="123" idx="0"/>
          </p:cNvCxnSpPr>
          <p:nvPr/>
        </p:nvCxnSpPr>
        <p:spPr bwMode="auto">
          <a:xfrm rot="16200000" flipH="1">
            <a:off x="4352148" y="4166561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Oval 133"/>
          <p:cNvSpPr/>
          <p:nvPr/>
        </p:nvSpPr>
        <p:spPr bwMode="auto">
          <a:xfrm>
            <a:off x="782166" y="5337543"/>
            <a:ext cx="609600" cy="63325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4</a:t>
            </a:r>
          </a:p>
        </p:txBody>
      </p:sp>
      <p:cxnSp>
        <p:nvCxnSpPr>
          <p:cNvPr id="135" name="Straight Connector 134"/>
          <p:cNvCxnSpPr>
            <a:stCxn id="125" idx="3"/>
            <a:endCxn id="134" idx="0"/>
          </p:cNvCxnSpPr>
          <p:nvPr/>
        </p:nvCxnSpPr>
        <p:spPr bwMode="auto">
          <a:xfrm rot="5400000">
            <a:off x="1004140" y="5049487"/>
            <a:ext cx="370882" cy="20523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Oval 135"/>
          <p:cNvSpPr/>
          <p:nvPr/>
        </p:nvSpPr>
        <p:spPr bwMode="auto">
          <a:xfrm>
            <a:off x="7176342" y="2922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</a:p>
        </p:txBody>
      </p:sp>
      <p:sp>
        <p:nvSpPr>
          <p:cNvPr id="137" name="Oval 136"/>
          <p:cNvSpPr/>
          <p:nvPr/>
        </p:nvSpPr>
        <p:spPr bwMode="auto">
          <a:xfrm>
            <a:off x="6185742" y="36081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38" name="Oval 137"/>
          <p:cNvSpPr/>
          <p:nvPr/>
        </p:nvSpPr>
        <p:spPr bwMode="auto">
          <a:xfrm>
            <a:off x="8776542" y="4446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909C9">
                  <a:shade val="30000"/>
                  <a:satMod val="115000"/>
                </a:srgbClr>
              </a:gs>
              <a:gs pos="50000">
                <a:srgbClr val="E909C9">
                  <a:shade val="67500"/>
                  <a:satMod val="115000"/>
                </a:srgbClr>
              </a:gs>
              <a:gs pos="100000">
                <a:srgbClr val="E909C9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139" name="Oval 138"/>
          <p:cNvSpPr/>
          <p:nvPr/>
        </p:nvSpPr>
        <p:spPr bwMode="auto">
          <a:xfrm>
            <a:off x="8319342" y="36081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0" name="Oval 139"/>
          <p:cNvSpPr/>
          <p:nvPr/>
        </p:nvSpPr>
        <p:spPr bwMode="auto">
          <a:xfrm>
            <a:off x="5652342" y="4446335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141" name="Oval 140"/>
          <p:cNvSpPr/>
          <p:nvPr/>
        </p:nvSpPr>
        <p:spPr bwMode="auto">
          <a:xfrm>
            <a:off x="6719142" y="4446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142" name="Oval 141"/>
          <p:cNvSpPr/>
          <p:nvPr/>
        </p:nvSpPr>
        <p:spPr bwMode="auto">
          <a:xfrm>
            <a:off x="7862142" y="4446335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cxnSp>
        <p:nvCxnSpPr>
          <p:cNvPr id="143" name="Straight Connector 142"/>
          <p:cNvCxnSpPr>
            <a:stCxn id="136" idx="3"/>
            <a:endCxn id="137" idx="0"/>
          </p:cNvCxnSpPr>
          <p:nvPr/>
        </p:nvCxnSpPr>
        <p:spPr bwMode="auto">
          <a:xfrm rot="5400000">
            <a:off x="6795342" y="3137861"/>
            <a:ext cx="165474" cy="7750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/>
          <p:cNvCxnSpPr>
            <a:stCxn id="136" idx="5"/>
            <a:endCxn id="139" idx="0"/>
          </p:cNvCxnSpPr>
          <p:nvPr/>
        </p:nvCxnSpPr>
        <p:spPr bwMode="auto">
          <a:xfrm rot="16200000" flipH="1">
            <a:off x="8077668" y="3061661"/>
            <a:ext cx="165474" cy="9274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/>
          <p:cNvCxnSpPr>
            <a:stCxn id="137" idx="3"/>
            <a:endCxn id="140" idx="0"/>
          </p:cNvCxnSpPr>
          <p:nvPr/>
        </p:nvCxnSpPr>
        <p:spPr bwMode="auto">
          <a:xfrm rot="5400000">
            <a:off x="5957142" y="4128461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>
            <a:stCxn id="137" idx="5"/>
            <a:endCxn id="141" idx="0"/>
          </p:cNvCxnSpPr>
          <p:nvPr/>
        </p:nvCxnSpPr>
        <p:spPr bwMode="auto">
          <a:xfrm rot="16200000" flipH="1">
            <a:off x="6706068" y="4128461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>
            <a:stCxn id="139" idx="3"/>
            <a:endCxn id="142" idx="0"/>
          </p:cNvCxnSpPr>
          <p:nvPr/>
        </p:nvCxnSpPr>
        <p:spPr bwMode="auto">
          <a:xfrm rot="5400000">
            <a:off x="8128842" y="4166561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Straight Connector 147"/>
          <p:cNvCxnSpPr>
            <a:stCxn id="139" idx="5"/>
            <a:endCxn id="138" idx="0"/>
          </p:cNvCxnSpPr>
          <p:nvPr/>
        </p:nvCxnSpPr>
        <p:spPr bwMode="auto">
          <a:xfrm rot="16200000" flipH="1">
            <a:off x="8801568" y="4166561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Oval 148"/>
          <p:cNvSpPr/>
          <p:nvPr/>
        </p:nvSpPr>
        <p:spPr bwMode="auto">
          <a:xfrm>
            <a:off x="5231586" y="5337543"/>
            <a:ext cx="609600" cy="633254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24</a:t>
            </a:r>
          </a:p>
        </p:txBody>
      </p:sp>
      <p:cxnSp>
        <p:nvCxnSpPr>
          <p:cNvPr id="150" name="Straight Connector 149"/>
          <p:cNvCxnSpPr>
            <a:stCxn id="140" idx="3"/>
            <a:endCxn id="149" idx="0"/>
          </p:cNvCxnSpPr>
          <p:nvPr/>
        </p:nvCxnSpPr>
        <p:spPr bwMode="auto">
          <a:xfrm rot="5400000">
            <a:off x="5453560" y="5049487"/>
            <a:ext cx="370882" cy="20523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2889262" y="2646729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809210" y="3249174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929558" y="330333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2k+1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190210" y="413428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2k+1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310558" y="4130973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2k+1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338758" y="414153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81558" y="505593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515426" y="4134285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/>
              </a:rPr>
              <a:t>2k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557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500"/>
                            </p:stCondLst>
                            <p:childTnLst>
                              <p:par>
                                <p:cTn id="1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000"/>
                            </p:stCondLst>
                            <p:childTnLst>
                              <p:par>
                                <p:cTn id="1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9" grpId="0" animBg="1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50179" name="Rectangle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99480" y="2441848"/>
            <a:ext cx="950505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9600" dirty="0" smtClean="0">
                <a:solidFill>
                  <a:srgbClr val="333333"/>
                </a:solidFill>
                <a:latin typeface="Tahoma Bold" charset="0"/>
                <a:cs typeface="Tahoma Bold" charset="0"/>
                <a:sym typeface="Tahoma Bold" charset="0"/>
              </a:rPr>
              <a:t>BASIC PROCESSES</a:t>
            </a:r>
            <a:endParaRPr lang="en-US" sz="9600" dirty="0">
              <a:solidFill>
                <a:srgbClr val="333333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0180" name="Rectangle 3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586012" y="179678"/>
            <a:ext cx="2058256" cy="107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</a:t>
            </a:r>
            <a:r>
              <a:rPr lang="en-US" sz="6000" dirty="0" smtClean="0">
                <a:solidFill>
                  <a:srgbClr val="E5812E"/>
                </a:solidFill>
                <a:latin typeface="Wingdings" pitchFamily="2" charset="2"/>
                <a:sym typeface="Wingdings" pitchFamily="2" charset="2"/>
              </a:rPr>
              <a:t></a:t>
            </a:r>
            <a:r>
              <a:rPr lang="en-US" sz="6000" dirty="0" smtClean="0">
                <a:solidFill>
                  <a:srgbClr val="CCCCCC"/>
                </a:solidFill>
                <a:latin typeface="Wingdings" pitchFamily="2" charset="2"/>
                <a:sym typeface="Wingdings" pitchFamily="2" charset="2"/>
              </a:rPr>
              <a:t></a:t>
            </a:r>
            <a:endParaRPr lang="en-US" sz="6000" dirty="0">
              <a:solidFill>
                <a:srgbClr val="CCCCCC"/>
              </a:solidFill>
              <a:latin typeface="Wingdings" pitchFamily="2" charset="2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40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1"/>
          <p:cNvSpPr>
            <a:spLocks/>
          </p:cNvSpPr>
          <p:nvPr/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806896" y="1793776"/>
            <a:ext cx="87376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Making of heap</a:t>
            </a:r>
          </a:p>
          <a:p>
            <a:pPr marL="571500" indent="-571500">
              <a:lnSpc>
                <a:spcPct val="200000"/>
              </a:lnSpc>
              <a:buFont typeface="Arial" pitchFamily="34" charset="0"/>
              <a:buChar char="•"/>
            </a:pPr>
            <a:r>
              <a:rPr lang="id-ID" sz="3600" dirty="0" smtClean="0">
                <a:solidFill>
                  <a:srgbClr val="333333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Heap sort</a:t>
            </a:r>
          </a:p>
        </p:txBody>
      </p:sp>
      <p:sp>
        <p:nvSpPr>
          <p:cNvPr id="5" name="AutoShape 14"/>
          <p:cNvSpPr>
            <a:spLocks/>
          </p:cNvSpPr>
          <p:nvPr/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/>
          </a:p>
        </p:txBody>
      </p:sp>
      <p:sp>
        <p:nvSpPr>
          <p:cNvPr id="6" name="Rectangle 15"/>
          <p:cNvSpPr>
            <a:spLocks/>
          </p:cNvSpPr>
          <p:nvPr/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60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Processes in Heap</a:t>
            </a:r>
            <a:endParaRPr lang="en-US" sz="60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981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Making of Heap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887912" y="37585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Shift down from middle node (Sum of node/2) until first 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573712" y="2258144"/>
            <a:ext cx="3657600" cy="762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rot="5400000">
            <a:off x="7630318" y="2639144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55" name="Straight Connector 154"/>
          <p:cNvCxnSpPr/>
          <p:nvPr/>
        </p:nvCxnSpPr>
        <p:spPr>
          <a:xfrm rot="5400000">
            <a:off x="8239918" y="2638350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5649912" y="3020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6295956" y="3020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902244" y="3020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7521784" y="3020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7389260" y="24105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8012112" y="24105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697912" y="24105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649912" y="24105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 rot="5400000">
            <a:off x="7020718" y="2638350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65" name="Straight Connector 164"/>
          <p:cNvCxnSpPr/>
          <p:nvPr/>
        </p:nvCxnSpPr>
        <p:spPr>
          <a:xfrm rot="5400000">
            <a:off x="6412706" y="2638350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66" name="Straight Connector 165"/>
          <p:cNvCxnSpPr/>
          <p:nvPr/>
        </p:nvCxnSpPr>
        <p:spPr>
          <a:xfrm rot="5400000">
            <a:off x="5803106" y="2639144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67" name="TextBox 166"/>
          <p:cNvSpPr txBox="1"/>
          <p:nvPr/>
        </p:nvSpPr>
        <p:spPr>
          <a:xfrm>
            <a:off x="8128068" y="3020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740980" y="302014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183312" y="24105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895616" y="241054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171" name="Oval 170"/>
          <p:cNvSpPr/>
          <p:nvPr/>
        </p:nvSpPr>
        <p:spPr bwMode="auto">
          <a:xfrm>
            <a:off x="2525712" y="340114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2" name="Oval 171"/>
          <p:cNvSpPr/>
          <p:nvPr/>
        </p:nvSpPr>
        <p:spPr bwMode="auto">
          <a:xfrm>
            <a:off x="1535112" y="408694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 bwMode="auto">
          <a:xfrm>
            <a:off x="3668712" y="408694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 bwMode="auto">
          <a:xfrm>
            <a:off x="1001712" y="4925144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 bwMode="auto">
          <a:xfrm>
            <a:off x="2068512" y="492514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 bwMode="auto">
          <a:xfrm>
            <a:off x="3211512" y="4925144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7" name="Straight Connector 176"/>
          <p:cNvCxnSpPr>
            <a:stCxn id="171" idx="3"/>
            <a:endCxn id="172" idx="0"/>
          </p:cNvCxnSpPr>
          <p:nvPr/>
        </p:nvCxnSpPr>
        <p:spPr bwMode="auto">
          <a:xfrm rot="5400000">
            <a:off x="2144712" y="3616670"/>
            <a:ext cx="165474" cy="7750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Straight Connector 177"/>
          <p:cNvCxnSpPr>
            <a:stCxn id="171" idx="5"/>
            <a:endCxn id="173" idx="0"/>
          </p:cNvCxnSpPr>
          <p:nvPr/>
        </p:nvCxnSpPr>
        <p:spPr bwMode="auto">
          <a:xfrm rot="16200000" flipH="1">
            <a:off x="3427038" y="3540470"/>
            <a:ext cx="165474" cy="9274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Straight Connector 178"/>
          <p:cNvCxnSpPr>
            <a:stCxn id="172" idx="3"/>
            <a:endCxn id="174" idx="0"/>
          </p:cNvCxnSpPr>
          <p:nvPr/>
        </p:nvCxnSpPr>
        <p:spPr bwMode="auto">
          <a:xfrm rot="5400000">
            <a:off x="1306512" y="4607270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Straight Connector 179"/>
          <p:cNvCxnSpPr>
            <a:stCxn id="172" idx="5"/>
            <a:endCxn id="175" idx="0"/>
          </p:cNvCxnSpPr>
          <p:nvPr/>
        </p:nvCxnSpPr>
        <p:spPr bwMode="auto">
          <a:xfrm rot="16200000" flipH="1">
            <a:off x="2055438" y="4607270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Straight Connector 180"/>
          <p:cNvCxnSpPr>
            <a:stCxn id="173" idx="3"/>
            <a:endCxn id="176" idx="0"/>
          </p:cNvCxnSpPr>
          <p:nvPr/>
        </p:nvCxnSpPr>
        <p:spPr bwMode="auto">
          <a:xfrm rot="5400000">
            <a:off x="3478212" y="4645370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TextBox 181"/>
          <p:cNvSpPr txBox="1"/>
          <p:nvPr/>
        </p:nvSpPr>
        <p:spPr>
          <a:xfrm>
            <a:off x="2688052" y="312553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1687512" y="378214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880748" y="3782144"/>
            <a:ext cx="3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257356" y="4639598"/>
            <a:ext cx="384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1111044" y="4633596"/>
            <a:ext cx="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327468" y="4639598"/>
            <a:ext cx="35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4887912" y="4428189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N = 6,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Middle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=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N/2 = 6/2 = 3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4887912" y="4772744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Reorganize on third node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4887912" y="5138082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on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second </a:t>
            </a: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node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4887912" y="5498122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Reorganize on </a:t>
            </a:r>
            <a:r>
              <a:rPr lang="id-ID" sz="2000" b="1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first node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925512" y="5744234"/>
            <a:ext cx="3657600" cy="762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 rot="5400000">
            <a:off x="2982118" y="6125234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94" name="Straight Connector 193"/>
          <p:cNvCxnSpPr/>
          <p:nvPr/>
        </p:nvCxnSpPr>
        <p:spPr>
          <a:xfrm rot="5400000">
            <a:off x="3591718" y="6124440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95" name="TextBox 194"/>
          <p:cNvSpPr txBox="1"/>
          <p:nvPr/>
        </p:nvSpPr>
        <p:spPr>
          <a:xfrm>
            <a:off x="1001712" y="65062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1647756" y="65062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2254044" y="65062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2873584" y="65062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12260" y="589663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535112" y="588924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2234164" y="58966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466616" y="590249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203" name="Straight Connector 202"/>
          <p:cNvCxnSpPr/>
          <p:nvPr/>
        </p:nvCxnSpPr>
        <p:spPr>
          <a:xfrm rot="5400000">
            <a:off x="2372518" y="6124440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204" name="Straight Connector 203"/>
          <p:cNvCxnSpPr/>
          <p:nvPr/>
        </p:nvCxnSpPr>
        <p:spPr>
          <a:xfrm rot="5400000">
            <a:off x="1764506" y="6124440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205" name="Straight Connector 204"/>
          <p:cNvCxnSpPr/>
          <p:nvPr/>
        </p:nvCxnSpPr>
        <p:spPr>
          <a:xfrm rot="5400000">
            <a:off x="1154906" y="6125234"/>
            <a:ext cx="76200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206" name="TextBox 205"/>
          <p:cNvSpPr txBox="1"/>
          <p:nvPr/>
        </p:nvSpPr>
        <p:spPr>
          <a:xfrm>
            <a:off x="3479868" y="65062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4092780" y="650623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754312" y="589663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4086156" y="589663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2681424" y="35038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677572" y="41763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1054720" y="50278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2131460" y="50278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3807860" y="41995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3337408" y="50411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1140860" y="50278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1598060" y="41763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3337408" y="50411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821112" y="419958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1674260" y="41763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588660" y="35038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1598060" y="417639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220912" y="50278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349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8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6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7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53" grpId="0" animBg="1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7" grpId="0"/>
      <p:bldP spid="168" grpId="0"/>
      <p:bldP spid="169" grpId="0"/>
      <p:bldP spid="170" grpId="0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5" grpId="0" animBg="1"/>
      <p:bldP spid="176" grpId="0" animBg="1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 animBg="1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6" grpId="0"/>
      <p:bldP spid="207" grpId="0"/>
      <p:bldP spid="208" grpId="0"/>
      <p:bldP spid="209" grpId="0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7" grpId="0"/>
      <p:bldP spid="217" grpId="1"/>
      <p:bldP spid="218" grpId="0"/>
      <p:bldP spid="219" grpId="0"/>
      <p:bldP spid="220" grpId="0"/>
      <p:bldP spid="220" grpId="1"/>
      <p:bldP spid="221" grpId="0"/>
      <p:bldP spid="222" grpId="0"/>
      <p:bldP spid="2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96024" y="3015305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Binary tree in Max heap state.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“Fired” root and swap with last node.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lvl="0" indent="-292100" fontAlgn="auto">
              <a:spcBef>
                <a:spcPts val="0"/>
              </a:spcBef>
              <a:spcAft>
                <a:spcPts val="0"/>
              </a:spcAft>
              <a:buFontTx/>
              <a:buAutoNum type="alphaLcPeriod"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Subtract number of nodes with 1.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If N &gt; 1 then reorganize heap again.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92100" marR="0" lvl="0" indent="-2921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id-ID" sz="2000" b="1" kern="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 step b to d until node is empty (N=0)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1998860" y="410462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Straight Connector 52"/>
          <p:cNvCxnSpPr>
            <a:stCxn id="67" idx="3"/>
            <a:endCxn id="68" idx="0"/>
          </p:cNvCxnSpPr>
          <p:nvPr/>
        </p:nvCxnSpPr>
        <p:spPr bwMode="auto">
          <a:xfrm rot="5400000">
            <a:off x="2043586" y="2738168"/>
            <a:ext cx="254926" cy="80157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67" idx="5"/>
            <a:endCxn id="64" idx="0"/>
          </p:cNvCxnSpPr>
          <p:nvPr/>
        </p:nvCxnSpPr>
        <p:spPr bwMode="auto">
          <a:xfrm rot="16200000" flipH="1">
            <a:off x="3325912" y="2688472"/>
            <a:ext cx="254926" cy="90097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68" idx="3"/>
            <a:endCxn id="66" idx="0"/>
          </p:cNvCxnSpPr>
          <p:nvPr/>
        </p:nvCxnSpPr>
        <p:spPr bwMode="auto">
          <a:xfrm rot="5400000">
            <a:off x="1236860" y="3786746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>
            <a:endCxn id="52" idx="0"/>
          </p:cNvCxnSpPr>
          <p:nvPr/>
        </p:nvCxnSpPr>
        <p:spPr bwMode="auto">
          <a:xfrm rot="16200000" flipH="1">
            <a:off x="1985786" y="3786746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64" idx="3"/>
            <a:endCxn id="65" idx="0"/>
          </p:cNvCxnSpPr>
          <p:nvPr/>
        </p:nvCxnSpPr>
        <p:spPr bwMode="auto">
          <a:xfrm rot="5400000">
            <a:off x="3408560" y="3824846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2618400" y="215261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17860" y="296762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11096" y="2967622"/>
            <a:ext cx="3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87704" y="3819074"/>
            <a:ext cx="384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4704" y="3813072"/>
            <a:ext cx="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57816" y="3815762"/>
            <a:ext cx="35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599060" y="326642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3141860" y="410462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932060" y="410462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2482564" y="2491168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1465460" y="326642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08260" y="5257704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055689" y="5647843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rot="5400000">
            <a:off x="3665705" y="564825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1084460" y="60197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504" y="60197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336792" y="60197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56332" y="60197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5008" y="541010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617860" y="541596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16912" y="54101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49364" y="541596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80" name="Straight Connector 79"/>
          <p:cNvCxnSpPr>
            <a:endCxn id="69" idx="2"/>
          </p:cNvCxnSpPr>
          <p:nvPr/>
        </p:nvCxnSpPr>
        <p:spPr>
          <a:xfrm rot="5400000">
            <a:off x="2446505" y="564825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81" name="Straight Connector 80"/>
          <p:cNvCxnSpPr/>
          <p:nvPr/>
        </p:nvCxnSpPr>
        <p:spPr>
          <a:xfrm rot="5400000">
            <a:off x="1837699" y="5647465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 rot="5400000">
            <a:off x="1228496" y="5647862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3562616" y="60197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75528" y="601970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837060" y="541010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168904" y="541010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56260" y="541596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84460" y="541596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056260" y="5263562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071208" y="42265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281008" y="42265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751460" y="339831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32260" y="259656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28408" y="337512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38008" y="422657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21712" y="259656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550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8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59" grpId="0"/>
      <p:bldP spid="60" grpId="0"/>
      <p:bldP spid="61" grpId="0"/>
      <p:bldP spid="62" grpId="0"/>
      <p:bldP spid="63" grpId="0"/>
      <p:bldP spid="63" grpId="1"/>
      <p:bldP spid="64" grpId="0" animBg="1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2" grpId="0"/>
      <p:bldP spid="73" grpId="0"/>
      <p:bldP spid="74" grpId="0"/>
      <p:bldP spid="75" grpId="0"/>
      <p:bldP spid="76" grpId="0"/>
      <p:bldP spid="76" grpId="1"/>
      <p:bldP spid="77" grpId="0"/>
      <p:bldP spid="78" grpId="0"/>
      <p:bldP spid="79" grpId="0"/>
      <p:bldP spid="83" grpId="0"/>
      <p:bldP spid="84" grpId="0"/>
      <p:bldP spid="85" grpId="0"/>
      <p:bldP spid="86" grpId="0"/>
      <p:bldP spid="86" grpId="1"/>
      <p:bldP spid="87" grpId="0"/>
      <p:bldP spid="88" grpId="0"/>
      <p:bldP spid="89" grpId="0" animBg="1"/>
      <p:bldP spid="90" grpId="0"/>
      <p:bldP spid="91" grpId="0"/>
      <p:bldP spid="91" grpId="1"/>
      <p:bldP spid="92" grpId="0"/>
      <p:bldP spid="93" grpId="0"/>
      <p:bldP spid="93" grpId="1"/>
      <p:bldP spid="94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0160000" cy="7620000"/>
          </a:xfrm>
          <a:prstGeom prst="roundRect">
            <a:avLst>
              <a:gd name="adj" fmla="val 2500"/>
            </a:avLst>
          </a:prstGeom>
          <a:solidFill>
            <a:schemeClr val="accent1">
              <a:alpha val="9450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 lang="id-ID" dirty="0"/>
          </a:p>
        </p:txBody>
      </p:sp>
      <p:sp>
        <p:nvSpPr>
          <p:cNvPr id="5" name="AutoShape 1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6600" y="515144"/>
            <a:ext cx="8724900" cy="990600"/>
          </a:xfrm>
          <a:prstGeom prst="roundRect">
            <a:avLst>
              <a:gd name="adj" fmla="val 19222"/>
            </a:avLst>
          </a:prstGeom>
          <a:solidFill>
            <a:srgbClr val="333333"/>
          </a:solidFill>
          <a:ln>
            <a:noFill/>
          </a:ln>
          <a:effectLst>
            <a:outerShdw blurRad="127000" dist="76199" dir="3059993" algn="ctr" rotWithShape="0">
              <a:schemeClr val="bg2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d-ID" sz="900"/>
          </a:p>
        </p:txBody>
      </p:sp>
      <p:sp>
        <p:nvSpPr>
          <p:cNvPr id="6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85688" y="569640"/>
            <a:ext cx="868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id-ID" sz="5400" dirty="0" smtClean="0">
                <a:solidFill>
                  <a:srgbClr val="E5812E"/>
                </a:solidFill>
                <a:latin typeface="Tahoma Bold" charset="0"/>
                <a:cs typeface="Tahoma Bold" charset="0"/>
                <a:sym typeface="Tahoma Bold" charset="0"/>
              </a:rPr>
              <a:t>Heap Sort 1</a:t>
            </a:r>
            <a:endParaRPr lang="en-US" sz="5400" dirty="0">
              <a:solidFill>
                <a:srgbClr val="E5812E"/>
              </a:solidFill>
              <a:latin typeface="Tahoma Bold" charset="0"/>
              <a:cs typeface="Tahoma Bold" charset="0"/>
              <a:sym typeface="Tahoma Bold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2048" y="2535711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marR="0" lvl="0" indent="-2921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Binary tree in Max heap state.</a:t>
            </a:r>
          </a:p>
          <a:p>
            <a:pPr marL="292100" marR="0" lvl="0" indent="-2921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id-ID" sz="2400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“Fired” root and swap with last node.</a:t>
            </a:r>
          </a:p>
          <a:p>
            <a:pPr marL="292100" marR="0" lvl="0" indent="-2921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Subtract number of nodes with 1.</a:t>
            </a:r>
          </a:p>
          <a:p>
            <a:pPr marL="292100" marR="0" lvl="0" indent="-2921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id-ID" sz="2400" kern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If N &gt; 1 then reorganize heap again.</a:t>
            </a:r>
          </a:p>
          <a:p>
            <a:pPr marL="292100" marR="0" lvl="0" indent="-2921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id-ID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Repeat</a:t>
            </a:r>
            <a:r>
              <a:rPr kumimoji="0" lang="id-ID" sz="24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step b to d until node is empty (N=0)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2148449" y="431844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E8210C">
                  <a:shade val="30000"/>
                  <a:satMod val="115000"/>
                </a:srgbClr>
              </a:gs>
              <a:gs pos="50000">
                <a:srgbClr val="E8210C">
                  <a:shade val="67500"/>
                  <a:satMod val="115000"/>
                </a:srgbClr>
              </a:gs>
              <a:gs pos="100000">
                <a:srgbClr val="E8210C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5" name="Straight Connector 124"/>
          <p:cNvCxnSpPr>
            <a:stCxn id="139" idx="3"/>
            <a:endCxn id="140" idx="0"/>
          </p:cNvCxnSpPr>
          <p:nvPr/>
        </p:nvCxnSpPr>
        <p:spPr bwMode="auto">
          <a:xfrm rot="5400000">
            <a:off x="2193175" y="2951988"/>
            <a:ext cx="254926" cy="801578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>
            <a:stCxn id="139" idx="5"/>
            <a:endCxn id="136" idx="0"/>
          </p:cNvCxnSpPr>
          <p:nvPr/>
        </p:nvCxnSpPr>
        <p:spPr bwMode="auto">
          <a:xfrm rot="16200000" flipH="1">
            <a:off x="3475501" y="2902292"/>
            <a:ext cx="254926" cy="900970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stCxn id="140" idx="3"/>
            <a:endCxn id="138" idx="0"/>
          </p:cNvCxnSpPr>
          <p:nvPr/>
        </p:nvCxnSpPr>
        <p:spPr bwMode="auto">
          <a:xfrm rot="5400000">
            <a:off x="1386449" y="4000566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>
            <a:endCxn id="124" idx="0"/>
          </p:cNvCxnSpPr>
          <p:nvPr/>
        </p:nvCxnSpPr>
        <p:spPr bwMode="auto">
          <a:xfrm rot="16200000" flipH="1">
            <a:off x="2135375" y="4000566"/>
            <a:ext cx="317874" cy="3178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>
            <a:stCxn id="136" idx="3"/>
            <a:endCxn id="137" idx="0"/>
          </p:cNvCxnSpPr>
          <p:nvPr/>
        </p:nvCxnSpPr>
        <p:spPr bwMode="auto">
          <a:xfrm rot="5400000">
            <a:off x="3558149" y="4038666"/>
            <a:ext cx="317874" cy="241674"/>
          </a:xfrm>
          <a:prstGeom prst="line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767989" y="236643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767449" y="3181442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2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960685" y="3181442"/>
            <a:ext cx="39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337293" y="4032894"/>
            <a:ext cx="384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5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194293" y="4026892"/>
            <a:ext cx="321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407405" y="4029582"/>
            <a:ext cx="35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</a:rPr>
              <a:t>6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36" name="Oval 135"/>
          <p:cNvSpPr/>
          <p:nvPr/>
        </p:nvSpPr>
        <p:spPr bwMode="auto">
          <a:xfrm>
            <a:off x="3748649" y="348024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7AD71D">
                  <a:shade val="30000"/>
                  <a:satMod val="115000"/>
                </a:srgbClr>
              </a:gs>
              <a:gs pos="50000">
                <a:srgbClr val="7AD71D">
                  <a:shade val="67500"/>
                  <a:satMod val="115000"/>
                </a:srgbClr>
              </a:gs>
              <a:gs pos="100000">
                <a:srgbClr val="7AD71D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 bwMode="auto">
          <a:xfrm>
            <a:off x="3291449" y="431844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1081649" y="431844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 bwMode="auto">
          <a:xfrm>
            <a:off x="2632153" y="2704988"/>
            <a:ext cx="609600" cy="609600"/>
          </a:xfrm>
          <a:prstGeom prst="ellipse">
            <a:avLst/>
          </a:prstGeom>
          <a:solidFill>
            <a:srgbClr val="1B9AD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 bwMode="auto">
          <a:xfrm>
            <a:off x="1615049" y="3480240"/>
            <a:ext cx="609600" cy="609600"/>
          </a:xfrm>
          <a:prstGeom prst="ellipse">
            <a:avLst/>
          </a:prstGeom>
          <a:gradFill flip="none" rotWithShape="1">
            <a:gsLst>
              <a:gs pos="0">
                <a:srgbClr val="1D528D">
                  <a:tint val="80000"/>
                  <a:satMod val="300000"/>
                </a:srgbClr>
              </a:gs>
              <a:gs pos="100000">
                <a:srgbClr val="1D528D">
                  <a:shade val="30000"/>
                  <a:satMod val="200000"/>
                </a:srgbClr>
              </a:gs>
            </a:gsLst>
            <a:lin ang="27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157849" y="5471524"/>
            <a:ext cx="3657600" cy="78111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D52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 rot="5400000">
            <a:off x="3205278" y="5861663"/>
            <a:ext cx="780316" cy="1626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143" name="Straight Connector 142"/>
          <p:cNvCxnSpPr/>
          <p:nvPr/>
        </p:nvCxnSpPr>
        <p:spPr>
          <a:xfrm rot="5400000">
            <a:off x="3815294" y="586207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1234049" y="62335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880093" y="62335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486381" y="62335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105921" y="62335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144597" y="56239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767449" y="562978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466501" y="56239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E909C9"/>
                </a:solidFill>
                <a:effectLst/>
                <a:uLnTx/>
                <a:uFillTx/>
              </a:rPr>
              <a:t>5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E909C9"/>
              </a:solidFill>
              <a:effectLst/>
              <a:uLnTx/>
              <a:uFillTx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98953" y="562978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7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cxnSp>
        <p:nvCxnSpPr>
          <p:cNvPr id="224" name="Straight Connector 223"/>
          <p:cNvCxnSpPr>
            <a:endCxn id="141" idx="2"/>
          </p:cNvCxnSpPr>
          <p:nvPr/>
        </p:nvCxnSpPr>
        <p:spPr>
          <a:xfrm rot="5400000">
            <a:off x="2596094" y="5862079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225" name="Straight Connector 224"/>
          <p:cNvCxnSpPr/>
          <p:nvPr/>
        </p:nvCxnSpPr>
        <p:spPr>
          <a:xfrm rot="5400000">
            <a:off x="1987288" y="5861285"/>
            <a:ext cx="781110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cxnSp>
        <p:nvCxnSpPr>
          <p:cNvPr id="226" name="Straight Connector 225"/>
          <p:cNvCxnSpPr/>
          <p:nvPr/>
        </p:nvCxnSpPr>
        <p:spPr>
          <a:xfrm rot="5400000">
            <a:off x="1378085" y="5861682"/>
            <a:ext cx="780316" cy="1588"/>
          </a:xfrm>
          <a:prstGeom prst="line">
            <a:avLst/>
          </a:prstGeom>
          <a:noFill/>
          <a:ln w="28575" cap="flat" cmpd="sng" algn="ctr">
            <a:solidFill>
              <a:srgbClr val="1D528D"/>
            </a:solidFill>
            <a:prstDash val="solid"/>
          </a:ln>
          <a:effectLst/>
        </p:spPr>
      </p:cxnSp>
      <p:sp>
        <p:nvSpPr>
          <p:cNvPr id="227" name="TextBox 226"/>
          <p:cNvSpPr txBox="1"/>
          <p:nvPr/>
        </p:nvSpPr>
        <p:spPr>
          <a:xfrm>
            <a:off x="3712205" y="62335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4325117" y="6233524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2986649" y="562392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318493" y="562392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205849" y="562978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234049" y="562978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</a:endParaRPr>
          </a:p>
        </p:txBody>
      </p:sp>
      <p:sp>
        <p:nvSpPr>
          <p:cNvPr id="233" name="Rectangle 232"/>
          <p:cNvSpPr/>
          <p:nvPr/>
        </p:nvSpPr>
        <p:spPr bwMode="auto">
          <a:xfrm>
            <a:off x="4205849" y="5477382"/>
            <a:ext cx="609600" cy="775252"/>
          </a:xfrm>
          <a:prstGeom prst="rect">
            <a:avLst/>
          </a:prstGeom>
          <a:solidFill>
            <a:srgbClr val="1B9AD9"/>
          </a:solidFill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14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1220797" y="444039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3430597" y="444039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901049" y="361213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681849" y="281038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1677997" y="358894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2287597" y="444039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771301" y="281038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4214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 animBg="1"/>
      <p:bldP spid="137" grpId="0" animBg="1"/>
      <p:bldP spid="137" grpId="1" animBg="1"/>
      <p:bldP spid="138" grpId="0" animBg="1"/>
      <p:bldP spid="139" grpId="0" animBg="1"/>
      <p:bldP spid="140" grpId="0" animBg="1"/>
      <p:bldP spid="141" grpId="0" animBg="1"/>
      <p:bldP spid="144" grpId="0"/>
      <p:bldP spid="145" grpId="0"/>
      <p:bldP spid="146" grpId="0"/>
      <p:bldP spid="147" grpId="0"/>
      <p:bldP spid="148" grpId="0"/>
      <p:bldP spid="148" grpId="1"/>
      <p:bldP spid="149" grpId="0"/>
      <p:bldP spid="150" grpId="0"/>
      <p:bldP spid="152" grpId="0"/>
      <p:bldP spid="227" grpId="0"/>
      <p:bldP spid="228" grpId="0"/>
      <p:bldP spid="229" grpId="0"/>
      <p:bldP spid="230" grpId="0"/>
      <p:bldP spid="230" grpId="1"/>
      <p:bldP spid="231" grpId="0"/>
      <p:bldP spid="232" grpId="0"/>
      <p:bldP spid="233" grpId="0" animBg="1"/>
      <p:bldP spid="234" grpId="0"/>
      <p:bldP spid="235" grpId="0"/>
      <p:bldP spid="235" grpId="1"/>
      <p:bldP spid="236" grpId="0"/>
      <p:bldP spid="237" grpId="0"/>
      <p:bldP spid="237" grpId="1"/>
      <p:bldP spid="238" grpId="0"/>
      <p:bldP spid="239" grpId="0"/>
      <p:bldP spid="2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BZcTVN96qNpd1SrIVVWS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HhRpH0VNCMLOfGqfxDax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zNQsIGgIFnlEMKmxMgFyc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vJnlKPWcW8q6GBYmRpe0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f0V2jxiz85ZJ5JcrNgEH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e61qje5EEJMoh64mVqMs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nsPaXO6NXtPbYN1LDmZb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2lLH6Cb9V8XGBIv92Vc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2uCcxSSmCtK44l72do4B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SAavjPBeixdZQ9vzKiNj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DtVSrn5Hgftwy11uirh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MJDBEwjsn0VQ1QtFGnu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ACmmyFWYENjkT7awPsGg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G3LzpogjbUavhjjwI7iu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khjSivtOeNU1SlmyFFgn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OwBG26PTS7omecoITMf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fuoYXY3r26fJMbhusRUb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u7AN2BU3l8HwmMsH7TMu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klYA6YxmAVDoS6p3EW0T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NeImX8Agcoe5U7ZXtdC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hCZhpDqVALDu92ZnS5TF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5oia5odXazEJ4mAOyUVF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sEBggYuIOYYPJnYG8HiB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KnWm4h3VZr4XxBYex1HCB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E7OZQjnTYIgGxwpqv0o0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YjX20OHLImuCLPOMccBQ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88ihIWi23eRZM4KGRCMu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XXnHjUrTQzwq9v2NizccZ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bVKzBIOboQmHmZFiuMkP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74nCZN4UavSsvsYZgyq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5lGjKoU2EFh3LsXKiI5E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4r92804pS9ngPpSiXphlc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qjedlJuBKSKphfaIgTXe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XJATVrQGProR1dT5WuX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FvDxSZLGmOtm0QNVElUhp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WUejUlfCjvH9YdpfRwxY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l6jyhISle3Omo7E26SD4u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wp8C8f8ooXUjDJzNRvQ4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sHc4lRupqlZBteoOkM8M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BuKmoBEjwyuprx7Q0o7U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N7tKP4oWw4KIrjZD312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4DrL5bBVOKGCCgkDJXl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QyX5WYdAskZ5uvnBi4s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h09aTrHGUjpt79PWl6NG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720mCe0DXD8RzyNV2xwTx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H7TmqL6KgOszWb1uDAlkM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dNaZ8NXW40qniVZv46Nb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dcTeOvN3zOn523IVZnoF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bjrwTzRa9b2iUAX6UYr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zvD5f2QCk4zFFfUQWMaC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BHu1LLeT7854u8OFP8Li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6XX1qNNaaYezUVBeh5nq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zBLM1gX1QPwVBx3Jlr6W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VeT4BRGV3IGnmgDLxd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3Yk3axJWk1ssLPy8blaaU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VaHtHGzIOZpSfz1qjWY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dVAq4ClSYWvAMpTt32gL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smXjz9VQdVKvHe62C3d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Gy4Ec2wd81YFpMs3j21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Uhsa8WfUIXoztesL3bX7I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QgHEm0pcxsNorFQp1YBj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7KSAR01TIkkrbstAevwp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4MMUD9Ywpn39zUuqxbw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7eEXynmNGmalG6NWnRU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o2Sz6OXkTnHZEygGBBa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GYeenCBOEESa9PC4ZhyQ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NEGrfGGgj1jgH3ElIbmwf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PuIDCCjCLldbAxVnU7o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RT8zpEymtOe4PQWw24DZ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9haZoWhTQmS4UqUFaSlq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uR4NMNroRnXYBA4cYKfh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7KHZQS3KlqjYEHlQMy2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RSlWXSFfagouKk6NWzl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FDWnR7YGf6CqTPDUUb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2z9W1KYBs4gDkcI0A0xgu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iSkqg92Ea1WgC3MqQmZ4M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MyCVUkaxPM1hhCAtOzOU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H3AFd9aagpegvxSEe8jZ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uALvNgSbuX774u1gGa0mz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N1L5HPAruUKBz0TImUi5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JJMUdaZH0JpYxhUEN6ekh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8osnCYr9Z7w7MJJIy3B3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mtV1mXO54uswSnCkcBZlU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rdaYDletRNV1ZsBBtlT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FgQm6eRZ37iJotOcZaKQ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JXlCRAZw00A2MWjBx7mu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hBYMpua9c24wT0tmgZx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9mHRTnDCtwN3k41SOA1PR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HppA3L5ugxl7fhUw6wxJ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JfHQVjeYohnqlLy9Vmjj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D8501Qw11qY0RTDIaWge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Aulyn99FpAcxqduI6T9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jmYAv8SwYcCuLhpKgdeM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Vj7QVqo4ybe3LE3g1T9U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OepRrLcZ0EC3IqEtEds7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IvKH0blD7A75HZuEc4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CZ2dpMnGGM69Ma9V0uZOj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HEC1CBSKZHBBU2APZMkw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7jyLEINVO6VDIswidO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XjxQyEH4JcD4VUQ1IXS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RwqsucM0E2ADmfdO99dJ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6jZnlTOXffpBy2eUHD5Di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FVSCLw5fcYF4EcqSCCyR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tTRXwsIkMk6VnpGy2cFV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p8OLJrFdrJ54IQ3GcDklK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MFLxzMlAmMZHlBsFxy7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D6StoNa4AIdkS0YY8gR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olJtrjo7r7jWVysVCC4q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2hqrG3QnQvyMj2EE6oxpi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mxQr7ulNkOeFbjI1SIA5X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b6WUJnTKMFlDgzODf4qu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pfQQKHIjiTnqRTak1isl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tM04QuhAu5FxxTi4LR5x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18gtd5HZDfIeCzVbL4xB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n7Gaq8tK5lUE19ASBMrK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6rsNcp30IrEapaf5QnbU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DdjvDbiJHOBDmQ4NBuKIV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dGfR6WRyDy4ZUqXpsHibF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0ExCrb5H4tbTr1p69uiI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Tahoma Bold"/>
        <a:ea typeface="ヒラギノ角ゴ ProN W6"/>
        <a:cs typeface="ヒラギノ角ゴ ProN W6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o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otation">
      <a:majorFont>
        <a:latin typeface="Tahoma Bold"/>
        <a:ea typeface="ヒラギノ角ゴ ProN W6"/>
        <a:cs typeface="ヒラギノ角ゴ ProN W6"/>
      </a:majorFont>
      <a:minorFont>
        <a:latin typeface="Tahoma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Quo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Pages>0</Pages>
  <Words>1727</Words>
  <Characters>0</Characters>
  <Application>Microsoft Office PowerPoint</Application>
  <PresentationFormat>Custom</PresentationFormat>
  <Lines>0</Lines>
  <Paragraphs>1254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Title &amp; Subtitle</vt:lpstr>
      <vt:lpstr>Quotation</vt:lpstr>
      <vt:lpstr>Heap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13 - Heap Sort</dc:title>
  <dc:creator>Adam MB</dc:creator>
  <cp:lastModifiedBy>Adam MB</cp:lastModifiedBy>
  <cp:revision>335</cp:revision>
  <dcterms:modified xsi:type="dcterms:W3CDTF">2012-06-28T13:00:47Z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1FGnq9ioUxZ_VHrDTq0nBdU1fvBVXVLi1XtrVGnfJi80</vt:lpwstr>
  </property>
  <property fmtid="{D5CDD505-2E9C-101B-9397-08002B2CF9AE}" pid="3" name="Google.Documents.RevisionId">
    <vt:lpwstr>03732902431199250526</vt:lpwstr>
  </property>
  <property fmtid="{D5CDD505-2E9C-101B-9397-08002B2CF9AE}" pid="4" name="Google.Documents.PreviousRevisionId">
    <vt:lpwstr>18154355852945179337</vt:lpwstr>
  </property>
  <property fmtid="{D5CDD505-2E9C-101B-9397-08002B2CF9AE}" pid="5" name="Google.Documents.PluginVersion">
    <vt:lpwstr>2.0.2662.553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false</vt:lpwstr>
  </property>
</Properties>
</file>