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5" r:id="rId49"/>
    <p:sldId id="304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DAF1EB-71C6-438E-8EAA-47815A465A8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26E7A5-CC29-460D-99E3-0AAECC98191C}" type="datetimeFigureOut">
              <a:rPr lang="en-US" smtClean="0"/>
              <a:t>12/12/2011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Daftar_Ketua_Dewan_Perwakilan_Rakya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Partai_Kebangkitan_Bangsa" TargetMode="External"/><Relationship Id="rId3" Type="http://schemas.openxmlformats.org/officeDocument/2006/relationships/hyperlink" Target="http://id.wikipedia.org/wiki/Partai_Golkar" TargetMode="External"/><Relationship Id="rId7" Type="http://schemas.openxmlformats.org/officeDocument/2006/relationships/hyperlink" Target="http://id.wikipedia.org/wiki/Partai_Persatuan_Pembangunan" TargetMode="External"/><Relationship Id="rId2" Type="http://schemas.openxmlformats.org/officeDocument/2006/relationships/hyperlink" Target="http://id.wikipedia.org/wiki/Partai_Demokr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Partai_Amanat_Nasiona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id.wikipedia.org/wiki/Partai_Keadilan_Sejahtera" TargetMode="External"/><Relationship Id="rId10" Type="http://schemas.openxmlformats.org/officeDocument/2006/relationships/hyperlink" Target="http://id.wikipedia.org/wiki/Partai_Hati_Nurani_Rakyat" TargetMode="External"/><Relationship Id="rId4" Type="http://schemas.openxmlformats.org/officeDocument/2006/relationships/hyperlink" Target="http://id.wikipedia.org/wiki/Partai_Demokrasi_Indonesia_Perjuangan" TargetMode="External"/><Relationship Id="rId9" Type="http://schemas.openxmlformats.org/officeDocument/2006/relationships/hyperlink" Target="http://id.wikipedia.org/wiki/Partai_Gerakan_Indonesia_Raya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Badan_Pemeriksa_Keuang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Komisi_Yudisi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1335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DEWAN PERWAKILAN RAKYAT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953000"/>
            <a:ext cx="4267200" cy="1600200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/>
              <a:t>ANDRIAS DARMAYADI, M.SI</a:t>
            </a:r>
          </a:p>
          <a:p>
            <a:pPr algn="r"/>
            <a:r>
              <a:rPr lang="en-US" sz="1800" b="1" i="1" dirty="0" smtClean="0"/>
              <a:t>SISTEM POLITIK INDONESIA</a:t>
            </a:r>
            <a:endParaRPr lang="en-US" sz="1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057400"/>
            <a:ext cx="2667000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21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HAK-HAK DPR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DPR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;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interpelasi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angket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imunitas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 smtClean="0"/>
              <a:t>.</a:t>
            </a:r>
          </a:p>
          <a:p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interpelasi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DPR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 smtClean="0"/>
              <a:t>bermasyarakat</a:t>
            </a:r>
            <a:r>
              <a:rPr lang="en-US" dirty="0"/>
              <a:t>, </a:t>
            </a:r>
            <a:r>
              <a:rPr lang="en-US" dirty="0" err="1"/>
              <a:t>berbangsa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bernegara</a:t>
            </a:r>
            <a:endParaRPr lang="en-US" dirty="0" smtClean="0"/>
          </a:p>
          <a:p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angket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DPR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strategis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bermasyarakat</a:t>
            </a:r>
            <a:r>
              <a:rPr lang="en-US" dirty="0"/>
              <a:t>, </a:t>
            </a:r>
            <a:r>
              <a:rPr lang="en-US" dirty="0" err="1"/>
              <a:t>berbangsa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75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HAK-HAK DPR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Hak</a:t>
            </a:r>
            <a:r>
              <a:rPr lang="en-US" sz="2800" b="1" dirty="0"/>
              <a:t> </a:t>
            </a:r>
            <a:r>
              <a:rPr lang="en-US" sz="2800" b="1" dirty="0" err="1"/>
              <a:t>imunitas</a:t>
            </a:r>
            <a:r>
              <a:rPr lang="en-US" sz="2800" b="1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kekebalan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DPR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dituntut</a:t>
            </a:r>
            <a:r>
              <a:rPr lang="en-US" sz="2800" dirty="0"/>
              <a:t> di </a:t>
            </a:r>
            <a:r>
              <a:rPr lang="en-US" sz="2800" dirty="0" err="1"/>
              <a:t>hadapan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diluar</a:t>
            </a:r>
            <a:r>
              <a:rPr lang="en-US" sz="2800" dirty="0"/>
              <a:t> </a:t>
            </a:r>
            <a:r>
              <a:rPr lang="en-US" sz="2800" dirty="0" err="1"/>
              <a:t>pengadilan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, </a:t>
            </a:r>
            <a:r>
              <a:rPr lang="en-US" sz="2800" dirty="0" err="1"/>
              <a:t>pertanyaan</a:t>
            </a:r>
            <a:r>
              <a:rPr lang="en-US" sz="2800" dirty="0"/>
              <a:t>/</a:t>
            </a:r>
            <a:r>
              <a:rPr lang="en-US" sz="2800" dirty="0" err="1"/>
              <a:t>pendapat</a:t>
            </a:r>
            <a:r>
              <a:rPr lang="en-US" sz="2800" dirty="0"/>
              <a:t> yang </a:t>
            </a:r>
            <a:r>
              <a:rPr lang="en-US" sz="2800" dirty="0" err="1"/>
              <a:t>dikemukakan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lisan</a:t>
            </a:r>
            <a:r>
              <a:rPr lang="en-US" sz="2800" dirty="0"/>
              <a:t> </a:t>
            </a:r>
            <a:r>
              <a:rPr lang="en-US" sz="2800" dirty="0" err="1"/>
              <a:t>ataupun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rapat-rapat</a:t>
            </a:r>
            <a:r>
              <a:rPr lang="en-US" sz="2800" dirty="0"/>
              <a:t> DPR, </a:t>
            </a:r>
            <a:r>
              <a:rPr lang="en-US" sz="2800" dirty="0" err="1"/>
              <a:t>sepanjang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bertentangan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Tata </a:t>
            </a:r>
            <a:r>
              <a:rPr lang="en-US" sz="2800" dirty="0" err="1"/>
              <a:t>Tertib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etik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12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HAK-HAK DPR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/>
              <a:t>menyatakan</a:t>
            </a:r>
            <a:r>
              <a:rPr lang="en-US" b="1" dirty="0"/>
              <a:t> </a:t>
            </a:r>
            <a:r>
              <a:rPr lang="en-US" b="1" dirty="0" err="1"/>
              <a:t>pendapat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DPR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</a:t>
            </a:r>
          </a:p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 air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interpelasi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angket</a:t>
            </a:r>
            <a:endParaRPr lang="en-US" dirty="0"/>
          </a:p>
          <a:p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pengkhianatan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korupsi</a:t>
            </a:r>
            <a:r>
              <a:rPr lang="en-US" dirty="0"/>
              <a:t>, </a:t>
            </a:r>
            <a:r>
              <a:rPr lang="en-US" dirty="0" err="1"/>
              <a:t>penyuapan</a:t>
            </a:r>
            <a:r>
              <a:rPr lang="en-US" dirty="0"/>
              <a:t>,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tercela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HAK ANGGOTA DPR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b="1" dirty="0" err="1"/>
              <a:t>Anggota</a:t>
            </a:r>
            <a:r>
              <a:rPr lang="en-US" sz="2400" b="1" dirty="0"/>
              <a:t> DPR </a:t>
            </a:r>
            <a:r>
              <a:rPr lang="en-US" sz="2400" b="1" dirty="0" err="1"/>
              <a:t>mempunyai</a:t>
            </a:r>
            <a:r>
              <a:rPr lang="en-US" sz="2400" b="1" dirty="0"/>
              <a:t> </a:t>
            </a:r>
            <a:r>
              <a:rPr lang="en-US" sz="2400" b="1" dirty="0" err="1"/>
              <a:t>hak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endParaRPr lang="en-US" sz="2400" dirty="0"/>
          </a:p>
          <a:p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endParaRPr lang="en-US" sz="2400" dirty="0"/>
          </a:p>
          <a:p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endParaRPr lang="en-US" sz="2400" dirty="0"/>
          </a:p>
          <a:p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endParaRPr lang="en-US" sz="2400" dirty="0"/>
          </a:p>
          <a:p>
            <a:r>
              <a:rPr lang="en-US" sz="2400" dirty="0" err="1"/>
              <a:t>membela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endParaRPr lang="en-US" sz="2400" dirty="0"/>
          </a:p>
          <a:p>
            <a:r>
              <a:rPr lang="en-US" sz="2400" dirty="0" err="1"/>
              <a:t>imunitas</a:t>
            </a:r>
            <a:endParaRPr lang="en-US" sz="2400" dirty="0"/>
          </a:p>
          <a:p>
            <a:r>
              <a:rPr lang="en-US" sz="2400" dirty="0" err="1"/>
              <a:t>protokoler</a:t>
            </a:r>
            <a:endParaRPr lang="en-US" sz="2400" dirty="0"/>
          </a:p>
          <a:p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administratif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79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14400"/>
          </a:xfrm>
        </p:spPr>
        <p:txBody>
          <a:bodyPr/>
          <a:lstStyle/>
          <a:p>
            <a:r>
              <a:rPr lang="en-US" b="1" dirty="0" smtClean="0"/>
              <a:t>KEWAJIBAN ANGGOTA DPR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86400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b="1" dirty="0" err="1"/>
              <a:t>Anggota</a:t>
            </a:r>
            <a:r>
              <a:rPr lang="en-US" b="1" dirty="0"/>
              <a:t> DPR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:</a:t>
            </a:r>
          </a:p>
          <a:p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teguh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mengamalkan</a:t>
            </a:r>
            <a:r>
              <a:rPr lang="en-US" dirty="0"/>
              <a:t> </a:t>
            </a:r>
            <a:r>
              <a:rPr lang="en-US" dirty="0" err="1"/>
              <a:t>Pancasila</a:t>
            </a:r>
            <a:endParaRPr lang="en-US" dirty="0"/>
          </a:p>
          <a:p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Tahun</a:t>
            </a:r>
            <a:r>
              <a:rPr lang="en-US" dirty="0"/>
              <a:t> 1945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perundangundangan</a:t>
            </a:r>
            <a:endParaRPr lang="en-US" dirty="0"/>
          </a:p>
          <a:p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kerukunan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keutuhan</a:t>
            </a:r>
            <a:r>
              <a:rPr lang="en-US" dirty="0"/>
              <a:t>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</a:t>
            </a:r>
          </a:p>
          <a:p>
            <a:r>
              <a:rPr lang="en-US" dirty="0" err="1"/>
              <a:t>mendahulukan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golongan</a:t>
            </a:r>
            <a:endParaRPr lang="en-US" dirty="0"/>
          </a:p>
          <a:p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rakyat</a:t>
            </a:r>
            <a:endParaRPr lang="en-US" dirty="0"/>
          </a:p>
          <a:p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endParaRPr lang="en-US" dirty="0"/>
          </a:p>
          <a:p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lain</a:t>
            </a:r>
          </a:p>
          <a:p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menghimpun</a:t>
            </a:r>
            <a:r>
              <a:rPr lang="en-US" dirty="0"/>
              <a:t>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konstituen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endParaRPr lang="en-US" dirty="0"/>
          </a:p>
          <a:p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konstituen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pemilihanny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2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LARANGAN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Anggota</a:t>
            </a:r>
            <a:r>
              <a:rPr lang="en-US" sz="2400" dirty="0"/>
              <a:t> DPR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merangkap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hakim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peradilan</a:t>
            </a:r>
            <a:r>
              <a:rPr lang="en-US" sz="2400" dirty="0"/>
              <a:t>,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, </a:t>
            </a:r>
            <a:r>
              <a:rPr lang="en-US" sz="2400" dirty="0" err="1"/>
              <a:t>anggota</a:t>
            </a:r>
            <a:r>
              <a:rPr lang="en-US" sz="2400" dirty="0"/>
              <a:t> TNI/</a:t>
            </a:r>
            <a:r>
              <a:rPr lang="en-US" sz="2400" dirty="0" err="1"/>
              <a:t>Polri</a:t>
            </a:r>
            <a:r>
              <a:rPr lang="en-US" sz="2400" dirty="0"/>
              <a:t>,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BUMN/BUMD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lain yang </a:t>
            </a:r>
            <a:r>
              <a:rPr lang="en-US" sz="2400" dirty="0" err="1"/>
              <a:t>anggarannya</a:t>
            </a:r>
            <a:r>
              <a:rPr lang="en-US" sz="2400" dirty="0"/>
              <a:t> </a:t>
            </a:r>
            <a:r>
              <a:rPr lang="en-US" sz="2400" dirty="0" err="1"/>
              <a:t>bersumber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APBN/APBD.</a:t>
            </a:r>
          </a:p>
          <a:p>
            <a:r>
              <a:rPr lang="en-US" sz="2400" dirty="0" err="1"/>
              <a:t>Anggota</a:t>
            </a:r>
            <a:r>
              <a:rPr lang="en-US" sz="2400" dirty="0"/>
              <a:t> DPR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struktural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, </a:t>
            </a:r>
            <a:r>
              <a:rPr lang="en-US" sz="2400" dirty="0" err="1"/>
              <a:t>akuntan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</a:t>
            </a:r>
            <a:r>
              <a:rPr lang="en-US" sz="2400" dirty="0" err="1"/>
              <a:t>konsultan</a:t>
            </a:r>
            <a:r>
              <a:rPr lang="en-US" sz="2400" dirty="0"/>
              <a:t>, </a:t>
            </a:r>
            <a:r>
              <a:rPr lang="en-US" sz="2400" dirty="0" err="1"/>
              <a:t>advokat</a:t>
            </a:r>
            <a:r>
              <a:rPr lang="en-US" sz="2400" dirty="0"/>
              <a:t>/</a:t>
            </a:r>
            <a:r>
              <a:rPr lang="en-US" sz="2400" dirty="0" err="1"/>
              <a:t>pengacara</a:t>
            </a:r>
            <a:r>
              <a:rPr lang="en-US" sz="2400" dirty="0"/>
              <a:t>, </a:t>
            </a:r>
            <a:r>
              <a:rPr lang="en-US" sz="2400" dirty="0" err="1"/>
              <a:t>notaris</a:t>
            </a:r>
            <a:r>
              <a:rPr lang="en-US" sz="2400" dirty="0"/>
              <a:t>, </a:t>
            </a:r>
            <a:r>
              <a:rPr lang="en-US" sz="2400" dirty="0" err="1"/>
              <a:t>dokter</a:t>
            </a:r>
            <a:r>
              <a:rPr lang="en-US" sz="2400" dirty="0"/>
              <a:t> </a:t>
            </a:r>
            <a:r>
              <a:rPr lang="en-US" sz="2400" dirty="0" err="1"/>
              <a:t>praktek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lain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hubungannya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, </a:t>
            </a:r>
            <a:r>
              <a:rPr lang="en-US" sz="2400" dirty="0" err="1"/>
              <a:t>wewenang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DPR.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236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PENYIDIKAN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DPR </a:t>
            </a:r>
            <a:r>
              <a:rPr lang="en-US" sz="2800" dirty="0" err="1"/>
              <a:t>diduga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pidana</a:t>
            </a:r>
            <a:r>
              <a:rPr lang="en-US" sz="2800" dirty="0"/>
              <a:t>, </a:t>
            </a:r>
            <a:r>
              <a:rPr lang="en-US" sz="2800" dirty="0" err="1"/>
              <a:t>pemanggilan</a:t>
            </a:r>
            <a:r>
              <a:rPr lang="en-US" sz="2800" dirty="0"/>
              <a:t>,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keterangan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penyidikannya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persetujuan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Presiden</a:t>
            </a:r>
            <a:r>
              <a:rPr lang="en-US" sz="2800" dirty="0"/>
              <a:t>. </a:t>
            </a:r>
            <a:r>
              <a:rPr lang="en-US" sz="2800" dirty="0" err="1"/>
              <a:t>Ketentuan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DPR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tindak</a:t>
            </a:r>
            <a:r>
              <a:rPr lang="en-US" sz="2800" dirty="0"/>
              <a:t> </a:t>
            </a:r>
            <a:r>
              <a:rPr lang="en-US" sz="2800" dirty="0" err="1"/>
              <a:t>pidana</a:t>
            </a:r>
            <a:r>
              <a:rPr lang="en-US" sz="2800" dirty="0"/>
              <a:t> </a:t>
            </a:r>
            <a:r>
              <a:rPr lang="en-US" sz="2800" dirty="0" err="1"/>
              <a:t>korupsi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terorisme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tertangkap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.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32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mengoptimalkan</a:t>
            </a:r>
            <a:r>
              <a:rPr lang="en-US" sz="2300" dirty="0"/>
              <a:t> </a:t>
            </a:r>
            <a:r>
              <a:rPr lang="en-US" sz="2300" dirty="0" err="1"/>
              <a:t>pelaksanaan</a:t>
            </a:r>
            <a:r>
              <a:rPr lang="en-US" sz="2300" dirty="0"/>
              <a:t> </a:t>
            </a:r>
            <a:r>
              <a:rPr lang="en-US" sz="2300" dirty="0" err="1"/>
              <a:t>fungsi</a:t>
            </a:r>
            <a:r>
              <a:rPr lang="en-US" sz="2300" dirty="0"/>
              <a:t>, </a:t>
            </a:r>
            <a:r>
              <a:rPr lang="en-US" sz="2300" dirty="0" err="1"/>
              <a:t>tugas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wewenang</a:t>
            </a:r>
            <a:r>
              <a:rPr lang="en-US" sz="2300" dirty="0"/>
              <a:t> DPR, </a:t>
            </a:r>
            <a:r>
              <a:rPr lang="en-US" sz="2300" dirty="0" err="1"/>
              <a:t>serta</a:t>
            </a:r>
            <a:r>
              <a:rPr lang="en-US" sz="2300" dirty="0"/>
              <a:t> </a:t>
            </a:r>
            <a:r>
              <a:rPr lang="en-US" sz="2300" dirty="0" err="1"/>
              <a:t>hak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kewajiban</a:t>
            </a:r>
            <a:r>
              <a:rPr lang="en-US" sz="2300" dirty="0"/>
              <a:t> </a:t>
            </a:r>
            <a:r>
              <a:rPr lang="en-US" sz="2300" dirty="0" err="1"/>
              <a:t>anggota</a:t>
            </a:r>
            <a:r>
              <a:rPr lang="en-US" sz="2300" dirty="0"/>
              <a:t> DPR, </a:t>
            </a:r>
            <a:r>
              <a:rPr lang="en-US" sz="2300" dirty="0" err="1"/>
              <a:t>dibentuk</a:t>
            </a:r>
            <a:r>
              <a:rPr lang="en-US" sz="2300" dirty="0"/>
              <a:t> </a:t>
            </a:r>
            <a:r>
              <a:rPr lang="en-US" sz="2300" dirty="0" err="1"/>
              <a:t>fraksi</a:t>
            </a:r>
            <a:r>
              <a:rPr lang="en-US" sz="2300" dirty="0"/>
              <a:t>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wadah</a:t>
            </a:r>
            <a:r>
              <a:rPr lang="en-US" sz="2300" dirty="0"/>
              <a:t> </a:t>
            </a:r>
            <a:r>
              <a:rPr lang="en-US" sz="2300" dirty="0" err="1"/>
              <a:t>berhimpun</a:t>
            </a:r>
            <a:r>
              <a:rPr lang="en-US" sz="2300" dirty="0"/>
              <a:t> </a:t>
            </a:r>
            <a:r>
              <a:rPr lang="en-US" sz="2300" dirty="0" err="1"/>
              <a:t>anggota</a:t>
            </a:r>
            <a:r>
              <a:rPr lang="en-US" sz="2300" dirty="0"/>
              <a:t> DPR.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mengoptimalkan</a:t>
            </a:r>
            <a:r>
              <a:rPr lang="en-US" sz="2300" dirty="0"/>
              <a:t> </a:t>
            </a:r>
            <a:r>
              <a:rPr lang="en-US" sz="2300" dirty="0" err="1"/>
              <a:t>pelaksanaan</a:t>
            </a:r>
            <a:r>
              <a:rPr lang="en-US" sz="2300" dirty="0"/>
              <a:t> </a:t>
            </a:r>
            <a:r>
              <a:rPr lang="en-US" sz="2300" dirty="0" err="1"/>
              <a:t>fungsi</a:t>
            </a:r>
            <a:r>
              <a:rPr lang="en-US" sz="2300" dirty="0"/>
              <a:t>, </a:t>
            </a:r>
            <a:r>
              <a:rPr lang="en-US" sz="2300" dirty="0" err="1"/>
              <a:t>tugas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wewenang</a:t>
            </a:r>
            <a:r>
              <a:rPr lang="en-US" sz="2300" dirty="0"/>
              <a:t> DPR, </a:t>
            </a:r>
            <a:r>
              <a:rPr lang="en-US" sz="2300" dirty="0" err="1"/>
              <a:t>serta</a:t>
            </a:r>
            <a:r>
              <a:rPr lang="en-US" sz="2300" dirty="0"/>
              <a:t> </a:t>
            </a:r>
            <a:r>
              <a:rPr lang="en-US" sz="2300" dirty="0" err="1"/>
              <a:t>hak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kewajiban</a:t>
            </a:r>
            <a:r>
              <a:rPr lang="en-US" sz="2300" dirty="0"/>
              <a:t> </a:t>
            </a:r>
            <a:r>
              <a:rPr lang="en-US" sz="2300" dirty="0" err="1"/>
              <a:t>anggota</a:t>
            </a:r>
            <a:r>
              <a:rPr lang="en-US" sz="2300" dirty="0"/>
              <a:t> DPR, </a:t>
            </a:r>
            <a:r>
              <a:rPr lang="en-US" sz="2300" dirty="0" err="1"/>
              <a:t>fraksi</a:t>
            </a:r>
            <a:r>
              <a:rPr lang="en-US" sz="2300" dirty="0"/>
              <a:t> </a:t>
            </a:r>
            <a:r>
              <a:rPr lang="en-US" sz="2300" dirty="0" err="1"/>
              <a:t>melakukan</a:t>
            </a:r>
            <a:r>
              <a:rPr lang="en-US" sz="2300" dirty="0"/>
              <a:t> </a:t>
            </a:r>
            <a:r>
              <a:rPr lang="en-US" sz="2300" dirty="0" err="1"/>
              <a:t>evaluasi</a:t>
            </a:r>
            <a:r>
              <a:rPr lang="en-US" sz="2300" dirty="0"/>
              <a:t>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kinerja</a:t>
            </a:r>
            <a:r>
              <a:rPr lang="en-US" sz="2300" dirty="0"/>
              <a:t> </a:t>
            </a:r>
            <a:r>
              <a:rPr lang="en-US" sz="2300" dirty="0" err="1"/>
              <a:t>anggota</a:t>
            </a:r>
            <a:r>
              <a:rPr lang="en-US" sz="2300" dirty="0"/>
              <a:t> </a:t>
            </a:r>
            <a:r>
              <a:rPr lang="en-US" sz="2300" dirty="0" err="1"/>
              <a:t>fraksinya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melaporkan</a:t>
            </a:r>
            <a:r>
              <a:rPr lang="en-US" sz="2300" dirty="0"/>
              <a:t> </a:t>
            </a:r>
            <a:r>
              <a:rPr lang="en-US" sz="2300" dirty="0" err="1"/>
              <a:t>kepada</a:t>
            </a:r>
            <a:r>
              <a:rPr lang="en-US" sz="2300" dirty="0"/>
              <a:t> </a:t>
            </a:r>
            <a:r>
              <a:rPr lang="en-US" sz="2300" dirty="0" err="1"/>
              <a:t>publik</a:t>
            </a:r>
            <a:r>
              <a:rPr lang="en-US" sz="2300" dirty="0"/>
              <a:t>.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anggota</a:t>
            </a:r>
            <a:r>
              <a:rPr lang="en-US" sz="2300" dirty="0"/>
              <a:t> DPR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menjadi</a:t>
            </a:r>
            <a:r>
              <a:rPr lang="en-US" sz="2300" dirty="0"/>
              <a:t> </a:t>
            </a:r>
            <a:r>
              <a:rPr lang="en-US" sz="2300" dirty="0" err="1"/>
              <a:t>anggota</a:t>
            </a:r>
            <a:r>
              <a:rPr lang="en-US" sz="2300" dirty="0"/>
              <a:t> </a:t>
            </a:r>
            <a:r>
              <a:rPr lang="en-US" sz="2300" dirty="0" err="1"/>
              <a:t>salah</a:t>
            </a:r>
            <a:r>
              <a:rPr lang="en-US" sz="2300" dirty="0"/>
              <a:t> </a:t>
            </a:r>
            <a:r>
              <a:rPr lang="en-US" sz="2300" dirty="0" err="1"/>
              <a:t>satu</a:t>
            </a:r>
            <a:r>
              <a:rPr lang="en-US" sz="2300" dirty="0"/>
              <a:t> </a:t>
            </a:r>
            <a:r>
              <a:rPr lang="en-US" sz="2300" dirty="0" err="1"/>
              <a:t>fraksi</a:t>
            </a:r>
            <a:r>
              <a:rPr lang="en-US" sz="2300" dirty="0"/>
              <a:t>. </a:t>
            </a:r>
            <a:r>
              <a:rPr lang="en-US" sz="2300" dirty="0" err="1"/>
              <a:t>Fraksi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dibentuk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partai</a:t>
            </a:r>
            <a:r>
              <a:rPr lang="en-US" sz="2300" dirty="0"/>
              <a:t> </a:t>
            </a:r>
            <a:r>
              <a:rPr lang="en-US" sz="2300" dirty="0" err="1"/>
              <a:t>politik</a:t>
            </a:r>
            <a:r>
              <a:rPr lang="en-US" sz="2300" dirty="0"/>
              <a:t> yang </a:t>
            </a:r>
            <a:r>
              <a:rPr lang="en-US" sz="2300" dirty="0" err="1"/>
              <a:t>memenuhi</a:t>
            </a:r>
            <a:r>
              <a:rPr lang="en-US" sz="2300" dirty="0"/>
              <a:t> </a:t>
            </a:r>
            <a:r>
              <a:rPr lang="en-US" sz="2300" dirty="0" err="1"/>
              <a:t>ambang</a:t>
            </a:r>
            <a:r>
              <a:rPr lang="en-US" sz="2300" dirty="0"/>
              <a:t> </a:t>
            </a:r>
            <a:r>
              <a:rPr lang="en-US" sz="2300" dirty="0" err="1"/>
              <a:t>batas</a:t>
            </a:r>
            <a:r>
              <a:rPr lang="en-US" sz="2300" dirty="0"/>
              <a:t> </a:t>
            </a:r>
            <a:r>
              <a:rPr lang="en-US" sz="2300" dirty="0" err="1"/>
              <a:t>perolehan</a:t>
            </a:r>
            <a:r>
              <a:rPr lang="en-US" sz="2300" dirty="0"/>
              <a:t> </a:t>
            </a:r>
            <a:r>
              <a:rPr lang="en-US" sz="2300" dirty="0" err="1"/>
              <a:t>suara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penentuan</a:t>
            </a:r>
            <a:r>
              <a:rPr lang="en-US" sz="2300" dirty="0"/>
              <a:t> </a:t>
            </a:r>
            <a:r>
              <a:rPr lang="en-US" sz="2300" dirty="0" err="1"/>
              <a:t>perolehan</a:t>
            </a:r>
            <a:r>
              <a:rPr lang="en-US" sz="2300" dirty="0"/>
              <a:t> </a:t>
            </a:r>
            <a:r>
              <a:rPr lang="en-US" sz="2300" dirty="0" err="1"/>
              <a:t>kursi</a:t>
            </a:r>
            <a:r>
              <a:rPr lang="en-US" sz="2300" dirty="0"/>
              <a:t> DPR. </a:t>
            </a:r>
            <a:r>
              <a:rPr lang="en-US" sz="2300" dirty="0" err="1"/>
              <a:t>Fraksi</a:t>
            </a:r>
            <a:r>
              <a:rPr lang="en-US" sz="2300" dirty="0"/>
              <a:t> </a:t>
            </a:r>
            <a:r>
              <a:rPr lang="en-US" sz="2300" dirty="0" err="1"/>
              <a:t>mempunyai</a:t>
            </a:r>
            <a:r>
              <a:rPr lang="en-US" sz="2300" dirty="0"/>
              <a:t> </a:t>
            </a:r>
            <a:r>
              <a:rPr lang="en-US" sz="2300" dirty="0" err="1"/>
              <a:t>sekretariat</a:t>
            </a:r>
            <a:r>
              <a:rPr lang="en-US" sz="2300" dirty="0"/>
              <a:t>. </a:t>
            </a:r>
            <a:r>
              <a:rPr lang="en-US" sz="2300" dirty="0" err="1"/>
              <a:t>Sekretariat</a:t>
            </a:r>
            <a:r>
              <a:rPr lang="en-US" sz="2300" dirty="0"/>
              <a:t> </a:t>
            </a:r>
            <a:r>
              <a:rPr lang="en-US" sz="2300" dirty="0" err="1"/>
              <a:t>Jenderal</a:t>
            </a:r>
            <a:r>
              <a:rPr lang="en-US" sz="2300" dirty="0"/>
              <a:t> DPR </a:t>
            </a:r>
            <a:r>
              <a:rPr lang="en-US" sz="2300" dirty="0" err="1"/>
              <a:t>menyediakan</a:t>
            </a:r>
            <a:r>
              <a:rPr lang="en-US" sz="2300" dirty="0"/>
              <a:t> </a:t>
            </a:r>
            <a:r>
              <a:rPr lang="en-US" sz="2300" dirty="0" err="1"/>
              <a:t>sarana</a:t>
            </a:r>
            <a:r>
              <a:rPr lang="en-US" sz="2300" dirty="0"/>
              <a:t>, </a:t>
            </a:r>
            <a:r>
              <a:rPr lang="en-US" sz="2300" dirty="0" err="1"/>
              <a:t>anggaran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tenaga</a:t>
            </a:r>
            <a:r>
              <a:rPr lang="en-US" sz="2300" dirty="0"/>
              <a:t> </a:t>
            </a:r>
            <a:r>
              <a:rPr lang="en-US" sz="2300" dirty="0" err="1"/>
              <a:t>ahli</a:t>
            </a:r>
            <a:r>
              <a:rPr lang="en-US" sz="2300" dirty="0"/>
              <a:t> </a:t>
            </a:r>
            <a:r>
              <a:rPr lang="en-US" sz="2300" dirty="0" err="1"/>
              <a:t>guna</a:t>
            </a:r>
            <a:r>
              <a:rPr lang="en-US" sz="2300" dirty="0"/>
              <a:t> </a:t>
            </a:r>
            <a:r>
              <a:rPr lang="en-US" sz="2300" dirty="0" err="1"/>
              <a:t>kelancaran</a:t>
            </a:r>
            <a:r>
              <a:rPr lang="en-US" sz="2300" dirty="0"/>
              <a:t> </a:t>
            </a:r>
            <a:r>
              <a:rPr lang="en-US" sz="2300" dirty="0" err="1"/>
              <a:t>pelaksanaan</a:t>
            </a:r>
            <a:r>
              <a:rPr lang="en-US" sz="2300" dirty="0"/>
              <a:t> </a:t>
            </a:r>
            <a:r>
              <a:rPr lang="en-US" sz="2300" dirty="0" err="1"/>
              <a:t>tugas</a:t>
            </a:r>
            <a:r>
              <a:rPr lang="en-US" sz="2300" dirty="0"/>
              <a:t> </a:t>
            </a:r>
            <a:r>
              <a:rPr lang="en-US" sz="2300" dirty="0" err="1" smtClean="0"/>
              <a:t>fraksi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04036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ALAT KELENGKAPAN DPR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/>
              <a:t>Alat</a:t>
            </a:r>
            <a:r>
              <a:rPr lang="en-US" sz="2400" b="1" dirty="0"/>
              <a:t> </a:t>
            </a:r>
            <a:r>
              <a:rPr lang="en-US" sz="2400" b="1" dirty="0" err="1"/>
              <a:t>kelengkapan</a:t>
            </a:r>
            <a:r>
              <a:rPr lang="en-US" sz="2400" b="1" dirty="0"/>
              <a:t> DPR </a:t>
            </a:r>
            <a:r>
              <a:rPr lang="en-US" sz="2400" b="1" dirty="0" err="1"/>
              <a:t>terdiri</a:t>
            </a:r>
            <a:r>
              <a:rPr lang="en-US" sz="2400" b="1" dirty="0"/>
              <a:t> </a:t>
            </a:r>
            <a:r>
              <a:rPr lang="en-US" sz="2400" b="1" dirty="0" err="1"/>
              <a:t>a</a:t>
            </a:r>
            <a:r>
              <a:rPr lang="en-US" sz="2400" dirty="0" err="1"/>
              <a:t>tas</a:t>
            </a:r>
            <a:r>
              <a:rPr lang="en-US" sz="2400" dirty="0"/>
              <a:t>: </a:t>
            </a:r>
            <a:r>
              <a:rPr lang="en-US" sz="2400" dirty="0" err="1"/>
              <a:t>Pimpinan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, </a:t>
            </a:r>
            <a:r>
              <a:rPr lang="en-US" sz="2400" dirty="0" err="1"/>
              <a:t>Komisi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Negara,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Kerjasama</a:t>
            </a:r>
            <a:r>
              <a:rPr lang="en-US" sz="2400" dirty="0"/>
              <a:t> </a:t>
            </a:r>
            <a:r>
              <a:rPr lang="en-US" sz="2400" dirty="0" err="1"/>
              <a:t>Antar-Parlemen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,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lain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.</a:t>
            </a:r>
          </a:p>
          <a:p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menjalankan</a:t>
            </a:r>
            <a:r>
              <a:rPr lang="en-US" sz="2400" b="1" dirty="0"/>
              <a:t> </a:t>
            </a:r>
            <a:r>
              <a:rPr lang="en-US" sz="2400" b="1" dirty="0" err="1"/>
              <a:t>tugasnya</a:t>
            </a:r>
            <a:r>
              <a:rPr lang="en-US" sz="2400" dirty="0"/>
              <a:t>,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</a:t>
            </a:r>
            <a:r>
              <a:rPr lang="en-US" sz="2400" dirty="0" err="1"/>
              <a:t>dibantu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unit </a:t>
            </a:r>
            <a:r>
              <a:rPr lang="en-US" sz="2400" dirty="0" err="1"/>
              <a:t>pendukung</a:t>
            </a:r>
            <a:r>
              <a:rPr lang="en-US" sz="2400" dirty="0"/>
              <a:t> yang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DPR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tertib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38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PIMPINAN DPR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orang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4 (</a:t>
            </a:r>
            <a:r>
              <a:rPr lang="en-US" dirty="0" err="1"/>
              <a:t>empat</a:t>
            </a:r>
            <a:r>
              <a:rPr lang="en-US" dirty="0"/>
              <a:t>) orang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di DPR. </a:t>
            </a:r>
            <a:r>
              <a:rPr lang="en-US" dirty="0" err="1"/>
              <a:t>Ketua</a:t>
            </a:r>
            <a:r>
              <a:rPr lang="en-US" dirty="0"/>
              <a:t> DPR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di DPR.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DPR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keempat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persebaran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29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STRUKTUR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Majelis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Majelis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Permusyawaratan</a:t>
            </a:r>
            <a:r>
              <a:rPr lang="en-US" sz="2400" b="1" dirty="0" smtClean="0"/>
              <a:t> Rakyat</a:t>
            </a:r>
          </a:p>
          <a:p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908734"/>
              </p:ext>
            </p:extLst>
          </p:nvPr>
        </p:nvGraphicFramePr>
        <p:xfrm>
          <a:off x="352425" y="2172335"/>
          <a:ext cx="7680324" cy="2926080"/>
        </p:xfrm>
        <a:graphic>
          <a:graphicData uri="http://schemas.openxmlformats.org/drawingml/2006/table">
            <a:tbl>
              <a:tblPr/>
              <a:tblGrid>
                <a:gridCol w="3840162"/>
                <a:gridCol w="3840162"/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effectLst/>
                          <a:hlinkClick r:id="rId2" tooltip="Daftar Ketua Dewan Perwakilan Rakyat"/>
                        </a:rPr>
                        <a:t>Ketua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Marzuki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Alie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Demokrat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err="1">
                          <a:effectLst/>
                        </a:rPr>
                        <a:t>sejak</a:t>
                      </a:r>
                      <a:r>
                        <a:rPr lang="en-US" sz="1800" dirty="0">
                          <a:effectLst/>
                        </a:rPr>
                        <a:t> 1 </a:t>
                      </a:r>
                      <a:r>
                        <a:rPr lang="en-US" sz="1800" dirty="0" err="1">
                          <a:effectLst/>
                        </a:rPr>
                        <a:t>Oktober</a:t>
                      </a:r>
                      <a:r>
                        <a:rPr lang="en-US" sz="1800" dirty="0">
                          <a:effectLst/>
                        </a:rPr>
                        <a:t> 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effectLst/>
                        </a:rPr>
                        <a:t>Wakil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Ketua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Priyo</a:t>
                      </a:r>
                      <a:r>
                        <a:rPr lang="en-US" sz="1800" dirty="0">
                          <a:effectLst/>
                        </a:rPr>
                        <a:t> Budi </a:t>
                      </a:r>
                      <a:r>
                        <a:rPr lang="en-US" sz="1800" dirty="0" err="1">
                          <a:effectLst/>
                        </a:rPr>
                        <a:t>Santoso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Golkar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err="1">
                          <a:effectLst/>
                        </a:rPr>
                        <a:t>sejak</a:t>
                      </a:r>
                      <a:r>
                        <a:rPr lang="en-US" sz="1800" dirty="0">
                          <a:effectLst/>
                        </a:rPr>
                        <a:t> 1 </a:t>
                      </a:r>
                      <a:r>
                        <a:rPr lang="en-US" sz="1800" dirty="0" err="1">
                          <a:effectLst/>
                        </a:rPr>
                        <a:t>Oktober</a:t>
                      </a:r>
                      <a:r>
                        <a:rPr lang="en-US" sz="1800" dirty="0">
                          <a:effectLst/>
                        </a:rPr>
                        <a:t> 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Wakil Ketua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Pramono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Anung</a:t>
                      </a:r>
                      <a:r>
                        <a:rPr lang="en-US" sz="1800" dirty="0">
                          <a:effectLst/>
                        </a:rPr>
                        <a:t>, PDI-P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err="1">
                          <a:effectLst/>
                        </a:rPr>
                        <a:t>sejak</a:t>
                      </a:r>
                      <a:r>
                        <a:rPr lang="en-US" sz="1800" dirty="0">
                          <a:effectLst/>
                        </a:rPr>
                        <a:t> 1 </a:t>
                      </a:r>
                      <a:r>
                        <a:rPr lang="en-US" sz="1800" dirty="0" err="1">
                          <a:effectLst/>
                        </a:rPr>
                        <a:t>Oktober</a:t>
                      </a:r>
                      <a:r>
                        <a:rPr lang="en-US" sz="1800" dirty="0">
                          <a:effectLst/>
                        </a:rPr>
                        <a:t> 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Wakil Ketua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effectLst/>
                        </a:rPr>
                        <a:t>Anis Matta, PKS</a:t>
                      </a:r>
                      <a:br>
                        <a:rPr lang="sv-SE" sz="1800" dirty="0">
                          <a:effectLst/>
                        </a:rPr>
                      </a:br>
                      <a:r>
                        <a:rPr lang="sv-SE" sz="1800" dirty="0">
                          <a:effectLst/>
                        </a:rPr>
                        <a:t>sejak 1 Oktober 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Wakil Ketua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Taufik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Kurniawan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smtClean="0">
                          <a:effectLst/>
                        </a:rPr>
                        <a:t>PAN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275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PIMPINAN DPR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, DPR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DPR.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DPR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orang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orang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di DPR.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DPR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DPR.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DPR </a:t>
            </a:r>
            <a:r>
              <a:rPr lang="en-US" dirty="0" err="1"/>
              <a:t>diresmikan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DPR.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memangku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mengucapkan</a:t>
            </a:r>
            <a:r>
              <a:rPr lang="en-US" dirty="0"/>
              <a:t> </a:t>
            </a:r>
            <a:r>
              <a:rPr lang="en-US" dirty="0" err="1"/>
              <a:t>sumpah</a:t>
            </a:r>
            <a:r>
              <a:rPr lang="en-US" dirty="0"/>
              <a:t>/</a:t>
            </a:r>
            <a:r>
              <a:rPr lang="en-US" dirty="0" err="1"/>
              <a:t>janji</a:t>
            </a:r>
            <a:r>
              <a:rPr lang="en-US" dirty="0"/>
              <a:t> yang </a:t>
            </a:r>
            <a:r>
              <a:rPr lang="en-US" dirty="0" err="1"/>
              <a:t>teksnya</a:t>
            </a:r>
            <a:r>
              <a:rPr lang="en-US" dirty="0"/>
              <a:t> </a:t>
            </a:r>
            <a:r>
              <a:rPr lang="en-US" dirty="0" err="1"/>
              <a:t>dipandu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02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38200"/>
          </a:xfrm>
        </p:spPr>
        <p:txBody>
          <a:bodyPr/>
          <a:lstStyle/>
          <a:p>
            <a:r>
              <a:rPr lang="en-US" b="1" dirty="0" smtClean="0"/>
              <a:t>PIMPINAN DPR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 err="1"/>
              <a:t>Pimpinan</a:t>
            </a:r>
            <a:r>
              <a:rPr lang="en-US" b="1" dirty="0"/>
              <a:t> DPR </a:t>
            </a:r>
            <a:r>
              <a:rPr lang="en-US" b="1" dirty="0" err="1"/>
              <a:t>bertugas</a:t>
            </a:r>
            <a:r>
              <a:rPr lang="en-US" dirty="0"/>
              <a:t>:</a:t>
            </a:r>
          </a:p>
          <a:p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DPR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pimpinan</a:t>
            </a:r>
            <a:endParaRPr lang="en-US" dirty="0"/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menyinergikan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agenda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DPR</a:t>
            </a:r>
          </a:p>
          <a:p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juru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DPR</a:t>
            </a:r>
          </a:p>
          <a:p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memasyarakatkan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DPR</a:t>
            </a:r>
          </a:p>
          <a:p>
            <a:r>
              <a:rPr lang="en-US" dirty="0" err="1"/>
              <a:t>mewakili</a:t>
            </a:r>
            <a:r>
              <a:rPr lang="en-US" dirty="0"/>
              <a:t> DPR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DPR</a:t>
            </a:r>
          </a:p>
          <a:p>
            <a:r>
              <a:rPr lang="en-US" dirty="0" err="1"/>
              <a:t>mewakili</a:t>
            </a:r>
            <a:r>
              <a:rPr lang="en-US" dirty="0"/>
              <a:t> DPR di </a:t>
            </a:r>
            <a:r>
              <a:rPr lang="en-US" dirty="0" err="1"/>
              <a:t>pengadilan</a:t>
            </a:r>
            <a:endParaRPr lang="en-US" dirty="0"/>
          </a:p>
          <a:p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DPR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endParaRPr lang="en-US" dirty="0"/>
          </a:p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DPR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yang </a:t>
            </a:r>
            <a:r>
              <a:rPr lang="en-US" dirty="0" err="1"/>
              <a:t>pengesahannya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endParaRPr lang="en-US" dirty="0"/>
          </a:p>
          <a:p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DPR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48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90600"/>
          </a:xfrm>
        </p:spPr>
        <p:txBody>
          <a:bodyPr/>
          <a:lstStyle/>
          <a:p>
            <a:r>
              <a:rPr lang="en-US" sz="4000" b="1" dirty="0" smtClean="0"/>
              <a:t>PIMPINAN DPR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4864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sz="2600" b="1" dirty="0" err="1"/>
              <a:t>Pimpinan</a:t>
            </a:r>
            <a:r>
              <a:rPr lang="en-US" sz="2600" b="1" dirty="0"/>
              <a:t> DPR </a:t>
            </a:r>
            <a:r>
              <a:rPr lang="en-US" sz="2600" b="1" dirty="0" err="1"/>
              <a:t>berhenti</a:t>
            </a:r>
            <a:r>
              <a:rPr lang="en-US" sz="2600" b="1" dirty="0"/>
              <a:t> </a:t>
            </a:r>
            <a:r>
              <a:rPr lang="en-US" sz="2600" b="1" dirty="0" err="1"/>
              <a:t>dari</a:t>
            </a:r>
            <a:r>
              <a:rPr lang="en-US" sz="2600" b="1" dirty="0"/>
              <a:t> </a:t>
            </a:r>
            <a:r>
              <a:rPr lang="en-US" sz="2600" b="1" dirty="0" err="1"/>
              <a:t>jabatannya</a:t>
            </a:r>
            <a:r>
              <a:rPr lang="en-US" sz="2600" b="1" dirty="0"/>
              <a:t> </a:t>
            </a:r>
            <a:r>
              <a:rPr lang="en-US" sz="2600" b="1" dirty="0" err="1"/>
              <a:t>karena</a:t>
            </a:r>
            <a:r>
              <a:rPr lang="en-US" sz="2600" b="1" dirty="0"/>
              <a:t>:</a:t>
            </a:r>
          </a:p>
          <a:p>
            <a:r>
              <a:rPr lang="en-US" sz="2600" dirty="0" err="1"/>
              <a:t>meninggal</a:t>
            </a:r>
            <a:r>
              <a:rPr lang="en-US" sz="2600" dirty="0"/>
              <a:t> </a:t>
            </a:r>
            <a:r>
              <a:rPr lang="en-US" sz="2600" dirty="0" err="1"/>
              <a:t>dunia</a:t>
            </a:r>
            <a:endParaRPr lang="en-US" sz="2600" dirty="0"/>
          </a:p>
          <a:p>
            <a:r>
              <a:rPr lang="en-US" sz="2600" dirty="0" err="1"/>
              <a:t>mengundurkan</a:t>
            </a:r>
            <a:r>
              <a:rPr lang="en-US" sz="2600" dirty="0"/>
              <a:t> </a:t>
            </a:r>
            <a:r>
              <a:rPr lang="en-US" sz="2600" dirty="0" err="1"/>
              <a:t>diri</a:t>
            </a:r>
            <a:endParaRPr lang="en-US" sz="2600" dirty="0"/>
          </a:p>
          <a:p>
            <a:r>
              <a:rPr lang="en-US" sz="2600" dirty="0" err="1" smtClean="0"/>
              <a:t>Diberhentikan</a:t>
            </a:r>
            <a:endParaRPr lang="en-US" sz="2600" dirty="0" smtClean="0"/>
          </a:p>
          <a:p>
            <a:endParaRPr lang="en-US" sz="2600" dirty="0" smtClean="0"/>
          </a:p>
          <a:p>
            <a:pPr marL="114300" indent="0">
              <a:buNone/>
            </a:pPr>
            <a:r>
              <a:rPr lang="en-US" sz="2600" b="1" dirty="0" err="1" smtClean="0"/>
              <a:t>Pimpinan</a:t>
            </a:r>
            <a:r>
              <a:rPr lang="en-US" sz="2600" b="1" dirty="0" smtClean="0"/>
              <a:t> DPR </a:t>
            </a:r>
            <a:r>
              <a:rPr lang="en-US" sz="2600" b="1" dirty="0" err="1" smtClean="0"/>
              <a:t>diberhentikan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apabila</a:t>
            </a:r>
            <a:r>
              <a:rPr lang="en-US" sz="2600" b="1" dirty="0" smtClean="0"/>
              <a:t> :</a:t>
            </a:r>
          </a:p>
          <a:p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melaksanakan</a:t>
            </a:r>
            <a:r>
              <a:rPr lang="en-US" sz="2600" dirty="0"/>
              <a:t> </a:t>
            </a:r>
            <a:r>
              <a:rPr lang="en-US" sz="2600" dirty="0" err="1"/>
              <a:t>tugas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berkelanjutan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berhalangan</a:t>
            </a:r>
            <a:r>
              <a:rPr lang="en-US" sz="2600" dirty="0"/>
              <a:t> </a:t>
            </a:r>
            <a:r>
              <a:rPr lang="en-US" sz="2600" dirty="0" err="1"/>
              <a:t>tetap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anggota</a:t>
            </a:r>
            <a:r>
              <a:rPr lang="en-US" sz="2600" dirty="0"/>
              <a:t> DPR </a:t>
            </a:r>
            <a:r>
              <a:rPr lang="en-US" sz="2600" dirty="0" err="1"/>
              <a:t>selama</a:t>
            </a:r>
            <a:r>
              <a:rPr lang="en-US" sz="2600" dirty="0"/>
              <a:t> 3 (</a:t>
            </a:r>
            <a:r>
              <a:rPr lang="en-US" sz="2600" dirty="0" err="1"/>
              <a:t>tiga</a:t>
            </a:r>
            <a:r>
              <a:rPr lang="en-US" sz="2600" dirty="0"/>
              <a:t>) </a:t>
            </a:r>
            <a:r>
              <a:rPr lang="en-US" sz="2600" dirty="0" err="1"/>
              <a:t>bulan</a:t>
            </a:r>
            <a:r>
              <a:rPr lang="en-US" sz="2600" dirty="0"/>
              <a:t> </a:t>
            </a:r>
            <a:r>
              <a:rPr lang="en-US" sz="2600" dirty="0" err="1"/>
              <a:t>berturut-turut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keterangan</a:t>
            </a:r>
            <a:r>
              <a:rPr lang="en-US" sz="2600" dirty="0"/>
              <a:t> </a:t>
            </a:r>
            <a:r>
              <a:rPr lang="en-US" sz="2600" dirty="0" err="1"/>
              <a:t>apa</a:t>
            </a:r>
            <a:r>
              <a:rPr lang="en-US" sz="2600" dirty="0"/>
              <a:t> pun</a:t>
            </a:r>
          </a:p>
          <a:p>
            <a:r>
              <a:rPr lang="en-US" sz="2600" dirty="0" err="1"/>
              <a:t>melanggar</a:t>
            </a:r>
            <a:r>
              <a:rPr lang="en-US" sz="2600" dirty="0"/>
              <a:t> </a:t>
            </a:r>
            <a:r>
              <a:rPr lang="en-US" sz="2600" dirty="0" err="1"/>
              <a:t>sumpah</a:t>
            </a:r>
            <a:r>
              <a:rPr lang="en-US" sz="2600" dirty="0"/>
              <a:t>/</a:t>
            </a:r>
            <a:r>
              <a:rPr lang="en-US" sz="2600" dirty="0" err="1"/>
              <a:t>janji</a:t>
            </a:r>
            <a:r>
              <a:rPr lang="en-US" sz="2600" dirty="0"/>
              <a:t> </a:t>
            </a:r>
            <a:r>
              <a:rPr lang="en-US" sz="2600" dirty="0" err="1"/>
              <a:t>jabatan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kode</a:t>
            </a:r>
            <a:r>
              <a:rPr lang="en-US" sz="2600" dirty="0"/>
              <a:t> </a:t>
            </a:r>
            <a:r>
              <a:rPr lang="en-US" sz="2600" dirty="0" err="1"/>
              <a:t>etik</a:t>
            </a:r>
            <a:r>
              <a:rPr lang="en-US" sz="2600" dirty="0"/>
              <a:t> DPR </a:t>
            </a:r>
            <a:r>
              <a:rPr lang="en-US" sz="2600" dirty="0" err="1"/>
              <a:t>berdasarkan</a:t>
            </a:r>
            <a:r>
              <a:rPr lang="en-US" sz="2600" dirty="0"/>
              <a:t> </a:t>
            </a:r>
            <a:r>
              <a:rPr lang="en-US" sz="2600" dirty="0" err="1"/>
              <a:t>keputusan</a:t>
            </a:r>
            <a:r>
              <a:rPr lang="en-US" sz="2600" dirty="0"/>
              <a:t> </a:t>
            </a:r>
            <a:r>
              <a:rPr lang="en-US" sz="2600" dirty="0" err="1"/>
              <a:t>rapat</a:t>
            </a:r>
            <a:r>
              <a:rPr lang="en-US" sz="2600" dirty="0"/>
              <a:t> </a:t>
            </a:r>
            <a:r>
              <a:rPr lang="en-US" sz="2600" dirty="0" err="1"/>
              <a:t>paripurna</a:t>
            </a:r>
            <a:r>
              <a:rPr lang="en-US" sz="2600" dirty="0"/>
              <a:t> </a:t>
            </a:r>
            <a:r>
              <a:rPr lang="en-US" sz="2600" dirty="0" err="1"/>
              <a:t>setelah</a:t>
            </a:r>
            <a:r>
              <a:rPr lang="en-US" sz="2600" dirty="0"/>
              <a:t>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pemeriksaan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Badan</a:t>
            </a:r>
            <a:r>
              <a:rPr lang="en-US" sz="2600" dirty="0"/>
              <a:t> </a:t>
            </a:r>
            <a:r>
              <a:rPr lang="en-US" sz="2600" dirty="0" err="1"/>
              <a:t>Kehormatan</a:t>
            </a:r>
            <a:r>
              <a:rPr lang="en-US" sz="2600" dirty="0"/>
              <a:t> DPR</a:t>
            </a:r>
          </a:p>
          <a:p>
            <a:r>
              <a:rPr lang="en-US" sz="2600" dirty="0" err="1"/>
              <a:t>dinyatakan</a:t>
            </a:r>
            <a:r>
              <a:rPr lang="en-US" sz="2600" dirty="0"/>
              <a:t> </a:t>
            </a:r>
            <a:r>
              <a:rPr lang="en-US" sz="2600" dirty="0" err="1"/>
              <a:t>bersalah</a:t>
            </a:r>
            <a:r>
              <a:rPr lang="en-US" sz="2600" dirty="0"/>
              <a:t> </a:t>
            </a:r>
            <a:r>
              <a:rPr lang="en-US" sz="2600" dirty="0" err="1"/>
              <a:t>berdasarkan</a:t>
            </a:r>
            <a:r>
              <a:rPr lang="en-US" sz="2600" dirty="0"/>
              <a:t> </a:t>
            </a:r>
            <a:r>
              <a:rPr lang="en-US" sz="2600" dirty="0" err="1"/>
              <a:t>putusan</a:t>
            </a:r>
            <a:r>
              <a:rPr lang="en-US" sz="2600" dirty="0"/>
              <a:t> </a:t>
            </a:r>
            <a:r>
              <a:rPr lang="en-US" sz="2600" dirty="0" err="1"/>
              <a:t>pengadilan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hukum</a:t>
            </a:r>
            <a:r>
              <a:rPr lang="en-US" sz="2600" dirty="0"/>
              <a:t> </a:t>
            </a:r>
            <a:r>
              <a:rPr lang="en-US" sz="2600" dirty="0" err="1"/>
              <a:t>tetap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tindak</a:t>
            </a:r>
            <a:r>
              <a:rPr lang="en-US" sz="2600" dirty="0"/>
              <a:t> </a:t>
            </a:r>
            <a:r>
              <a:rPr lang="en-US" sz="2600" dirty="0" err="1"/>
              <a:t>pidana</a:t>
            </a:r>
            <a:r>
              <a:rPr lang="en-US" sz="2600" dirty="0"/>
              <a:t> yang </a:t>
            </a:r>
            <a:r>
              <a:rPr lang="en-US" sz="2600" dirty="0" err="1"/>
              <a:t>diancam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pidana</a:t>
            </a:r>
            <a:r>
              <a:rPr lang="en-US" sz="2600" dirty="0"/>
              <a:t> </a:t>
            </a:r>
            <a:r>
              <a:rPr lang="en-US" sz="2600" dirty="0" err="1"/>
              <a:t>penjara</a:t>
            </a:r>
            <a:r>
              <a:rPr lang="en-US" sz="2600" dirty="0"/>
              <a:t> 5 (lima)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endParaRPr lang="en-US" sz="2600" dirty="0"/>
          </a:p>
          <a:p>
            <a:r>
              <a:rPr lang="en-US" sz="2600" dirty="0" err="1"/>
              <a:t>diusulkan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partai</a:t>
            </a:r>
            <a:r>
              <a:rPr lang="en-US" sz="2600" dirty="0"/>
              <a:t> </a:t>
            </a:r>
            <a:r>
              <a:rPr lang="en-US" sz="2600" dirty="0" err="1"/>
              <a:t>politiknya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perundang-undangan</a:t>
            </a:r>
            <a:endParaRPr lang="en-US" sz="2600" dirty="0"/>
          </a:p>
          <a:p>
            <a:r>
              <a:rPr lang="en-US" sz="2600" dirty="0" err="1"/>
              <a:t>ditarik</a:t>
            </a:r>
            <a:r>
              <a:rPr lang="en-US" sz="2600" dirty="0"/>
              <a:t> </a:t>
            </a:r>
            <a:r>
              <a:rPr lang="en-US" sz="2600" dirty="0" err="1"/>
              <a:t>keanggotaannya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anggota</a:t>
            </a:r>
            <a:r>
              <a:rPr lang="en-US" sz="2600" dirty="0"/>
              <a:t> DPR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partai</a:t>
            </a:r>
            <a:r>
              <a:rPr lang="en-US" sz="2600" dirty="0"/>
              <a:t> </a:t>
            </a:r>
            <a:r>
              <a:rPr lang="en-US" sz="2600" dirty="0" err="1"/>
              <a:t>politiknya</a:t>
            </a:r>
            <a:endParaRPr lang="en-US" sz="2600" dirty="0"/>
          </a:p>
          <a:p>
            <a:r>
              <a:rPr lang="en-US" sz="2600" dirty="0" err="1"/>
              <a:t>melanggar</a:t>
            </a:r>
            <a:r>
              <a:rPr lang="en-US" sz="2600" dirty="0"/>
              <a:t> </a:t>
            </a:r>
            <a:r>
              <a:rPr lang="en-US" sz="2600" dirty="0" err="1"/>
              <a:t>ketentuan</a:t>
            </a:r>
            <a:r>
              <a:rPr lang="en-US" sz="2600" dirty="0"/>
              <a:t> </a:t>
            </a:r>
            <a:r>
              <a:rPr lang="en-US" sz="2600" dirty="0" err="1"/>
              <a:t>larangan</a:t>
            </a:r>
            <a:r>
              <a:rPr lang="en-US" sz="2600" dirty="0"/>
              <a:t> </a:t>
            </a:r>
            <a:r>
              <a:rPr lang="en-US" sz="2600" dirty="0" err="1"/>
              <a:t>sebagaimana</a:t>
            </a:r>
            <a:r>
              <a:rPr lang="en-US" sz="2600" dirty="0"/>
              <a:t> </a:t>
            </a:r>
            <a:r>
              <a:rPr lang="en-US" sz="2600" dirty="0" err="1"/>
              <a:t>diatur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endParaRPr lang="en-US" sz="2600" dirty="0"/>
          </a:p>
          <a:p>
            <a:r>
              <a:rPr lang="en-US" sz="2600" dirty="0" err="1"/>
              <a:t>diberhentikan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anggota</a:t>
            </a:r>
            <a:r>
              <a:rPr lang="en-US" sz="2600" dirty="0"/>
              <a:t> </a:t>
            </a:r>
            <a:r>
              <a:rPr lang="en-US" sz="2600" dirty="0" err="1"/>
              <a:t>partai</a:t>
            </a:r>
            <a:r>
              <a:rPr lang="en-US" sz="2600" dirty="0"/>
              <a:t> </a:t>
            </a:r>
            <a:r>
              <a:rPr lang="en-US" sz="2600" dirty="0" err="1"/>
              <a:t>politik</a:t>
            </a:r>
            <a:r>
              <a:rPr lang="en-US" sz="2600" dirty="0"/>
              <a:t> </a:t>
            </a:r>
            <a:r>
              <a:rPr lang="en-US" sz="2600" dirty="0" err="1"/>
              <a:t>berdasarkan</a:t>
            </a:r>
            <a:r>
              <a:rPr lang="en-US" sz="2600" dirty="0"/>
              <a:t> </a:t>
            </a:r>
            <a:r>
              <a:rPr lang="en-US" sz="2600" dirty="0" err="1"/>
              <a:t>ketentuan</a:t>
            </a:r>
            <a:r>
              <a:rPr lang="en-US" sz="2600" dirty="0"/>
              <a:t> 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perundang-undangan</a:t>
            </a:r>
            <a:r>
              <a:rPr lang="en-US" sz="2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56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PIMPINAN DPR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,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yang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ditetapkannya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yang </a:t>
            </a:r>
            <a:r>
              <a:rPr lang="en-US" dirty="0" err="1"/>
              <a:t>definitif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berhenti</a:t>
            </a:r>
            <a:r>
              <a:rPr lang="en-US" dirty="0"/>
              <a:t>, </a:t>
            </a:r>
            <a:r>
              <a:rPr lang="en-US" dirty="0" err="1"/>
              <a:t>penggantinya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5 (lima)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pimpinan</a:t>
            </a:r>
            <a:r>
              <a:rPr lang="en-US" dirty="0"/>
              <a:t> DPR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</a:t>
            </a:r>
          </a:p>
        </p:txBody>
      </p:sp>
    </p:spTree>
    <p:extLst>
      <p:ext uri="{BB962C8B-B14F-4D97-AF65-F5344CB8AC3E}">
        <p14:creationId xmlns:p14="http://schemas.microsoft.com/office/powerpoint/2010/main" val="2160920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MUSYAWARAH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Musyawarah</a:t>
            </a:r>
            <a:r>
              <a:rPr lang="en-US" b="1" dirty="0"/>
              <a:t> (</a:t>
            </a:r>
            <a:r>
              <a:rPr lang="en-US" b="1" dirty="0" err="1"/>
              <a:t>disingkat</a:t>
            </a:r>
            <a:r>
              <a:rPr lang="en-US" b="1" dirty="0"/>
              <a:t> </a:t>
            </a:r>
            <a:r>
              <a:rPr lang="en-US" b="1" dirty="0" err="1"/>
              <a:t>Bamus</a:t>
            </a:r>
            <a:r>
              <a:rPr lang="en-US" b="1" dirty="0"/>
              <a:t>) </a:t>
            </a:r>
            <a:r>
              <a:rPr lang="en-US" b="1" dirty="0" err="1"/>
              <a:t>dibentuk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DPR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kelengkapan</a:t>
            </a:r>
            <a:r>
              <a:rPr lang="en-US" b="1" dirty="0"/>
              <a:t> DPR yang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dirty="0"/>
              <a:t>. DPR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DPR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.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 </a:t>
            </a:r>
            <a:r>
              <a:rPr lang="en-US" dirty="0" err="1"/>
              <a:t>berjumlah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1/10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persepuluh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fraksi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.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557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38200"/>
          </a:xfrm>
        </p:spPr>
        <p:txBody>
          <a:bodyPr/>
          <a:lstStyle/>
          <a:p>
            <a:r>
              <a:rPr lang="en-US" sz="4000" b="1" dirty="0" smtClean="0"/>
              <a:t>BADAN MUSYAWARAH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5626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Musyawarah</a:t>
            </a:r>
            <a:r>
              <a:rPr lang="en-US" b="1" dirty="0"/>
              <a:t> </a:t>
            </a:r>
            <a:r>
              <a:rPr lang="en-US" b="1" dirty="0" err="1"/>
              <a:t>bertugas</a:t>
            </a:r>
            <a:r>
              <a:rPr lang="en-US" b="1" dirty="0"/>
              <a:t>:</a:t>
            </a:r>
          </a:p>
          <a:p>
            <a:r>
              <a:rPr lang="en-US" dirty="0" err="1"/>
              <a:t>menetapkan</a:t>
            </a:r>
            <a:r>
              <a:rPr lang="en-US" dirty="0"/>
              <a:t> agenda DPR </a:t>
            </a:r>
            <a:r>
              <a:rPr lang="en-US" dirty="0" err="1"/>
              <a:t>untuk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,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persidangan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,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mengubahnya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DPR;</a:t>
            </a:r>
          </a:p>
          <a:p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DPR yang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/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endParaRPr lang="en-US" dirty="0"/>
          </a:p>
          <a:p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DPR</a:t>
            </a:r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undangundang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DPR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DPR</a:t>
            </a:r>
          </a:p>
          <a:p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DPR</a:t>
            </a:r>
          </a:p>
          <a:p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lain yang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Musyawarah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41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US" b="1" dirty="0" smtClean="0"/>
              <a:t>KOMISI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DPR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DPR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. DPR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DPR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pemerataan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fraksi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DPR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 smtClean="0"/>
              <a:t>.</a:t>
            </a:r>
          </a:p>
          <a:p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kolegial</a:t>
            </a:r>
            <a:r>
              <a:rPr lang="en-US" dirty="0"/>
              <a:t>.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orang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orang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,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mufakat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keterwakilan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fraksi</a:t>
            </a:r>
            <a:r>
              <a:rPr lang="en-US" dirty="0"/>
              <a:t>.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yang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383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85800"/>
          </a:xfrm>
        </p:spPr>
        <p:txBody>
          <a:bodyPr/>
          <a:lstStyle/>
          <a:p>
            <a:r>
              <a:rPr lang="en-US" sz="4000" b="1" dirty="0" smtClean="0"/>
              <a:t>KOMISI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700" b="1" dirty="0" err="1"/>
              <a:t>Tugas</a:t>
            </a:r>
            <a:r>
              <a:rPr lang="en-US" sz="1700" b="1" dirty="0"/>
              <a:t> </a:t>
            </a:r>
            <a:r>
              <a:rPr lang="en-US" sz="1700" b="1" dirty="0" err="1"/>
              <a:t>komisi</a:t>
            </a:r>
            <a:r>
              <a:rPr lang="en-US" sz="1700" b="1" dirty="0"/>
              <a:t> </a:t>
            </a:r>
            <a:r>
              <a:rPr lang="en-US" sz="1700" b="1" dirty="0" err="1"/>
              <a:t>dalam</a:t>
            </a:r>
            <a:r>
              <a:rPr lang="en-US" sz="1700" b="1" dirty="0"/>
              <a:t> </a:t>
            </a:r>
            <a:r>
              <a:rPr lang="en-US" sz="1700" b="1" dirty="0" err="1"/>
              <a:t>pembentukan</a:t>
            </a:r>
            <a:r>
              <a:rPr lang="en-US" sz="1700" b="1" dirty="0"/>
              <a:t> </a:t>
            </a:r>
            <a:r>
              <a:rPr lang="en-US" sz="1700" b="1" dirty="0" err="1"/>
              <a:t>undang-undang</a:t>
            </a:r>
            <a:r>
              <a:rPr lang="en-US" sz="1700" b="1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err="1"/>
              <a:t>mengadakan</a:t>
            </a:r>
            <a:r>
              <a:rPr lang="en-US" sz="1700" dirty="0"/>
              <a:t> </a:t>
            </a:r>
            <a:r>
              <a:rPr lang="en-US" sz="1700" dirty="0" err="1"/>
              <a:t>persiapan</a:t>
            </a:r>
            <a:r>
              <a:rPr lang="en-US" sz="1700" dirty="0"/>
              <a:t>, </a:t>
            </a:r>
            <a:r>
              <a:rPr lang="en-US" sz="1700" dirty="0" err="1"/>
              <a:t>penyusunan</a:t>
            </a:r>
            <a:r>
              <a:rPr lang="en-US" sz="1700" dirty="0"/>
              <a:t>, </a:t>
            </a:r>
            <a:r>
              <a:rPr lang="en-US" sz="1700" dirty="0" err="1"/>
              <a:t>pembahasan</a:t>
            </a:r>
            <a:r>
              <a:rPr lang="en-US" sz="1700" dirty="0"/>
              <a:t>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penyempurnaan</a:t>
            </a:r>
            <a:r>
              <a:rPr lang="en-US" sz="1700" dirty="0"/>
              <a:t> </a:t>
            </a:r>
            <a:r>
              <a:rPr lang="en-US" sz="1700" dirty="0" err="1"/>
              <a:t>rancangan</a:t>
            </a:r>
            <a:r>
              <a:rPr lang="en-US" sz="1700" dirty="0"/>
              <a:t> </a:t>
            </a:r>
            <a:r>
              <a:rPr lang="en-US" sz="1700" dirty="0" err="1" smtClean="0"/>
              <a:t>undang-undang</a:t>
            </a:r>
            <a:endParaRPr lang="en-US" sz="1700" dirty="0" smtClean="0"/>
          </a:p>
          <a:p>
            <a:pPr marL="114300" indent="0">
              <a:buNone/>
            </a:pPr>
            <a:r>
              <a:rPr lang="en-US" sz="1700" b="1" dirty="0" err="1"/>
              <a:t>Tugas</a:t>
            </a:r>
            <a:r>
              <a:rPr lang="en-US" sz="1700" b="1" dirty="0"/>
              <a:t> </a:t>
            </a:r>
            <a:r>
              <a:rPr lang="en-US" sz="1700" b="1" dirty="0" err="1"/>
              <a:t>komisi</a:t>
            </a:r>
            <a:r>
              <a:rPr lang="en-US" sz="1700" b="1" dirty="0"/>
              <a:t> di </a:t>
            </a:r>
            <a:r>
              <a:rPr lang="en-US" sz="1700" b="1" dirty="0" err="1"/>
              <a:t>bidang</a:t>
            </a:r>
            <a:r>
              <a:rPr lang="en-US" sz="1700" b="1" dirty="0"/>
              <a:t> </a:t>
            </a:r>
            <a:r>
              <a:rPr lang="en-US" sz="1700" b="1" dirty="0" err="1"/>
              <a:t>anggaran</a:t>
            </a:r>
            <a:r>
              <a:rPr lang="en-US" sz="1700" b="1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:</a:t>
            </a:r>
          </a:p>
          <a:p>
            <a:r>
              <a:rPr lang="en-US" sz="1700" dirty="0" err="1"/>
              <a:t>mengadakan</a:t>
            </a:r>
            <a:r>
              <a:rPr lang="en-US" sz="1700" dirty="0"/>
              <a:t> </a:t>
            </a:r>
            <a:r>
              <a:rPr lang="en-US" sz="1700" dirty="0" err="1"/>
              <a:t>pembicaraan</a:t>
            </a:r>
            <a:r>
              <a:rPr lang="en-US" sz="1700" dirty="0"/>
              <a:t> </a:t>
            </a:r>
            <a:r>
              <a:rPr lang="en-US" sz="1700" dirty="0" err="1"/>
              <a:t>pendahuluan</a:t>
            </a:r>
            <a:r>
              <a:rPr lang="en-US" sz="1700" dirty="0"/>
              <a:t> </a:t>
            </a:r>
            <a:r>
              <a:rPr lang="en-US" sz="1700" dirty="0" err="1"/>
              <a:t>mengenai</a:t>
            </a:r>
            <a:r>
              <a:rPr lang="en-US" sz="1700" dirty="0"/>
              <a:t> </a:t>
            </a:r>
            <a:r>
              <a:rPr lang="en-US" sz="1700" dirty="0" err="1"/>
              <a:t>penyusunan</a:t>
            </a:r>
            <a:r>
              <a:rPr lang="en-US" sz="1700" dirty="0"/>
              <a:t> </a:t>
            </a:r>
            <a:r>
              <a:rPr lang="en-US" sz="1700" dirty="0" err="1"/>
              <a:t>rancangan</a:t>
            </a:r>
            <a:r>
              <a:rPr lang="en-US" sz="1700" dirty="0"/>
              <a:t> </a:t>
            </a:r>
            <a:r>
              <a:rPr lang="en-US" sz="1700" dirty="0" err="1"/>
              <a:t>anggaran</a:t>
            </a:r>
            <a:r>
              <a:rPr lang="en-US" sz="1700" dirty="0"/>
              <a:t> </a:t>
            </a:r>
            <a:r>
              <a:rPr lang="en-US" sz="1700" dirty="0" err="1"/>
              <a:t>pendapatan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belanja</a:t>
            </a:r>
            <a:r>
              <a:rPr lang="en-US" sz="1700" dirty="0"/>
              <a:t> </a:t>
            </a:r>
            <a:r>
              <a:rPr lang="en-US" sz="1700" dirty="0" err="1"/>
              <a:t>negara</a:t>
            </a:r>
            <a:r>
              <a:rPr lang="en-US" sz="1700" dirty="0"/>
              <a:t> yang </a:t>
            </a:r>
            <a:r>
              <a:rPr lang="en-US" sz="1700" dirty="0" err="1"/>
              <a:t>termasuk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ruang</a:t>
            </a:r>
            <a:r>
              <a:rPr lang="en-US" sz="1700" dirty="0"/>
              <a:t> </a:t>
            </a:r>
            <a:r>
              <a:rPr lang="en-US" sz="1700" dirty="0" err="1"/>
              <a:t>lingkup</a:t>
            </a:r>
            <a:r>
              <a:rPr lang="en-US" sz="1700" dirty="0"/>
              <a:t> </a:t>
            </a:r>
            <a:r>
              <a:rPr lang="en-US" sz="1700" dirty="0" err="1"/>
              <a:t>tugasnya</a:t>
            </a:r>
            <a:r>
              <a:rPr lang="en-US" sz="1700" dirty="0"/>
              <a:t> </a:t>
            </a:r>
            <a:r>
              <a:rPr lang="en-US" sz="1700" dirty="0" err="1"/>
              <a:t>bersama-sama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Pemerintah</a:t>
            </a:r>
            <a:r>
              <a:rPr lang="en-US" sz="1700" dirty="0"/>
              <a:t>;</a:t>
            </a:r>
          </a:p>
          <a:p>
            <a:r>
              <a:rPr lang="en-US" sz="1700" dirty="0" err="1"/>
              <a:t>mengadakan</a:t>
            </a:r>
            <a:r>
              <a:rPr lang="en-US" sz="1700" dirty="0"/>
              <a:t> </a:t>
            </a:r>
            <a:r>
              <a:rPr lang="en-US" sz="1700" dirty="0" err="1"/>
              <a:t>pembahasan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mengajukan</a:t>
            </a:r>
            <a:r>
              <a:rPr lang="en-US" sz="1700" dirty="0"/>
              <a:t> </a:t>
            </a:r>
            <a:r>
              <a:rPr lang="en-US" sz="1700" dirty="0" err="1"/>
              <a:t>usul</a:t>
            </a:r>
            <a:r>
              <a:rPr lang="en-US" sz="1700" dirty="0"/>
              <a:t> </a:t>
            </a:r>
            <a:r>
              <a:rPr lang="en-US" sz="1700" dirty="0" err="1"/>
              <a:t>penyempurnaan</a:t>
            </a:r>
            <a:r>
              <a:rPr lang="en-US" sz="1700" dirty="0"/>
              <a:t> </a:t>
            </a:r>
            <a:r>
              <a:rPr lang="en-US" sz="1700" dirty="0" err="1"/>
              <a:t>rancangan</a:t>
            </a:r>
            <a:r>
              <a:rPr lang="en-US" sz="1700" dirty="0"/>
              <a:t> </a:t>
            </a:r>
            <a:r>
              <a:rPr lang="en-US" sz="1700" dirty="0" err="1"/>
              <a:t>anggaran</a:t>
            </a:r>
            <a:r>
              <a:rPr lang="en-US" sz="1700" dirty="0"/>
              <a:t> </a:t>
            </a:r>
            <a:r>
              <a:rPr lang="en-US" sz="1700" dirty="0" err="1"/>
              <a:t>pendapatan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belanja</a:t>
            </a:r>
            <a:r>
              <a:rPr lang="en-US" sz="1700" dirty="0"/>
              <a:t> </a:t>
            </a:r>
            <a:r>
              <a:rPr lang="en-US" sz="1700" dirty="0" err="1"/>
              <a:t>negara</a:t>
            </a:r>
            <a:r>
              <a:rPr lang="en-US" sz="1700" dirty="0"/>
              <a:t> yang </a:t>
            </a:r>
            <a:r>
              <a:rPr lang="en-US" sz="1700" dirty="0" err="1"/>
              <a:t>termasuk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ruang</a:t>
            </a:r>
            <a:r>
              <a:rPr lang="en-US" sz="1700" dirty="0"/>
              <a:t> </a:t>
            </a:r>
            <a:r>
              <a:rPr lang="en-US" sz="1700" dirty="0" err="1"/>
              <a:t>lingkup</a:t>
            </a:r>
            <a:r>
              <a:rPr lang="en-US" sz="1700" dirty="0"/>
              <a:t> </a:t>
            </a:r>
            <a:r>
              <a:rPr lang="en-US" sz="1700" dirty="0" err="1"/>
              <a:t>tugasnya</a:t>
            </a:r>
            <a:r>
              <a:rPr lang="en-US" sz="1700" dirty="0"/>
              <a:t> </a:t>
            </a:r>
            <a:r>
              <a:rPr lang="en-US" sz="1700" dirty="0" err="1"/>
              <a:t>bersama-sama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Pemerintah</a:t>
            </a:r>
            <a:r>
              <a:rPr lang="en-US" sz="1700" dirty="0"/>
              <a:t>;</a:t>
            </a:r>
          </a:p>
          <a:p>
            <a:r>
              <a:rPr lang="en-US" sz="1700" dirty="0" err="1"/>
              <a:t>membahas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menetapkan</a:t>
            </a:r>
            <a:r>
              <a:rPr lang="en-US" sz="1700" dirty="0"/>
              <a:t> </a:t>
            </a:r>
            <a:r>
              <a:rPr lang="en-US" sz="1700" dirty="0" err="1"/>
              <a:t>alokasi</a:t>
            </a:r>
            <a:r>
              <a:rPr lang="en-US" sz="1700" dirty="0"/>
              <a:t> </a:t>
            </a:r>
            <a:r>
              <a:rPr lang="en-US" sz="1700" dirty="0" err="1"/>
              <a:t>anggaran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fungsi</a:t>
            </a:r>
            <a:r>
              <a:rPr lang="en-US" sz="1700" dirty="0"/>
              <a:t>, program,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kegiatan</a:t>
            </a:r>
            <a:r>
              <a:rPr lang="en-US" sz="1700" dirty="0"/>
              <a:t> </a:t>
            </a:r>
            <a:r>
              <a:rPr lang="en-US" sz="1700" dirty="0" err="1"/>
              <a:t>kementerian</a:t>
            </a:r>
            <a:r>
              <a:rPr lang="en-US" sz="1700" dirty="0"/>
              <a:t>/</a:t>
            </a:r>
            <a:r>
              <a:rPr lang="en-US" sz="1700" dirty="0" err="1"/>
              <a:t>lembaga</a:t>
            </a:r>
            <a:r>
              <a:rPr lang="en-US" sz="1700" dirty="0"/>
              <a:t> yang </a:t>
            </a:r>
            <a:r>
              <a:rPr lang="en-US" sz="1700" dirty="0" err="1"/>
              <a:t>menjadi</a:t>
            </a:r>
            <a:r>
              <a:rPr lang="en-US" sz="1700" dirty="0"/>
              <a:t> </a:t>
            </a:r>
            <a:r>
              <a:rPr lang="en-US" sz="1700" dirty="0" err="1"/>
              <a:t>mitra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komisi</a:t>
            </a:r>
            <a:r>
              <a:rPr lang="en-US" sz="1700" dirty="0"/>
              <a:t>;</a:t>
            </a:r>
          </a:p>
          <a:p>
            <a:r>
              <a:rPr lang="en-US" sz="1700" dirty="0" err="1"/>
              <a:t>mengadakan</a:t>
            </a:r>
            <a:r>
              <a:rPr lang="en-US" sz="1700" dirty="0"/>
              <a:t> </a:t>
            </a:r>
            <a:r>
              <a:rPr lang="en-US" sz="1700" dirty="0" err="1"/>
              <a:t>pembahasan</a:t>
            </a:r>
            <a:r>
              <a:rPr lang="en-US" sz="1700" dirty="0"/>
              <a:t> </a:t>
            </a:r>
            <a:r>
              <a:rPr lang="en-US" sz="1700" dirty="0" err="1"/>
              <a:t>laporan</a:t>
            </a:r>
            <a:r>
              <a:rPr lang="en-US" sz="1700" dirty="0"/>
              <a:t> </a:t>
            </a:r>
            <a:r>
              <a:rPr lang="en-US" sz="1700" dirty="0" err="1"/>
              <a:t>keuangan</a:t>
            </a:r>
            <a:r>
              <a:rPr lang="en-US" sz="1700" dirty="0"/>
              <a:t> </a:t>
            </a:r>
            <a:r>
              <a:rPr lang="en-US" sz="1700" dirty="0" err="1"/>
              <a:t>negara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pelaksanaan</a:t>
            </a:r>
            <a:r>
              <a:rPr lang="en-US" sz="1700" dirty="0"/>
              <a:t> APBN </a:t>
            </a:r>
            <a:r>
              <a:rPr lang="en-US" sz="1700" dirty="0" err="1"/>
              <a:t>termasuk</a:t>
            </a:r>
            <a:r>
              <a:rPr lang="en-US" sz="1700" dirty="0"/>
              <a:t>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pemeriksaan</a:t>
            </a:r>
            <a:r>
              <a:rPr lang="en-US" sz="1700" dirty="0"/>
              <a:t> BPK yang </a:t>
            </a:r>
            <a:r>
              <a:rPr lang="en-US" sz="1700" dirty="0" err="1"/>
              <a:t>berkaitan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ruang</a:t>
            </a:r>
            <a:r>
              <a:rPr lang="en-US" sz="1700" dirty="0"/>
              <a:t> </a:t>
            </a:r>
            <a:r>
              <a:rPr lang="en-US" sz="1700" dirty="0" err="1"/>
              <a:t>lingkup</a:t>
            </a:r>
            <a:r>
              <a:rPr lang="en-US" sz="1700" dirty="0"/>
              <a:t> </a:t>
            </a:r>
            <a:r>
              <a:rPr lang="en-US" sz="1700" dirty="0" err="1"/>
              <a:t>tugasnya</a:t>
            </a:r>
            <a:r>
              <a:rPr lang="en-US" sz="1700" dirty="0"/>
              <a:t>;</a:t>
            </a:r>
          </a:p>
          <a:p>
            <a:r>
              <a:rPr lang="en-US" sz="1700" dirty="0" err="1"/>
              <a:t>menyampaikan</a:t>
            </a:r>
            <a:r>
              <a:rPr lang="en-US" sz="1700" dirty="0"/>
              <a:t>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pembicaraan</a:t>
            </a:r>
            <a:r>
              <a:rPr lang="en-US" sz="1700" dirty="0"/>
              <a:t> </a:t>
            </a:r>
            <a:r>
              <a:rPr lang="en-US" sz="1700" dirty="0" err="1"/>
              <a:t>pendahuluan</a:t>
            </a:r>
            <a:r>
              <a:rPr lang="en-US" sz="1700" dirty="0"/>
              <a:t> </a:t>
            </a:r>
            <a:r>
              <a:rPr lang="en-US" sz="1700" dirty="0" err="1"/>
              <a:t>sebagaimana</a:t>
            </a:r>
            <a:r>
              <a:rPr lang="en-US" sz="1700" dirty="0"/>
              <a:t> </a:t>
            </a:r>
            <a:r>
              <a:rPr lang="en-US" sz="1700" dirty="0" err="1"/>
              <a:t>dimaksud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huruf</a:t>
            </a:r>
            <a:r>
              <a:rPr lang="en-US" sz="1700" dirty="0"/>
              <a:t> a,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pembahasan</a:t>
            </a:r>
            <a:r>
              <a:rPr lang="en-US" sz="1700" dirty="0"/>
              <a:t>,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Badan</a:t>
            </a:r>
            <a:r>
              <a:rPr lang="en-US" sz="1700" dirty="0"/>
              <a:t> </a:t>
            </a:r>
            <a:r>
              <a:rPr lang="en-US" sz="1700" dirty="0" err="1"/>
              <a:t>Anggaran</a:t>
            </a:r>
            <a:r>
              <a:rPr lang="en-US" sz="1700" dirty="0"/>
              <a:t> </a:t>
            </a:r>
            <a:r>
              <a:rPr lang="en-US" sz="1700" dirty="0" err="1"/>
              <a:t>untuksinkronisasi</a:t>
            </a:r>
            <a:r>
              <a:rPr lang="en-US" sz="1700" dirty="0"/>
              <a:t>;</a:t>
            </a:r>
          </a:p>
          <a:p>
            <a:r>
              <a:rPr lang="en-US" sz="1700" dirty="0" err="1"/>
              <a:t>menyempurnakan</a:t>
            </a:r>
            <a:r>
              <a:rPr lang="en-US" sz="1700" dirty="0"/>
              <a:t>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sinkronisasi</a:t>
            </a:r>
            <a:r>
              <a:rPr lang="en-US" sz="1700" dirty="0"/>
              <a:t> </a:t>
            </a:r>
            <a:r>
              <a:rPr lang="en-US" sz="1700" dirty="0" err="1"/>
              <a:t>Badan</a:t>
            </a:r>
            <a:r>
              <a:rPr lang="en-US" sz="1700" dirty="0"/>
              <a:t> </a:t>
            </a:r>
            <a:r>
              <a:rPr lang="en-US" sz="1700" dirty="0" err="1"/>
              <a:t>Anggaran</a:t>
            </a:r>
            <a:r>
              <a:rPr lang="en-US" sz="1700" dirty="0"/>
              <a:t> </a:t>
            </a:r>
            <a:r>
              <a:rPr lang="en-US" sz="1700" dirty="0" err="1"/>
              <a:t>berdasarkan</a:t>
            </a:r>
            <a:r>
              <a:rPr lang="en-US" sz="1700" dirty="0"/>
              <a:t> </a:t>
            </a:r>
            <a:r>
              <a:rPr lang="en-US" sz="1700" dirty="0" err="1"/>
              <a:t>penyampaian</a:t>
            </a:r>
            <a:r>
              <a:rPr lang="en-US" sz="1700" dirty="0"/>
              <a:t> </a:t>
            </a:r>
            <a:r>
              <a:rPr lang="en-US" sz="1700" dirty="0" err="1"/>
              <a:t>usul</a:t>
            </a:r>
            <a:r>
              <a:rPr lang="en-US" sz="1700" dirty="0"/>
              <a:t> </a:t>
            </a:r>
            <a:r>
              <a:rPr lang="en-US" sz="1700" dirty="0" err="1"/>
              <a:t>komisi</a:t>
            </a:r>
            <a:r>
              <a:rPr lang="en-US" sz="1700" dirty="0"/>
              <a:t>; </a:t>
            </a:r>
            <a:r>
              <a:rPr lang="en-US" sz="1700" dirty="0" err="1"/>
              <a:t>dan</a:t>
            </a:r>
            <a:endParaRPr lang="en-US" sz="1700" dirty="0"/>
          </a:p>
          <a:p>
            <a:r>
              <a:rPr lang="en-US" sz="1700" dirty="0" err="1"/>
              <a:t>menyerahkan</a:t>
            </a:r>
            <a:r>
              <a:rPr lang="en-US" sz="1700" dirty="0"/>
              <a:t> </a:t>
            </a:r>
            <a:r>
              <a:rPr lang="en-US" sz="1700" dirty="0" err="1"/>
              <a:t>kembali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Badan</a:t>
            </a:r>
            <a:r>
              <a:rPr lang="en-US" sz="1700" dirty="0"/>
              <a:t> </a:t>
            </a:r>
            <a:r>
              <a:rPr lang="en-US" sz="1700" dirty="0" err="1"/>
              <a:t>Anggaran</a:t>
            </a:r>
            <a:r>
              <a:rPr lang="en-US" sz="1700" dirty="0"/>
              <a:t> </a:t>
            </a:r>
            <a:r>
              <a:rPr lang="en-US" sz="1700" dirty="0" err="1"/>
              <a:t>hasil</a:t>
            </a:r>
            <a:r>
              <a:rPr lang="en-US" sz="1700" dirty="0"/>
              <a:t> </a:t>
            </a:r>
            <a:r>
              <a:rPr lang="en-US" sz="1700" dirty="0" err="1"/>
              <a:t>pembahasan</a:t>
            </a:r>
            <a:r>
              <a:rPr lang="en-US" sz="1700" dirty="0"/>
              <a:t> </a:t>
            </a:r>
            <a:r>
              <a:rPr lang="en-US" sz="1700" dirty="0" err="1"/>
              <a:t>komisi</a:t>
            </a:r>
            <a:r>
              <a:rPr lang="en-US" sz="1700" dirty="0"/>
              <a:t>,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bahan</a:t>
            </a:r>
            <a:r>
              <a:rPr lang="en-US" sz="1700" dirty="0"/>
              <a:t> </a:t>
            </a:r>
            <a:r>
              <a:rPr lang="en-US" sz="1700" dirty="0" err="1"/>
              <a:t>akhir</a:t>
            </a:r>
            <a:r>
              <a:rPr lang="en-US" sz="1700" dirty="0"/>
              <a:t> </a:t>
            </a:r>
            <a:r>
              <a:rPr lang="en-US" sz="1700" dirty="0" err="1"/>
              <a:t>penetapan</a:t>
            </a:r>
            <a:r>
              <a:rPr lang="en-US" sz="1700" dirty="0"/>
              <a:t> APBN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94669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KOMISI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err="1"/>
              <a:t>Tugas</a:t>
            </a:r>
            <a:r>
              <a:rPr lang="en-US" sz="2400" b="1" dirty="0"/>
              <a:t> </a:t>
            </a:r>
            <a:r>
              <a:rPr lang="en-US" sz="2400" b="1" dirty="0" err="1"/>
              <a:t>komisi</a:t>
            </a:r>
            <a:r>
              <a:rPr lang="en-US" sz="2400" b="1" dirty="0"/>
              <a:t> di </a:t>
            </a:r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pengawasan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APBN,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pelaksanaannya</a:t>
            </a:r>
            <a:r>
              <a:rPr lang="en-US" sz="2400" dirty="0"/>
              <a:t> yang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;</a:t>
            </a:r>
          </a:p>
          <a:p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menindaklanjuti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BPK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;</a:t>
            </a:r>
          </a:p>
          <a:p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endParaRPr lang="en-US" sz="2400" dirty="0"/>
          </a:p>
          <a:p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menindaklanjuti</a:t>
            </a:r>
            <a:r>
              <a:rPr lang="en-US" sz="2400" dirty="0"/>
              <a:t> </a:t>
            </a:r>
            <a:r>
              <a:rPr lang="en-US" sz="2400" dirty="0" err="1"/>
              <a:t>usulan</a:t>
            </a:r>
            <a:r>
              <a:rPr lang="en-US" sz="2400" dirty="0"/>
              <a:t> DPD.</a:t>
            </a:r>
          </a:p>
        </p:txBody>
      </p:sp>
    </p:spTree>
    <p:extLst>
      <p:ext uri="{BB962C8B-B14F-4D97-AF65-F5344CB8AC3E}">
        <p14:creationId xmlns:p14="http://schemas.microsoft.com/office/powerpoint/2010/main" val="1884221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b="1" dirty="0" smtClean="0"/>
              <a:t>KOMISI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err="1"/>
              <a:t>Komisi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 smtClean="0"/>
              <a:t>Pelaksanaannya</a:t>
            </a:r>
            <a:r>
              <a:rPr lang="en-US" b="1" dirty="0" smtClean="0"/>
              <a:t>,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mengadakan</a:t>
            </a:r>
            <a:r>
              <a:rPr lang="en-US" dirty="0"/>
              <a:t>:</a:t>
            </a:r>
          </a:p>
          <a:p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/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;</a:t>
            </a:r>
          </a:p>
          <a:p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DPD;</a:t>
            </a:r>
          </a:p>
          <a:p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instansinya</a:t>
            </a:r>
            <a:r>
              <a:rPr lang="en-US" dirty="0"/>
              <a:t>;</a:t>
            </a:r>
          </a:p>
          <a:p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lain;</a:t>
            </a:r>
          </a:p>
          <a:p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instansinya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5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STRUKTUR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2425" y="2042795"/>
          <a:ext cx="7680324" cy="3566160"/>
        </p:xfrm>
        <a:graphic>
          <a:graphicData uri="http://schemas.openxmlformats.org/drawingml/2006/table">
            <a:tbl>
              <a:tblPr/>
              <a:tblGrid>
                <a:gridCol w="3840162"/>
                <a:gridCol w="3840162"/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effectLst/>
                        </a:rPr>
                        <a:t>Anggota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560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algn="ctr"/>
                      <a:endParaRPr lang="en-US" sz="180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46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effectLst/>
                        </a:rPr>
                        <a:t>Kelompok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politik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/>
                      </a:r>
                      <a:br>
                        <a:rPr lang="sv-SE" sz="1800" dirty="0">
                          <a:effectLst/>
                        </a:rPr>
                      </a:b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2" tooltip="Partai Demokrat"/>
                        </a:rPr>
                        <a:t>Demokrat</a:t>
                      </a:r>
                      <a:r>
                        <a:rPr lang="sv-SE" sz="1800" dirty="0">
                          <a:effectLst/>
                        </a:rPr>
                        <a:t> (148)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3" tooltip="Partai Golkar"/>
                        </a:rPr>
                        <a:t>Golkar</a:t>
                      </a:r>
                      <a:r>
                        <a:rPr lang="sv-SE" sz="1800" dirty="0">
                          <a:effectLst/>
                        </a:rPr>
                        <a:t> (106)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4" tooltip="Partai Demokrasi Indonesia Perjuangan"/>
                        </a:rPr>
                        <a:t>PDI-P</a:t>
                      </a:r>
                      <a:r>
                        <a:rPr lang="sv-SE" sz="1800" dirty="0">
                          <a:effectLst/>
                        </a:rPr>
                        <a:t> (94)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5" tooltip="Partai Keadilan Sejahtera"/>
                        </a:rPr>
                        <a:t>PKS</a:t>
                      </a:r>
                      <a:r>
                        <a:rPr lang="sv-SE" sz="1800" dirty="0">
                          <a:effectLst/>
                        </a:rPr>
                        <a:t> (57)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6" tooltip="Partai Amanat Nasional"/>
                        </a:rPr>
                        <a:t>PAN</a:t>
                      </a:r>
                      <a:r>
                        <a:rPr lang="sv-SE" sz="1800" dirty="0">
                          <a:effectLst/>
                        </a:rPr>
                        <a:t> (46)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7" tooltip="Partai Persatuan Pembangunan"/>
                        </a:rPr>
                        <a:t>PPP</a:t>
                      </a:r>
                      <a:r>
                        <a:rPr lang="sv-SE" sz="1800" dirty="0">
                          <a:effectLst/>
                        </a:rPr>
                        <a:t> (38)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8" tooltip="Partai Kebangkitan Bangsa"/>
                        </a:rPr>
                        <a:t>PKB</a:t>
                      </a:r>
                      <a:r>
                        <a:rPr lang="sv-SE" sz="1800" dirty="0">
                          <a:effectLst/>
                        </a:rPr>
                        <a:t> (28)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9" tooltip="Partai Gerakan Indonesia Raya"/>
                        </a:rPr>
                        <a:t>Gerindra</a:t>
                      </a:r>
                      <a:r>
                        <a:rPr lang="sv-SE" sz="1800" dirty="0">
                          <a:effectLst/>
                        </a:rPr>
                        <a:t> (26)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sv-SE" sz="1800" dirty="0">
                          <a:effectLst/>
                        </a:rPr>
                        <a:t>     </a:t>
                      </a:r>
                      <a:r>
                        <a:rPr lang="sv-SE" sz="1800" dirty="0">
                          <a:effectLst/>
                          <a:hlinkClick r:id="rId10" tooltip="Partai Hati Nurani Rakyat"/>
                        </a:rPr>
                        <a:t>Hanura</a:t>
                      </a:r>
                      <a:r>
                        <a:rPr lang="sv-SE" sz="1800" dirty="0">
                          <a:effectLst/>
                        </a:rPr>
                        <a:t> (17)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5" name="Picture 3" descr="DPR-RI 2009-2014.sv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" y="2895600"/>
            <a:ext cx="23812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919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KOMISI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.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kesimpulan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gabungan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mengikat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DPR, </a:t>
            </a:r>
            <a:r>
              <a:rPr lang="en-US" sz="2400" dirty="0" err="1"/>
              <a:t>baik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terselesaikan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.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yang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5546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KOMISI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unit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DPR.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fungsi-fungsi</a:t>
            </a:r>
            <a:r>
              <a:rPr lang="en-US" sz="2400" dirty="0"/>
              <a:t> DPR, </a:t>
            </a:r>
            <a:r>
              <a:rPr lang="en-US" sz="2400" dirty="0" err="1"/>
              <a:t>substansinya</a:t>
            </a:r>
            <a:r>
              <a:rPr lang="en-US" sz="2400" dirty="0"/>
              <a:t> </a:t>
            </a:r>
            <a:r>
              <a:rPr lang="en-US" sz="2400" dirty="0" err="1"/>
              <a:t>dikerjakan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DPR (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)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, </a:t>
            </a:r>
            <a:r>
              <a:rPr lang="en-US" sz="2400" dirty="0" err="1"/>
              <a:t>pengisian</a:t>
            </a:r>
            <a:r>
              <a:rPr lang="en-US" sz="2400" dirty="0"/>
              <a:t> </a:t>
            </a:r>
            <a:r>
              <a:rPr lang="en-US" sz="2400" dirty="0" err="1"/>
              <a:t>keanggotan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penguasaan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substansi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yang </a:t>
            </a:r>
            <a:r>
              <a:rPr lang="en-US" sz="2400" dirty="0" err="1"/>
              <a:t>digeluti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8471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620000" cy="838200"/>
          </a:xfrm>
        </p:spPr>
        <p:txBody>
          <a:bodyPr/>
          <a:lstStyle/>
          <a:p>
            <a:r>
              <a:rPr lang="en-US" b="1" dirty="0" smtClean="0"/>
              <a:t>KOMISI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periode</a:t>
            </a:r>
            <a:r>
              <a:rPr lang="en-US" b="1" dirty="0"/>
              <a:t> 2009-2014, DPR </a:t>
            </a:r>
            <a:r>
              <a:rPr lang="en-US" b="1" dirty="0" err="1"/>
              <a:t>mempunyai</a:t>
            </a:r>
            <a:r>
              <a:rPr lang="en-US" b="1" dirty="0"/>
              <a:t> 11 </a:t>
            </a:r>
            <a:r>
              <a:rPr lang="en-US" b="1" dirty="0" err="1"/>
              <a:t>komisi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lingkup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, </a:t>
            </a:r>
            <a:r>
              <a:rPr lang="en-US" b="1" dirty="0" err="1"/>
              <a:t>yaitu</a:t>
            </a:r>
            <a:r>
              <a:rPr lang="en-US" b="1" dirty="0"/>
              <a:t> :</a:t>
            </a:r>
          </a:p>
          <a:p>
            <a:r>
              <a:rPr lang="en-US" dirty="0" err="1" smtClean="0"/>
              <a:t>Komisi</a:t>
            </a:r>
            <a:r>
              <a:rPr lang="en-US" dirty="0" smtClean="0"/>
              <a:t> I,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,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II,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aparatur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III,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IV,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, </a:t>
            </a:r>
            <a:r>
              <a:rPr lang="en-US" dirty="0" err="1"/>
              <a:t>perkebunan</a:t>
            </a:r>
            <a:r>
              <a:rPr lang="en-US" dirty="0"/>
              <a:t>, </a:t>
            </a:r>
            <a:r>
              <a:rPr lang="en-US" dirty="0" err="1"/>
              <a:t>kehutanan</a:t>
            </a:r>
            <a:r>
              <a:rPr lang="en-US" dirty="0"/>
              <a:t>, </a:t>
            </a:r>
            <a:r>
              <a:rPr lang="en-US" dirty="0" err="1"/>
              <a:t>kelautan</a:t>
            </a:r>
            <a:r>
              <a:rPr lang="en-US" dirty="0"/>
              <a:t>, </a:t>
            </a:r>
            <a:r>
              <a:rPr lang="en-US" dirty="0" err="1"/>
              <a:t>perikanan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V,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perhubungan</a:t>
            </a:r>
            <a:r>
              <a:rPr lang="en-US" dirty="0"/>
              <a:t>, </a:t>
            </a:r>
            <a:r>
              <a:rPr lang="en-US" dirty="0" err="1"/>
              <a:t>telekomunikasi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perumahan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,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pedesaan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tertinggal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VI,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perindustrian</a:t>
            </a:r>
            <a:r>
              <a:rPr lang="en-US" dirty="0"/>
              <a:t>, </a:t>
            </a:r>
            <a:r>
              <a:rPr lang="en-US" dirty="0" err="1"/>
              <a:t>investasi</a:t>
            </a:r>
            <a:r>
              <a:rPr lang="en-US" dirty="0"/>
              <a:t>, </a:t>
            </a:r>
            <a:r>
              <a:rPr lang="en-US" dirty="0" err="1"/>
              <a:t>koperasi</a:t>
            </a:r>
            <a:r>
              <a:rPr lang="en-US" dirty="0"/>
              <a:t>,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VII,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mineral,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VIII, </a:t>
            </a:r>
            <a:r>
              <a:rPr lang="en-US" dirty="0" err="1"/>
              <a:t>membidangi</a:t>
            </a:r>
            <a:r>
              <a:rPr lang="en-US" dirty="0"/>
              <a:t> agama,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IX,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kependudukan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transmigrasi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X,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pemuda</a:t>
            </a:r>
            <a:r>
              <a:rPr lang="en-US" dirty="0"/>
              <a:t>,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pariwisata</a:t>
            </a:r>
            <a:r>
              <a:rPr lang="en-US" dirty="0"/>
              <a:t>, </a:t>
            </a:r>
            <a:r>
              <a:rPr lang="en-US" dirty="0" err="1"/>
              <a:t>kesenian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.</a:t>
            </a:r>
          </a:p>
          <a:p>
            <a:r>
              <a:rPr lang="en-US" dirty="0" err="1"/>
              <a:t>Komisi</a:t>
            </a:r>
            <a:r>
              <a:rPr lang="en-US" dirty="0"/>
              <a:t> XI,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perbankan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bank.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68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LEGISLASI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DPR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. DPR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r>
              <a:rPr lang="en-US" sz="2400" dirty="0"/>
              <a:t>.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pemerataan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5172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LEGISLASI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DPR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. DPR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r>
              <a:rPr lang="en-US" sz="2400" dirty="0"/>
              <a:t>.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pemerataan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561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LEGISLASI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kolegial</a:t>
            </a:r>
            <a:r>
              <a:rPr lang="en-US" sz="2400" dirty="0"/>
              <a:t>.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banyak</a:t>
            </a:r>
            <a:r>
              <a:rPr lang="en-US" sz="2400" dirty="0"/>
              <a:t> 3 (</a:t>
            </a:r>
            <a:r>
              <a:rPr lang="en-US" sz="2400" dirty="0" err="1"/>
              <a:t>tiga</a:t>
            </a:r>
            <a:r>
              <a:rPr lang="en-US" sz="2400" dirty="0"/>
              <a:t>) orang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proporsional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keterwakilan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0274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90600"/>
          </a:xfrm>
        </p:spPr>
        <p:txBody>
          <a:bodyPr/>
          <a:lstStyle/>
          <a:p>
            <a:r>
              <a:rPr lang="en-US" sz="3600" b="1" dirty="0" smtClean="0"/>
              <a:t>BADAN LEGISLASI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2600" b="1" dirty="0" err="1"/>
              <a:t>Badan</a:t>
            </a:r>
            <a:r>
              <a:rPr lang="en-US" sz="2600" b="1" dirty="0"/>
              <a:t> </a:t>
            </a:r>
            <a:r>
              <a:rPr lang="en-US" sz="2600" b="1" dirty="0" err="1"/>
              <a:t>Legislasi</a:t>
            </a:r>
            <a:r>
              <a:rPr lang="en-US" sz="2600" b="1" dirty="0"/>
              <a:t> </a:t>
            </a:r>
            <a:r>
              <a:rPr lang="en-US" sz="2600" b="1" dirty="0" err="1"/>
              <a:t>bertugas</a:t>
            </a:r>
            <a:r>
              <a:rPr lang="en-US" sz="2600" b="1" dirty="0"/>
              <a:t>:</a:t>
            </a:r>
          </a:p>
          <a:p>
            <a:r>
              <a:rPr lang="en-US" sz="2600" dirty="0" err="1"/>
              <a:t>menyusun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program </a:t>
            </a:r>
            <a:r>
              <a:rPr lang="en-US" sz="2600" dirty="0" err="1"/>
              <a:t>legislasi</a:t>
            </a:r>
            <a:r>
              <a:rPr lang="en-US" sz="2600" dirty="0"/>
              <a:t> </a:t>
            </a:r>
            <a:r>
              <a:rPr lang="en-US" sz="2600" dirty="0" err="1"/>
              <a:t>nasional</a:t>
            </a:r>
            <a:r>
              <a:rPr lang="en-US" sz="2600" dirty="0"/>
              <a:t> yang </a:t>
            </a:r>
            <a:r>
              <a:rPr lang="en-US" sz="2600" dirty="0" err="1"/>
              <a:t>memuat</a:t>
            </a:r>
            <a:r>
              <a:rPr lang="en-US" sz="2600" dirty="0"/>
              <a:t> </a:t>
            </a:r>
            <a:r>
              <a:rPr lang="en-US" sz="2600" dirty="0" err="1"/>
              <a:t>daftar</a:t>
            </a:r>
            <a:r>
              <a:rPr lang="en-US" sz="2600" dirty="0"/>
              <a:t> </a:t>
            </a:r>
            <a:r>
              <a:rPr lang="en-US" sz="2600" dirty="0" err="1"/>
              <a:t>urutan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prioritas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beserta</a:t>
            </a:r>
            <a:r>
              <a:rPr lang="en-US" sz="2600" dirty="0"/>
              <a:t> </a:t>
            </a:r>
            <a:r>
              <a:rPr lang="en-US" sz="2600" dirty="0" err="1"/>
              <a:t>alasannya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1 (</a:t>
            </a:r>
            <a:r>
              <a:rPr lang="en-US" sz="2600" dirty="0" err="1"/>
              <a:t>satu</a:t>
            </a:r>
            <a:r>
              <a:rPr lang="en-US" sz="2600" dirty="0"/>
              <a:t>) </a:t>
            </a:r>
            <a:r>
              <a:rPr lang="en-US" sz="2600" dirty="0" err="1"/>
              <a:t>masa</a:t>
            </a:r>
            <a:r>
              <a:rPr lang="en-US" sz="2600" dirty="0"/>
              <a:t> </a:t>
            </a:r>
            <a:r>
              <a:rPr lang="en-US" sz="2600" dirty="0" err="1"/>
              <a:t>keanggotaan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setiap</a:t>
            </a:r>
            <a:r>
              <a:rPr lang="en-US" sz="2600" dirty="0"/>
              <a:t>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err="1"/>
              <a:t>anggaran</a:t>
            </a:r>
            <a:r>
              <a:rPr lang="en-US" sz="2600" dirty="0"/>
              <a:t> di </a:t>
            </a:r>
            <a:r>
              <a:rPr lang="en-US" sz="2600" dirty="0" err="1"/>
              <a:t>lingkungan</a:t>
            </a:r>
            <a:r>
              <a:rPr lang="en-US" sz="2600" dirty="0"/>
              <a:t> DPR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mempertimbangkan</a:t>
            </a:r>
            <a:r>
              <a:rPr lang="en-US" sz="2600" dirty="0"/>
              <a:t> </a:t>
            </a:r>
            <a:r>
              <a:rPr lang="en-US" sz="2600" dirty="0" err="1"/>
              <a:t>masukan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DPD;</a:t>
            </a:r>
          </a:p>
          <a:p>
            <a:r>
              <a:rPr lang="en-US" sz="2600" dirty="0" err="1"/>
              <a:t>mengoordinasi</a:t>
            </a:r>
            <a:r>
              <a:rPr lang="en-US" sz="2600" dirty="0"/>
              <a:t> </a:t>
            </a:r>
            <a:r>
              <a:rPr lang="en-US" sz="2600" dirty="0" err="1"/>
              <a:t>penyusunan</a:t>
            </a:r>
            <a:r>
              <a:rPr lang="en-US" sz="2600" dirty="0"/>
              <a:t> program </a:t>
            </a:r>
            <a:r>
              <a:rPr lang="en-US" sz="2600" dirty="0" err="1"/>
              <a:t>legislasi</a:t>
            </a:r>
            <a:r>
              <a:rPr lang="en-US" sz="2600" dirty="0"/>
              <a:t> </a:t>
            </a:r>
            <a:r>
              <a:rPr lang="en-US" sz="2600" dirty="0" err="1"/>
              <a:t>nasional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DPR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Pemerintah</a:t>
            </a:r>
            <a:r>
              <a:rPr lang="en-US" sz="2600" dirty="0"/>
              <a:t>;</a:t>
            </a:r>
          </a:p>
          <a:p>
            <a:r>
              <a:rPr lang="en-US" sz="2600" dirty="0" err="1"/>
              <a:t>menyiapkan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usul</a:t>
            </a:r>
            <a:r>
              <a:rPr lang="en-US" sz="2600" dirty="0"/>
              <a:t> DPR </a:t>
            </a:r>
            <a:r>
              <a:rPr lang="en-US" sz="2600" dirty="0" err="1"/>
              <a:t>berdasarkan</a:t>
            </a:r>
            <a:r>
              <a:rPr lang="en-US" sz="2600" dirty="0"/>
              <a:t> program </a:t>
            </a:r>
            <a:r>
              <a:rPr lang="en-US" sz="2600" dirty="0" err="1"/>
              <a:t>prioritas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ditetapkan</a:t>
            </a:r>
            <a:r>
              <a:rPr lang="en-US" sz="2600" dirty="0"/>
              <a:t>;</a:t>
            </a:r>
          </a:p>
          <a:p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pengharmonisasian</a:t>
            </a:r>
            <a:r>
              <a:rPr lang="en-US" sz="2600" dirty="0"/>
              <a:t>, </a:t>
            </a:r>
            <a:r>
              <a:rPr lang="en-US" sz="2600" dirty="0" err="1"/>
              <a:t>pembulatan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pemantapan</a:t>
            </a:r>
            <a:r>
              <a:rPr lang="en-US" sz="2600" dirty="0"/>
              <a:t> </a:t>
            </a:r>
            <a:r>
              <a:rPr lang="en-US" sz="2600" dirty="0" err="1"/>
              <a:t>konsepsi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yang </a:t>
            </a:r>
            <a:r>
              <a:rPr lang="en-US" sz="2600" dirty="0" err="1"/>
              <a:t>diajukan</a:t>
            </a:r>
            <a:r>
              <a:rPr lang="en-US" sz="2600" dirty="0"/>
              <a:t> </a:t>
            </a:r>
            <a:r>
              <a:rPr lang="en-US" sz="2600" dirty="0" err="1"/>
              <a:t>anggota</a:t>
            </a:r>
            <a:r>
              <a:rPr lang="en-US" sz="2600" dirty="0"/>
              <a:t>, </a:t>
            </a:r>
            <a:r>
              <a:rPr lang="en-US" sz="2600" dirty="0" err="1"/>
              <a:t>komisi</a:t>
            </a:r>
            <a:r>
              <a:rPr lang="en-US" sz="2600" dirty="0"/>
              <a:t>, </a:t>
            </a:r>
            <a:r>
              <a:rPr lang="en-US" sz="2600" dirty="0" err="1"/>
              <a:t>gabungan</a:t>
            </a:r>
            <a:r>
              <a:rPr lang="en-US" sz="2600" dirty="0"/>
              <a:t> </a:t>
            </a:r>
            <a:r>
              <a:rPr lang="en-US" sz="2600" dirty="0" err="1"/>
              <a:t>komisi</a:t>
            </a:r>
            <a:r>
              <a:rPr lang="en-US" sz="2600" dirty="0"/>
              <a:t>, </a:t>
            </a:r>
            <a:r>
              <a:rPr lang="en-US" sz="2600" dirty="0" err="1"/>
              <a:t>atau</a:t>
            </a:r>
            <a:r>
              <a:rPr lang="en-US" sz="2600" dirty="0"/>
              <a:t> DPD </a:t>
            </a:r>
            <a:r>
              <a:rPr lang="en-US" sz="2600" dirty="0" err="1"/>
              <a:t>sebelum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disampaikan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pimpinan</a:t>
            </a:r>
            <a:r>
              <a:rPr lang="en-US" sz="2600" dirty="0"/>
              <a:t> DPR;</a:t>
            </a:r>
          </a:p>
          <a:p>
            <a:r>
              <a:rPr lang="en-US" sz="2600" dirty="0" err="1"/>
              <a:t>memberikan</a:t>
            </a:r>
            <a:r>
              <a:rPr lang="en-US" sz="2600" dirty="0"/>
              <a:t> </a:t>
            </a:r>
            <a:r>
              <a:rPr lang="en-US" sz="2600" dirty="0" err="1"/>
              <a:t>pertimbangan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yang </a:t>
            </a:r>
            <a:r>
              <a:rPr lang="en-US" sz="2600" dirty="0" err="1"/>
              <a:t>diajukan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anggota</a:t>
            </a:r>
            <a:r>
              <a:rPr lang="en-US" sz="2600" dirty="0"/>
              <a:t>, </a:t>
            </a:r>
            <a:r>
              <a:rPr lang="en-US" sz="2600" dirty="0" err="1"/>
              <a:t>komisi</a:t>
            </a:r>
            <a:r>
              <a:rPr lang="en-US" sz="2600" dirty="0"/>
              <a:t>, </a:t>
            </a:r>
            <a:r>
              <a:rPr lang="en-US" sz="2600" dirty="0" err="1"/>
              <a:t>gabungan</a:t>
            </a:r>
            <a:r>
              <a:rPr lang="en-US" sz="2600" dirty="0"/>
              <a:t> </a:t>
            </a:r>
            <a:r>
              <a:rPr lang="en-US" sz="2600" dirty="0" err="1"/>
              <a:t>komisi</a:t>
            </a:r>
            <a:r>
              <a:rPr lang="en-US" sz="2600" dirty="0"/>
              <a:t>, </a:t>
            </a:r>
            <a:r>
              <a:rPr lang="en-US" sz="2600" dirty="0" err="1"/>
              <a:t>atau</a:t>
            </a:r>
            <a:r>
              <a:rPr lang="en-US" sz="2600" dirty="0"/>
              <a:t> DPD di </a:t>
            </a:r>
            <a:r>
              <a:rPr lang="en-US" sz="2600" dirty="0" err="1"/>
              <a:t>luar</a:t>
            </a:r>
            <a:r>
              <a:rPr lang="en-US" sz="2600" dirty="0"/>
              <a:t> </a:t>
            </a:r>
            <a:r>
              <a:rPr lang="en-US" sz="2600" dirty="0" err="1"/>
              <a:t>prioritas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err="1"/>
              <a:t>berjalan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di </a:t>
            </a:r>
            <a:r>
              <a:rPr lang="en-US" sz="2600" dirty="0" err="1"/>
              <a:t>luar</a:t>
            </a:r>
            <a:r>
              <a:rPr lang="en-US" sz="2600" dirty="0"/>
              <a:t> </a:t>
            </a:r>
            <a:r>
              <a:rPr lang="en-US" sz="2600" dirty="0" err="1"/>
              <a:t>rancangan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yang </a:t>
            </a:r>
            <a:r>
              <a:rPr lang="en-US" sz="2600" dirty="0" err="1"/>
              <a:t>terdaftar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program </a:t>
            </a:r>
            <a:r>
              <a:rPr lang="en-US" sz="2600" dirty="0" err="1"/>
              <a:t>legislasi</a:t>
            </a:r>
            <a:r>
              <a:rPr lang="en-US" sz="2600" dirty="0"/>
              <a:t> </a:t>
            </a:r>
            <a:r>
              <a:rPr lang="en-US" sz="2600" dirty="0" err="1"/>
              <a:t>nasional</a:t>
            </a:r>
            <a:r>
              <a:rPr lang="en-US" sz="2600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38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US" b="1" dirty="0" smtClean="0"/>
              <a:t>BADAN LEGISLASI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0292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pembahasan</a:t>
            </a:r>
            <a:r>
              <a:rPr lang="en-US" sz="2400" dirty="0"/>
              <a:t>, </a:t>
            </a:r>
            <a:r>
              <a:rPr lang="en-US" sz="2400" dirty="0" err="1"/>
              <a:t>pengubahan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penyempurnaan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ditugaskan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;</a:t>
            </a:r>
          </a:p>
          <a:p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pembahasan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koordinasi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;</a:t>
            </a:r>
          </a:p>
          <a:p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DPD yang </a:t>
            </a:r>
            <a:r>
              <a:rPr lang="en-US" sz="2400" dirty="0" err="1"/>
              <a:t>ditugaskan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endParaRPr lang="en-US" sz="2400" dirty="0"/>
          </a:p>
          <a:p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inventarisasi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 smtClean="0"/>
              <a:t>.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b="1" dirty="0" err="1" smtClean="0"/>
              <a:t>Badan</a:t>
            </a:r>
            <a:r>
              <a:rPr lang="en-US" sz="2400" b="1" dirty="0" smtClean="0"/>
              <a:t> </a:t>
            </a:r>
            <a:r>
              <a:rPr lang="en-US" sz="2400" b="1" dirty="0" err="1"/>
              <a:t>Legislasi</a:t>
            </a:r>
            <a:r>
              <a:rPr lang="en-US" sz="2400" b="1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yang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05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ANGGARAN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DPR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. DPR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pemerataan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r>
              <a:rPr lang="en-US" sz="2400" dirty="0"/>
              <a:t>.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usulan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5709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ANGGARAN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kolegial</a:t>
            </a:r>
            <a:r>
              <a:rPr lang="en-US" sz="2400" dirty="0"/>
              <a:t>.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banyak</a:t>
            </a:r>
            <a:r>
              <a:rPr lang="en-US" sz="2400" dirty="0"/>
              <a:t> 3 (</a:t>
            </a:r>
            <a:r>
              <a:rPr lang="en-US" sz="2400" dirty="0" err="1"/>
              <a:t>tiga</a:t>
            </a:r>
            <a:r>
              <a:rPr lang="en-US" sz="2400" dirty="0"/>
              <a:t>) orang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proporsional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keterwakilan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84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76800"/>
          </a:xfrm>
        </p:spPr>
        <p:txBody>
          <a:bodyPr>
            <a:normAutofit/>
          </a:bodyPr>
          <a:lstStyle/>
          <a:p>
            <a:r>
              <a:rPr lang="en-US" sz="2400" b="1" dirty="0"/>
              <a:t>DPR </a:t>
            </a:r>
            <a:r>
              <a:rPr lang="en-US" sz="2400" b="1" dirty="0" err="1"/>
              <a:t>mempunyai</a:t>
            </a:r>
            <a:r>
              <a:rPr lang="en-US" sz="2400" b="1" dirty="0"/>
              <a:t> </a:t>
            </a:r>
            <a:r>
              <a:rPr lang="en-US" sz="2400" b="1" dirty="0" err="1"/>
              <a:t>fungsi</a:t>
            </a:r>
            <a:r>
              <a:rPr lang="en-US" sz="2400" b="1" dirty="0"/>
              <a:t> ; </a:t>
            </a:r>
            <a:r>
              <a:rPr lang="en-US" sz="2400" b="1" dirty="0" err="1"/>
              <a:t>legislasi</a:t>
            </a:r>
            <a:r>
              <a:rPr lang="en-US" sz="2400" b="1" dirty="0"/>
              <a:t>, </a:t>
            </a:r>
            <a:r>
              <a:rPr lang="en-US" sz="2400" b="1" dirty="0" err="1"/>
              <a:t>anggaran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pengawasan</a:t>
            </a:r>
            <a:r>
              <a:rPr lang="en-US" sz="2400" b="1" dirty="0"/>
              <a:t> yang </a:t>
            </a:r>
            <a:r>
              <a:rPr lang="en-US" sz="2400" b="1" dirty="0" err="1"/>
              <a:t>dijalankan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kerangka</a:t>
            </a:r>
            <a:r>
              <a:rPr lang="en-US" sz="2400" b="1" dirty="0"/>
              <a:t> </a:t>
            </a:r>
            <a:r>
              <a:rPr lang="en-US" sz="2400" b="1" dirty="0" err="1"/>
              <a:t>representasi</a:t>
            </a:r>
            <a:r>
              <a:rPr lang="en-US" sz="2400" b="1" dirty="0"/>
              <a:t> </a:t>
            </a:r>
            <a:r>
              <a:rPr lang="en-US" sz="2400" b="1" dirty="0" err="1"/>
              <a:t>rakyat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legislasi</a:t>
            </a:r>
            <a:r>
              <a:rPr lang="en-US" sz="2400" b="1" dirty="0"/>
              <a:t> </a:t>
            </a:r>
            <a:r>
              <a:rPr lang="en-US" sz="2400" b="1" dirty="0" err="1"/>
              <a:t>dilaksanakan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perwujudan</a:t>
            </a:r>
            <a:r>
              <a:rPr lang="en-US" sz="2400" b="1" dirty="0"/>
              <a:t> DPR </a:t>
            </a:r>
            <a:r>
              <a:rPr lang="en-US" sz="2400" b="1" dirty="0" err="1"/>
              <a:t>selaku</a:t>
            </a:r>
            <a:r>
              <a:rPr lang="en-US" sz="2400" b="1" dirty="0"/>
              <a:t> </a:t>
            </a:r>
            <a:r>
              <a:rPr lang="en-US" sz="2400" b="1" dirty="0" err="1"/>
              <a:t>pemegang</a:t>
            </a:r>
            <a:r>
              <a:rPr lang="en-US" sz="2400" b="1" dirty="0"/>
              <a:t>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membentuk</a:t>
            </a:r>
            <a:r>
              <a:rPr lang="en-US" sz="2400" b="1" dirty="0"/>
              <a:t> </a:t>
            </a:r>
            <a:r>
              <a:rPr lang="en-US" sz="2400" b="1" dirty="0" err="1" smtClean="0"/>
              <a:t>undang-undang</a:t>
            </a:r>
            <a:endParaRPr lang="en-US" sz="2400" b="1" dirty="0" smtClean="0"/>
          </a:p>
          <a:p>
            <a:r>
              <a:rPr lang="en-US" sz="2400" b="1" dirty="0" err="1"/>
              <a:t>Fungsi</a:t>
            </a:r>
            <a:r>
              <a:rPr lang="en-US" sz="2400" b="1" dirty="0"/>
              <a:t> </a:t>
            </a:r>
            <a:r>
              <a:rPr lang="en-US" sz="2400" b="1" dirty="0" err="1"/>
              <a:t>anggaran</a:t>
            </a:r>
            <a:r>
              <a:rPr lang="en-US" sz="2400" b="1" dirty="0"/>
              <a:t> </a:t>
            </a:r>
            <a:r>
              <a:rPr lang="en-US" sz="2400" b="1" dirty="0" err="1"/>
              <a:t>dilaksanakan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membahas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persetujuan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persetujuan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rancangan</a:t>
            </a:r>
            <a:r>
              <a:rPr lang="en-US" sz="2400" b="1" dirty="0"/>
              <a:t> </a:t>
            </a:r>
            <a:r>
              <a:rPr lang="en-US" sz="2400" b="1" dirty="0" err="1"/>
              <a:t>undang-undang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APBN yang </a:t>
            </a:r>
            <a:r>
              <a:rPr lang="en-US" sz="2400" b="1" dirty="0" err="1"/>
              <a:t>diajukan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 smtClean="0"/>
              <a:t>Presiden</a:t>
            </a:r>
            <a:endParaRPr lang="en-US" sz="2400" b="1" dirty="0" smtClean="0"/>
          </a:p>
          <a:p>
            <a:r>
              <a:rPr lang="sv-SE" sz="2400" b="1" dirty="0"/>
              <a:t>Fungsi pengawasan dilaksanakan melalui pengawasan atas pelaksanaan undang-undang dan APBN.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87894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14400"/>
          </a:xfrm>
        </p:spPr>
        <p:txBody>
          <a:bodyPr/>
          <a:lstStyle/>
          <a:p>
            <a:r>
              <a:rPr lang="en-US" sz="3600" b="1" dirty="0" smtClean="0"/>
              <a:t>BADAN ANGGARAN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bertugas</a:t>
            </a:r>
            <a:r>
              <a:rPr lang="en-US" dirty="0"/>
              <a:t>:</a:t>
            </a:r>
          </a:p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/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;</a:t>
            </a:r>
          </a:p>
          <a:p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;</a:t>
            </a:r>
          </a:p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APBN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program,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/</a:t>
            </a:r>
            <a:r>
              <a:rPr lang="en-US" dirty="0" err="1"/>
              <a:t>lembaga</a:t>
            </a:r>
            <a:r>
              <a:rPr lang="en-US" dirty="0"/>
              <a:t>;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sinkronisasi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di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/</a:t>
            </a:r>
            <a:r>
              <a:rPr lang="en-US" dirty="0" err="1"/>
              <a:t>lembaga</a:t>
            </a:r>
            <a:r>
              <a:rPr lang="en-US" dirty="0"/>
              <a:t>;</a:t>
            </a:r>
          </a:p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prognosis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APBN;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APBN.</a:t>
            </a:r>
          </a:p>
        </p:txBody>
      </p:sp>
    </p:spTree>
    <p:extLst>
      <p:ext uri="{BB962C8B-B14F-4D97-AF65-F5344CB8AC3E}">
        <p14:creationId xmlns:p14="http://schemas.microsoft.com/office/powerpoint/2010/main" val="36592653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ANGGARAN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diputuskan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.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mengupayakan</a:t>
            </a:r>
            <a:r>
              <a:rPr lang="en-US" sz="2400" dirty="0"/>
              <a:t> </a:t>
            </a:r>
            <a:r>
              <a:rPr lang="en-US" sz="2400" dirty="0" err="1"/>
              <a:t>alokasi</a:t>
            </a:r>
            <a:r>
              <a:rPr lang="en-US" sz="2400" dirty="0"/>
              <a:t> </a:t>
            </a:r>
            <a:r>
              <a:rPr lang="en-US" sz="2400" dirty="0" err="1"/>
              <a:t>anggaran</a:t>
            </a:r>
            <a:r>
              <a:rPr lang="en-US" sz="2400" dirty="0"/>
              <a:t> yang </a:t>
            </a:r>
            <a:r>
              <a:rPr lang="en-US" sz="2400" dirty="0" err="1"/>
              <a:t>diputuskan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tug</a:t>
            </a:r>
            <a:r>
              <a:rPr lang="en-US" dirty="0" err="1"/>
              <a:t>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34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BADAN AKUNTABILITAS </a:t>
            </a:r>
            <a:br>
              <a:rPr lang="en-US" sz="3600" b="1" dirty="0" smtClean="0"/>
            </a:br>
            <a:r>
              <a:rPr lang="en-US" sz="3600" b="1" dirty="0" smtClean="0"/>
              <a:t>KEUANGAN NEGARA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Negara (</a:t>
            </a:r>
            <a:r>
              <a:rPr lang="en-US" sz="2400" dirty="0" err="1"/>
              <a:t>disingkat</a:t>
            </a:r>
            <a:r>
              <a:rPr lang="en-US" sz="2400" dirty="0"/>
              <a:t> BAKN),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DPR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. DPR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BAKN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r>
              <a:rPr lang="en-US" sz="2400" dirty="0"/>
              <a:t>. </a:t>
            </a:r>
            <a:r>
              <a:rPr lang="en-US" sz="2400" dirty="0" err="1"/>
              <a:t>Anggota</a:t>
            </a:r>
            <a:r>
              <a:rPr lang="en-US" sz="2400" dirty="0"/>
              <a:t> BAKN </a:t>
            </a:r>
            <a:r>
              <a:rPr lang="en-US" sz="2400" dirty="0" err="1"/>
              <a:t>berjumlah</a:t>
            </a:r>
            <a:r>
              <a:rPr lang="en-US" sz="2400" dirty="0"/>
              <a:t> paling </a:t>
            </a:r>
            <a:r>
              <a:rPr lang="en-US" sz="2400" dirty="0" err="1"/>
              <a:t>sedikit</a:t>
            </a:r>
            <a:r>
              <a:rPr lang="en-US" sz="2400" dirty="0"/>
              <a:t> 7 (</a:t>
            </a:r>
            <a:r>
              <a:rPr lang="en-US" sz="2400" dirty="0" err="1"/>
              <a:t>tujuh</a:t>
            </a:r>
            <a:r>
              <a:rPr lang="en-US" sz="2400" dirty="0"/>
              <a:t>) orang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banyak</a:t>
            </a:r>
            <a:r>
              <a:rPr lang="en-US" sz="2400" dirty="0"/>
              <a:t> 9 (</a:t>
            </a:r>
            <a:r>
              <a:rPr lang="en-US" sz="2400" dirty="0" err="1"/>
              <a:t>sembilan</a:t>
            </a:r>
            <a:r>
              <a:rPr lang="en-US" sz="2400" dirty="0"/>
              <a:t>) orang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 DPR yang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5485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BADAN AKUNTABILITAS </a:t>
            </a:r>
            <a:br>
              <a:rPr lang="en-US" sz="3600" b="1" dirty="0"/>
            </a:br>
            <a:r>
              <a:rPr lang="en-US" sz="3600" b="1" dirty="0"/>
              <a:t>KEUANGAN NEGARA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Pimpinan</a:t>
            </a:r>
            <a:r>
              <a:rPr lang="en-US" sz="2400" dirty="0"/>
              <a:t> BAKN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kolegial</a:t>
            </a:r>
            <a:r>
              <a:rPr lang="en-US" sz="2400" dirty="0"/>
              <a:t>. </a:t>
            </a:r>
            <a:r>
              <a:rPr lang="en-US" sz="2400" dirty="0" err="1"/>
              <a:t>Pimpinan</a:t>
            </a:r>
            <a:r>
              <a:rPr lang="en-US" sz="2400" dirty="0"/>
              <a:t> BAKN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BAKN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keterwakilan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BAKN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BAKN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BAKN.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84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BADAN AKUNTABILITAS </a:t>
            </a:r>
            <a:br>
              <a:rPr lang="en-US" sz="3600" b="1" dirty="0"/>
            </a:br>
            <a:r>
              <a:rPr lang="en-US" sz="3600" b="1" dirty="0"/>
              <a:t>KEUANGAN NEGARA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/>
              <a:t>BAKN </a:t>
            </a:r>
            <a:r>
              <a:rPr lang="en-US" sz="2800" b="1" dirty="0" err="1"/>
              <a:t>bertugas</a:t>
            </a:r>
            <a:r>
              <a:rPr lang="en-US" sz="2800" b="1" dirty="0"/>
              <a:t>:</a:t>
            </a:r>
          </a:p>
          <a:p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penelaahan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temuan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BPK yang </a:t>
            </a:r>
            <a:r>
              <a:rPr lang="en-US" sz="2800" dirty="0" err="1"/>
              <a:t>disampaikan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DPR;</a:t>
            </a:r>
          </a:p>
          <a:p>
            <a:r>
              <a:rPr lang="en-US" sz="2800" dirty="0" err="1"/>
              <a:t>menyampaikan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penelaahan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komisi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menindaklanjuti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pembahasan</a:t>
            </a:r>
            <a:r>
              <a:rPr lang="en-US" sz="2800" dirty="0"/>
              <a:t> </a:t>
            </a:r>
            <a:r>
              <a:rPr lang="en-US" sz="2800" dirty="0" err="1"/>
              <a:t>komisi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temuan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BPK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komisi</a:t>
            </a:r>
            <a:r>
              <a:rPr lang="en-US" sz="2800" dirty="0"/>
              <a:t>; </a:t>
            </a:r>
            <a:r>
              <a:rPr lang="en-US" sz="2800" dirty="0" err="1"/>
              <a:t>dan</a:t>
            </a:r>
            <a:endParaRPr lang="en-US" sz="2800" dirty="0"/>
          </a:p>
          <a:p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BPK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, </a:t>
            </a:r>
            <a:r>
              <a:rPr lang="en-US" sz="2800" dirty="0" err="1"/>
              <a:t>hambatan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penyajian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27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BADAN AKUNTABILITAS </a:t>
            </a:r>
            <a:br>
              <a:rPr lang="en-US" sz="3600" b="1" dirty="0"/>
            </a:br>
            <a:r>
              <a:rPr lang="en-US" sz="3600" b="1" dirty="0"/>
              <a:t>KEUANGAN NEGARA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BAKN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meminta</a:t>
            </a:r>
            <a:r>
              <a:rPr lang="en-US" sz="2400" dirty="0"/>
              <a:t> 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BPK, </a:t>
            </a:r>
            <a:r>
              <a:rPr lang="en-US" sz="2400" dirty="0" err="1"/>
              <a:t>Pemerintah</a:t>
            </a:r>
            <a:r>
              <a:rPr lang="en-US" sz="2400" dirty="0"/>
              <a:t>,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,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Bank Indonesia,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milik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milik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lain yang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. BAKN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mengusulkan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agar BPK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.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berkala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, BAKN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dibantu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akuntan</a:t>
            </a:r>
            <a:r>
              <a:rPr lang="en-US" sz="2400" dirty="0"/>
              <a:t>, </a:t>
            </a:r>
            <a:r>
              <a:rPr lang="en-US" sz="2400" dirty="0" err="1"/>
              <a:t>ahli</a:t>
            </a:r>
            <a:r>
              <a:rPr lang="en-US" sz="2400" dirty="0"/>
              <a:t>, </a:t>
            </a:r>
            <a:r>
              <a:rPr lang="en-US" sz="2400" dirty="0" err="1"/>
              <a:t>analis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.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16334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KEHORMATAN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DPR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. DPR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pemerataan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r>
              <a:rPr lang="en-US" sz="2400" dirty="0"/>
              <a:t>.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</a:t>
            </a:r>
            <a:r>
              <a:rPr lang="en-US" sz="2400" dirty="0" err="1"/>
              <a:t>berjumlah</a:t>
            </a:r>
            <a:r>
              <a:rPr lang="en-US" sz="2400" dirty="0"/>
              <a:t> 11 (</a:t>
            </a:r>
            <a:r>
              <a:rPr lang="en-US" sz="2400" dirty="0" err="1"/>
              <a:t>sebelas</a:t>
            </a:r>
            <a:r>
              <a:rPr lang="en-US" sz="2400" dirty="0"/>
              <a:t>) orang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keanggotan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permulaan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42323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BADAN KEHORMATAN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kolegial</a:t>
            </a:r>
            <a:r>
              <a:rPr lang="en-US" sz="2400" dirty="0"/>
              <a:t>.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2 (</a:t>
            </a:r>
            <a:r>
              <a:rPr lang="en-US" sz="2400" dirty="0" err="1"/>
              <a:t>dua</a:t>
            </a:r>
            <a:r>
              <a:rPr lang="en-US" sz="2400" dirty="0"/>
              <a:t>) orang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,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proporsional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keterwakilan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Kehormatan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68550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KEHORMATAN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;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berhalangan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 </a:t>
            </a:r>
            <a:r>
              <a:rPr lang="en-US" dirty="0" err="1"/>
              <a:t>selama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pun;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menghadiri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DPR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6 (</a:t>
            </a:r>
            <a:r>
              <a:rPr lang="en-US" dirty="0" err="1"/>
              <a:t>enam</a:t>
            </a:r>
            <a:r>
              <a:rPr lang="en-US" dirty="0"/>
              <a:t>) kali </a:t>
            </a:r>
            <a:r>
              <a:rPr lang="en-US" dirty="0" err="1"/>
              <a:t>berturut-turut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;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DPR, DPD, </a:t>
            </a:r>
            <a:r>
              <a:rPr lang="en-US" dirty="0" err="1"/>
              <a:t>dan</a:t>
            </a:r>
            <a:r>
              <a:rPr lang="en-US" dirty="0"/>
              <a:t> DPRD;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09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BADAN KEHORMATAN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,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Kehormatan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penyempurnaan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DPR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etik</a:t>
            </a:r>
            <a:r>
              <a:rPr lang="en-US" sz="2800" dirty="0"/>
              <a:t> DPR.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Kehormatan</a:t>
            </a:r>
            <a:r>
              <a:rPr lang="en-US" sz="2800" dirty="0"/>
              <a:t> </a:t>
            </a:r>
            <a:r>
              <a:rPr lang="en-US" sz="2800" dirty="0" err="1"/>
              <a:t>berwenang</a:t>
            </a:r>
            <a:r>
              <a:rPr lang="en-US" sz="2800" dirty="0"/>
              <a:t> </a:t>
            </a:r>
            <a:r>
              <a:rPr lang="en-US" sz="2800" dirty="0" err="1"/>
              <a:t>memanggil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lain.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Kehormatan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keanggotaan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037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TUGAS DAN WEWENANG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undang-undang</a:t>
            </a:r>
            <a:endParaRPr lang="en-US" dirty="0" smtClean="0"/>
          </a:p>
          <a:p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DPD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pemekaran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DPD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DPR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Presiden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35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BADAN KERJA SAMA </a:t>
            </a:r>
            <a:br>
              <a:rPr lang="en-US" sz="3600" b="1" dirty="0" smtClean="0"/>
            </a:br>
            <a:r>
              <a:rPr lang="en-US" sz="3600" b="1" dirty="0" smtClean="0"/>
              <a:t>ANTAR PARLEMEN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 smtClean="0"/>
              <a:t>Antar-Parlemen</a:t>
            </a:r>
            <a:r>
              <a:rPr lang="en-US" sz="2800" dirty="0" smtClean="0"/>
              <a:t>, </a:t>
            </a:r>
            <a:r>
              <a:rPr lang="en-US" sz="2800" dirty="0" err="1"/>
              <a:t>dibentuk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DPR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kelengkapan</a:t>
            </a:r>
            <a:r>
              <a:rPr lang="en-US" sz="2800" dirty="0"/>
              <a:t> DPR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. DPR </a:t>
            </a:r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keanggotaan</a:t>
            </a:r>
            <a:r>
              <a:rPr lang="en-US" sz="2800" dirty="0"/>
              <a:t> BKSAP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keanggotaan</a:t>
            </a:r>
            <a:r>
              <a:rPr lang="en-US" sz="2800" dirty="0"/>
              <a:t> DPR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.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BKSAP </a:t>
            </a:r>
            <a:r>
              <a:rPr lang="en-US" sz="2800" dirty="0" err="1"/>
              <a:t>ditetapkan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rapat</a:t>
            </a:r>
            <a:r>
              <a:rPr lang="en-US" sz="2800" dirty="0"/>
              <a:t> </a:t>
            </a:r>
            <a:r>
              <a:rPr lang="en-US" sz="2800" dirty="0" err="1"/>
              <a:t>paripurna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perimbangan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pemerataan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tiap-tiap</a:t>
            </a:r>
            <a:r>
              <a:rPr lang="en-US" sz="2800" dirty="0"/>
              <a:t> </a:t>
            </a:r>
            <a:r>
              <a:rPr lang="en-US" sz="2800" dirty="0" err="1"/>
              <a:t>fraksi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keanggotaan</a:t>
            </a:r>
            <a:r>
              <a:rPr lang="en-US" sz="2800" dirty="0"/>
              <a:t> DPR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616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BADAN KERJA SAMA </a:t>
            </a:r>
            <a:br>
              <a:rPr lang="en-US" sz="3600" b="1" dirty="0"/>
            </a:br>
            <a:r>
              <a:rPr lang="en-US" sz="3600" b="1" dirty="0"/>
              <a:t>ANTAR PARLEMEN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Pimpinan</a:t>
            </a:r>
            <a:r>
              <a:rPr lang="en-US" sz="2400" dirty="0"/>
              <a:t> BKSAP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kolegial.P</a:t>
            </a:r>
            <a:r>
              <a:rPr lang="en-US" sz="2400" dirty="0"/>
              <a:t> </a:t>
            </a:r>
            <a:r>
              <a:rPr lang="en-US" sz="2400" dirty="0" err="1"/>
              <a:t>impinan</a:t>
            </a:r>
            <a:r>
              <a:rPr lang="en-US" sz="2400" dirty="0"/>
              <a:t> BKSAP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banyak</a:t>
            </a:r>
            <a:r>
              <a:rPr lang="en-US" sz="2400" dirty="0"/>
              <a:t> 3 (</a:t>
            </a:r>
            <a:r>
              <a:rPr lang="en-US" sz="2400" dirty="0" err="1"/>
              <a:t>tiga</a:t>
            </a:r>
            <a:r>
              <a:rPr lang="en-US" sz="2400" dirty="0"/>
              <a:t>) orang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,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BKSAP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proporsional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keterwakilan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BKSAP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BKSAP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BKSAP</a:t>
            </a:r>
          </a:p>
        </p:txBody>
      </p:sp>
    </p:spTree>
    <p:extLst>
      <p:ext uri="{BB962C8B-B14F-4D97-AF65-F5344CB8AC3E}">
        <p14:creationId xmlns:p14="http://schemas.microsoft.com/office/powerpoint/2010/main" val="21645945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BADAN KERJASAMA </a:t>
            </a:r>
            <a:br>
              <a:rPr lang="en-US" sz="3600" b="1" dirty="0" smtClean="0"/>
            </a:br>
            <a:r>
              <a:rPr lang="en-US" sz="3600" b="1" dirty="0" smtClean="0"/>
              <a:t>ANTAR PARLEMEN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343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900" dirty="0"/>
              <a:t>BKSAP </a:t>
            </a:r>
            <a:r>
              <a:rPr lang="en-US" sz="1900" dirty="0" err="1"/>
              <a:t>bertugas</a:t>
            </a:r>
            <a:r>
              <a:rPr lang="en-US" sz="1900" dirty="0"/>
              <a:t>:</a:t>
            </a:r>
          </a:p>
          <a:p>
            <a:r>
              <a:rPr lang="en-US" sz="1900" dirty="0" err="1"/>
              <a:t>membina</a:t>
            </a:r>
            <a:r>
              <a:rPr lang="en-US" sz="1900" dirty="0"/>
              <a:t>, </a:t>
            </a:r>
            <a:r>
              <a:rPr lang="en-US" sz="1900" dirty="0" err="1"/>
              <a:t>mengembangkan</a:t>
            </a:r>
            <a:r>
              <a:rPr lang="en-US" sz="1900" dirty="0"/>
              <a:t>,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meningkatkan</a:t>
            </a:r>
            <a:r>
              <a:rPr lang="en-US" sz="1900" dirty="0"/>
              <a:t> </a:t>
            </a:r>
            <a:r>
              <a:rPr lang="en-US" sz="1900" dirty="0" err="1"/>
              <a:t>hubungan</a:t>
            </a:r>
            <a:r>
              <a:rPr lang="en-US" sz="1900" dirty="0"/>
              <a:t> </a:t>
            </a:r>
            <a:r>
              <a:rPr lang="en-US" sz="1900" dirty="0" err="1"/>
              <a:t>persahabatan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kerja</a:t>
            </a:r>
            <a:r>
              <a:rPr lang="en-US" sz="1900" dirty="0"/>
              <a:t> </a:t>
            </a:r>
            <a:r>
              <a:rPr lang="en-US" sz="1900" dirty="0" err="1"/>
              <a:t>sama</a:t>
            </a:r>
            <a:r>
              <a:rPr lang="en-US" sz="1900" dirty="0"/>
              <a:t> </a:t>
            </a:r>
            <a:r>
              <a:rPr lang="en-US" sz="1900" dirty="0" err="1"/>
              <a:t>antara</a:t>
            </a:r>
            <a:r>
              <a:rPr lang="en-US" sz="1900" dirty="0"/>
              <a:t> DPR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parlemen</a:t>
            </a:r>
            <a:r>
              <a:rPr lang="en-US" sz="1900" dirty="0"/>
              <a:t> </a:t>
            </a:r>
            <a:r>
              <a:rPr lang="en-US" sz="1900" dirty="0" err="1"/>
              <a:t>negara</a:t>
            </a:r>
            <a:r>
              <a:rPr lang="en-US" sz="1900" dirty="0"/>
              <a:t> lain, </a:t>
            </a:r>
            <a:r>
              <a:rPr lang="en-US" sz="1900" dirty="0" err="1"/>
              <a:t>baik</a:t>
            </a:r>
            <a:r>
              <a:rPr lang="en-US" sz="1900" dirty="0"/>
              <a:t> </a:t>
            </a:r>
            <a:r>
              <a:rPr lang="en-US" sz="1900" dirty="0" err="1"/>
              <a:t>secara</a:t>
            </a:r>
            <a:r>
              <a:rPr lang="en-US" sz="1900" dirty="0"/>
              <a:t> bilateral </a:t>
            </a:r>
            <a:r>
              <a:rPr lang="en-US" sz="1900" dirty="0" err="1"/>
              <a:t>maupun</a:t>
            </a:r>
            <a:r>
              <a:rPr lang="en-US" sz="1900" dirty="0"/>
              <a:t> multilateral, </a:t>
            </a:r>
            <a:r>
              <a:rPr lang="en-US" sz="1900" dirty="0" err="1"/>
              <a:t>termasuk</a:t>
            </a:r>
            <a:r>
              <a:rPr lang="en-US" sz="1900" dirty="0"/>
              <a:t> </a:t>
            </a:r>
            <a:r>
              <a:rPr lang="en-US" sz="1900" dirty="0" err="1"/>
              <a:t>organisasi</a:t>
            </a:r>
            <a:r>
              <a:rPr lang="en-US" sz="1900" dirty="0"/>
              <a:t> </a:t>
            </a:r>
            <a:r>
              <a:rPr lang="en-US" sz="1900" dirty="0" err="1"/>
              <a:t>internasional</a:t>
            </a:r>
            <a:r>
              <a:rPr lang="en-US" sz="1900" dirty="0"/>
              <a:t> yang </a:t>
            </a:r>
            <a:r>
              <a:rPr lang="en-US" sz="1900" dirty="0" err="1"/>
              <a:t>menghimpun</a:t>
            </a:r>
            <a:r>
              <a:rPr lang="en-US" sz="1900" dirty="0"/>
              <a:t> </a:t>
            </a:r>
            <a:r>
              <a:rPr lang="en-US" sz="1900" dirty="0" err="1"/>
              <a:t>parlemen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/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anggota</a:t>
            </a:r>
            <a:r>
              <a:rPr lang="en-US" sz="1900" dirty="0"/>
              <a:t> </a:t>
            </a:r>
            <a:r>
              <a:rPr lang="en-US" sz="1900" dirty="0" err="1"/>
              <a:t>parlemen</a:t>
            </a:r>
            <a:r>
              <a:rPr lang="en-US" sz="1900" dirty="0"/>
              <a:t> </a:t>
            </a:r>
            <a:r>
              <a:rPr lang="en-US" sz="1900" dirty="0" err="1"/>
              <a:t>negara</a:t>
            </a:r>
            <a:r>
              <a:rPr lang="en-US" sz="1900" dirty="0"/>
              <a:t> lain;</a:t>
            </a:r>
          </a:p>
          <a:p>
            <a:r>
              <a:rPr lang="en-US" sz="1900" dirty="0" err="1"/>
              <a:t>menerima</a:t>
            </a:r>
            <a:r>
              <a:rPr lang="en-US" sz="1900" dirty="0"/>
              <a:t> </a:t>
            </a:r>
            <a:r>
              <a:rPr lang="en-US" sz="1900" dirty="0" err="1"/>
              <a:t>kunjungan</a:t>
            </a:r>
            <a:r>
              <a:rPr lang="en-US" sz="1900" dirty="0"/>
              <a:t> </a:t>
            </a:r>
            <a:r>
              <a:rPr lang="en-US" sz="1900" dirty="0" err="1"/>
              <a:t>delegasi</a:t>
            </a:r>
            <a:r>
              <a:rPr lang="en-US" sz="1900" dirty="0"/>
              <a:t> </a:t>
            </a:r>
            <a:r>
              <a:rPr lang="en-US" sz="1900" dirty="0" err="1"/>
              <a:t>parlemen</a:t>
            </a:r>
            <a:r>
              <a:rPr lang="en-US" sz="1900" dirty="0"/>
              <a:t> </a:t>
            </a:r>
            <a:r>
              <a:rPr lang="en-US" sz="1900" dirty="0" err="1"/>
              <a:t>negara</a:t>
            </a:r>
            <a:r>
              <a:rPr lang="en-US" sz="1900" dirty="0"/>
              <a:t> lain yang </a:t>
            </a:r>
            <a:r>
              <a:rPr lang="en-US" sz="1900" dirty="0" err="1"/>
              <a:t>menjadi</a:t>
            </a:r>
            <a:r>
              <a:rPr lang="en-US" sz="1900" dirty="0"/>
              <a:t> </a:t>
            </a:r>
            <a:r>
              <a:rPr lang="en-US" sz="1900" dirty="0" err="1"/>
              <a:t>tamu</a:t>
            </a:r>
            <a:r>
              <a:rPr lang="en-US" sz="1900" dirty="0"/>
              <a:t> DPR;</a:t>
            </a:r>
          </a:p>
          <a:p>
            <a:r>
              <a:rPr lang="en-US" sz="1900" dirty="0" err="1"/>
              <a:t>mengoordinasikan</a:t>
            </a:r>
            <a:r>
              <a:rPr lang="en-US" sz="1900" dirty="0"/>
              <a:t> </a:t>
            </a:r>
            <a:r>
              <a:rPr lang="en-US" sz="1900" dirty="0" err="1"/>
              <a:t>kunjungan</a:t>
            </a:r>
            <a:r>
              <a:rPr lang="en-US" sz="1900" dirty="0"/>
              <a:t> </a:t>
            </a:r>
            <a:r>
              <a:rPr lang="en-US" sz="1900" dirty="0" err="1"/>
              <a:t>kerja</a:t>
            </a:r>
            <a:r>
              <a:rPr lang="en-US" sz="1900" dirty="0"/>
              <a:t> </a:t>
            </a:r>
            <a:r>
              <a:rPr lang="en-US" sz="1900" dirty="0" err="1"/>
              <a:t>alat</a:t>
            </a:r>
            <a:r>
              <a:rPr lang="en-US" sz="1900" dirty="0"/>
              <a:t> </a:t>
            </a:r>
            <a:r>
              <a:rPr lang="en-US" sz="1900" dirty="0" err="1"/>
              <a:t>kelengkapan</a:t>
            </a:r>
            <a:r>
              <a:rPr lang="en-US" sz="1900" dirty="0"/>
              <a:t> DPR </a:t>
            </a:r>
            <a:r>
              <a:rPr lang="en-US" sz="1900" dirty="0" err="1"/>
              <a:t>ke</a:t>
            </a:r>
            <a:r>
              <a:rPr lang="en-US" sz="1900" dirty="0"/>
              <a:t> </a:t>
            </a:r>
            <a:r>
              <a:rPr lang="en-US" sz="1900" dirty="0" err="1"/>
              <a:t>luar</a:t>
            </a:r>
            <a:r>
              <a:rPr lang="en-US" sz="1900" dirty="0"/>
              <a:t> </a:t>
            </a:r>
            <a:r>
              <a:rPr lang="en-US" sz="1900" dirty="0" err="1"/>
              <a:t>negeri</a:t>
            </a:r>
            <a:r>
              <a:rPr lang="en-US" sz="1900" dirty="0"/>
              <a:t>; </a:t>
            </a:r>
            <a:r>
              <a:rPr lang="en-US" sz="1900" dirty="0" err="1"/>
              <a:t>dan</a:t>
            </a:r>
            <a:endParaRPr lang="en-US" sz="1900" dirty="0"/>
          </a:p>
          <a:p>
            <a:r>
              <a:rPr lang="en-US" sz="1900" dirty="0" err="1"/>
              <a:t>memberikan</a:t>
            </a:r>
            <a:r>
              <a:rPr lang="en-US" sz="1900" dirty="0"/>
              <a:t> saran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usul</a:t>
            </a:r>
            <a:r>
              <a:rPr lang="en-US" sz="1900" dirty="0"/>
              <a:t> </a:t>
            </a:r>
            <a:r>
              <a:rPr lang="en-US" sz="1900" dirty="0" err="1"/>
              <a:t>kepada</a:t>
            </a:r>
            <a:r>
              <a:rPr lang="en-US" sz="1900" dirty="0"/>
              <a:t> </a:t>
            </a:r>
            <a:r>
              <a:rPr lang="en-US" sz="1900" dirty="0" err="1"/>
              <a:t>pimpinan</a:t>
            </a:r>
            <a:r>
              <a:rPr lang="en-US" sz="1900" dirty="0"/>
              <a:t> DPR </a:t>
            </a:r>
            <a:r>
              <a:rPr lang="en-US" sz="1900" dirty="0" err="1"/>
              <a:t>tentang</a:t>
            </a:r>
            <a:r>
              <a:rPr lang="en-US" sz="1900" dirty="0"/>
              <a:t> </a:t>
            </a:r>
            <a:r>
              <a:rPr lang="en-US" sz="1900" dirty="0" err="1"/>
              <a:t>masalah</a:t>
            </a:r>
            <a:r>
              <a:rPr lang="en-US" sz="1900" dirty="0"/>
              <a:t> </a:t>
            </a:r>
            <a:r>
              <a:rPr lang="en-US" sz="1900" dirty="0" err="1"/>
              <a:t>kerja</a:t>
            </a:r>
            <a:r>
              <a:rPr lang="en-US" sz="1900" dirty="0"/>
              <a:t> </a:t>
            </a:r>
            <a:r>
              <a:rPr lang="en-US" sz="1900" dirty="0" err="1"/>
              <a:t>sama</a:t>
            </a:r>
            <a:r>
              <a:rPr lang="en-US" sz="1900" dirty="0"/>
              <a:t> </a:t>
            </a:r>
            <a:r>
              <a:rPr lang="en-US" sz="1900" dirty="0" err="1"/>
              <a:t>antarparlemen</a:t>
            </a:r>
            <a:r>
              <a:rPr lang="en-US" sz="1900" dirty="0" smtClean="0"/>
              <a:t>.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dirty="0"/>
              <a:t>BKSAP </a:t>
            </a:r>
            <a:r>
              <a:rPr lang="en-US" sz="1900" dirty="0" err="1"/>
              <a:t>membuat</a:t>
            </a:r>
            <a:r>
              <a:rPr lang="en-US" sz="1900" dirty="0"/>
              <a:t> </a:t>
            </a:r>
            <a:r>
              <a:rPr lang="en-US" sz="1900" dirty="0" err="1"/>
              <a:t>laporan</a:t>
            </a:r>
            <a:r>
              <a:rPr lang="en-US" sz="1900" dirty="0"/>
              <a:t> </a:t>
            </a:r>
            <a:r>
              <a:rPr lang="en-US" sz="1900" dirty="0" err="1"/>
              <a:t>kinerja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akhir</a:t>
            </a:r>
            <a:r>
              <a:rPr lang="en-US" sz="1900" dirty="0"/>
              <a:t> </a:t>
            </a:r>
            <a:r>
              <a:rPr lang="en-US" sz="1900" dirty="0" err="1"/>
              <a:t>masa</a:t>
            </a:r>
            <a:r>
              <a:rPr lang="en-US" sz="1900" dirty="0"/>
              <a:t> </a:t>
            </a:r>
            <a:r>
              <a:rPr lang="en-US" sz="1900" dirty="0" err="1"/>
              <a:t>keanggotaan</a:t>
            </a:r>
            <a:r>
              <a:rPr lang="en-US" sz="1900" dirty="0"/>
              <a:t> </a:t>
            </a:r>
            <a:r>
              <a:rPr lang="en-US" sz="1900" dirty="0" err="1"/>
              <a:t>baik</a:t>
            </a:r>
            <a:r>
              <a:rPr lang="en-US" sz="1900" dirty="0"/>
              <a:t> yang </a:t>
            </a:r>
            <a:r>
              <a:rPr lang="en-US" sz="1900" dirty="0" err="1"/>
              <a:t>sudah</a:t>
            </a:r>
            <a:r>
              <a:rPr lang="en-US" sz="1900" dirty="0"/>
              <a:t> </a:t>
            </a:r>
            <a:r>
              <a:rPr lang="en-US" sz="1900" dirty="0" err="1"/>
              <a:t>maupun</a:t>
            </a:r>
            <a:r>
              <a:rPr lang="en-US" sz="1900" dirty="0"/>
              <a:t> yang </a:t>
            </a:r>
            <a:r>
              <a:rPr lang="en-US" sz="1900" dirty="0" err="1"/>
              <a:t>belum</a:t>
            </a:r>
            <a:r>
              <a:rPr lang="en-US" sz="1900" dirty="0"/>
              <a:t> </a:t>
            </a:r>
            <a:r>
              <a:rPr lang="en-US" sz="1900" dirty="0" err="1"/>
              <a:t>terselesaikan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digunakan</a:t>
            </a:r>
            <a:r>
              <a:rPr lang="en-US" sz="1900" dirty="0"/>
              <a:t> </a:t>
            </a:r>
            <a:r>
              <a:rPr lang="en-US" sz="1900" dirty="0" err="1"/>
              <a:t>sebagai</a:t>
            </a:r>
            <a:r>
              <a:rPr lang="en-US" sz="1900" dirty="0"/>
              <a:t> </a:t>
            </a:r>
            <a:r>
              <a:rPr lang="en-US" sz="1900" dirty="0" err="1"/>
              <a:t>bahan</a:t>
            </a:r>
            <a:r>
              <a:rPr lang="en-US" sz="1900" dirty="0"/>
              <a:t> </a:t>
            </a:r>
            <a:r>
              <a:rPr lang="en-US" sz="1900" dirty="0" err="1"/>
              <a:t>oleh</a:t>
            </a:r>
            <a:r>
              <a:rPr lang="en-US" sz="1900" dirty="0"/>
              <a:t> BKSAP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masa</a:t>
            </a:r>
            <a:r>
              <a:rPr lang="en-US" sz="1900" dirty="0"/>
              <a:t> </a:t>
            </a:r>
            <a:r>
              <a:rPr lang="en-US" sz="1900" dirty="0" err="1"/>
              <a:t>keanggotaan</a:t>
            </a:r>
            <a:r>
              <a:rPr lang="en-US" sz="1900" dirty="0"/>
              <a:t> </a:t>
            </a:r>
            <a:r>
              <a:rPr lang="en-US" sz="1900" dirty="0" err="1"/>
              <a:t>berikutnya</a:t>
            </a:r>
            <a:r>
              <a:rPr lang="en-US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21824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BADAN URUSAN RUMAH TANGGA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Urusan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Tangga</a:t>
            </a:r>
            <a:r>
              <a:rPr lang="en-US" sz="2800" dirty="0"/>
              <a:t> (</a:t>
            </a:r>
            <a:r>
              <a:rPr lang="en-US" sz="2800" dirty="0" err="1"/>
              <a:t>disingkat</a:t>
            </a:r>
            <a:r>
              <a:rPr lang="en-US" sz="2800" dirty="0"/>
              <a:t> BURT), </a:t>
            </a:r>
            <a:r>
              <a:rPr lang="en-US" sz="2800" dirty="0" err="1"/>
              <a:t>dibentuk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DPR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kelengkapan</a:t>
            </a:r>
            <a:r>
              <a:rPr lang="en-US" sz="2800" dirty="0"/>
              <a:t> DPR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. DPR </a:t>
            </a:r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keanggotaan</a:t>
            </a:r>
            <a:r>
              <a:rPr lang="en-US" sz="2800" dirty="0"/>
              <a:t> BURT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keanggotaan</a:t>
            </a:r>
            <a:r>
              <a:rPr lang="en-US" sz="2800" dirty="0"/>
              <a:t> DPR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.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BURT </a:t>
            </a:r>
            <a:r>
              <a:rPr lang="en-US" sz="2800" dirty="0" err="1"/>
              <a:t>ditetapkan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rapat</a:t>
            </a:r>
            <a:r>
              <a:rPr lang="en-US" sz="2800" dirty="0"/>
              <a:t> </a:t>
            </a:r>
            <a:r>
              <a:rPr lang="en-US" sz="2800" dirty="0" err="1"/>
              <a:t>paripurna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perimbangan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pemerataan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tiap-tiap</a:t>
            </a:r>
            <a:r>
              <a:rPr lang="en-US" sz="2800" dirty="0"/>
              <a:t> </a:t>
            </a:r>
            <a:r>
              <a:rPr lang="en-US" sz="2800" dirty="0" err="1"/>
              <a:t>fraksi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keanggotaan</a:t>
            </a:r>
            <a:r>
              <a:rPr lang="en-US" sz="2800" dirty="0"/>
              <a:t> DPR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permulaan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4453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r>
              <a:rPr lang="en-US" sz="4000" b="1" dirty="0"/>
              <a:t>BADAN URUSAN RUMAH TANGGA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Pimpinan</a:t>
            </a:r>
            <a:r>
              <a:rPr lang="en-US" sz="2400" dirty="0"/>
              <a:t> BURT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kolegial</a:t>
            </a:r>
            <a:r>
              <a:rPr lang="en-US" sz="2400" dirty="0"/>
              <a:t>. </a:t>
            </a:r>
            <a:r>
              <a:rPr lang="en-US" sz="2400" dirty="0" err="1"/>
              <a:t>Pimpinan</a:t>
            </a:r>
            <a:r>
              <a:rPr lang="en-US" sz="2400" dirty="0"/>
              <a:t> BURT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ketua</a:t>
            </a:r>
            <a:r>
              <a:rPr lang="en-US" sz="2400" dirty="0"/>
              <a:t> yang </a:t>
            </a:r>
            <a:r>
              <a:rPr lang="en-US" sz="2400" dirty="0" err="1"/>
              <a:t>dijabat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banyak</a:t>
            </a:r>
            <a:r>
              <a:rPr lang="en-US" sz="2400" dirty="0"/>
              <a:t> 3 (</a:t>
            </a:r>
            <a:r>
              <a:rPr lang="en-US" sz="2400" dirty="0" err="1"/>
              <a:t>tiga</a:t>
            </a:r>
            <a:r>
              <a:rPr lang="en-US" sz="2400" dirty="0"/>
              <a:t>) orang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BURT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proporsional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keterwakilan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BURT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ayat</a:t>
            </a:r>
            <a:r>
              <a:rPr lang="en-US" sz="2400" dirty="0"/>
              <a:t> (2)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BURT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BURT.</a:t>
            </a:r>
          </a:p>
        </p:txBody>
      </p:sp>
    </p:spTree>
    <p:extLst>
      <p:ext uri="{BB962C8B-B14F-4D97-AF65-F5344CB8AC3E}">
        <p14:creationId xmlns:p14="http://schemas.microsoft.com/office/powerpoint/2010/main" val="40091786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BADAN URUSAN RUMAH TANGGA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/>
              <a:t>BURT </a:t>
            </a:r>
            <a:r>
              <a:rPr lang="en-US" b="1" dirty="0" err="1"/>
              <a:t>bertugas</a:t>
            </a:r>
            <a:r>
              <a:rPr lang="en-US" b="1" dirty="0"/>
              <a:t>:</a:t>
            </a:r>
          </a:p>
          <a:p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kerumahtanggaan</a:t>
            </a:r>
            <a:r>
              <a:rPr lang="en-US" dirty="0"/>
              <a:t> DPR;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DPR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kerumahtanggaan</a:t>
            </a:r>
            <a:r>
              <a:rPr lang="en-US" dirty="0"/>
              <a:t> DPR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DPR;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MPR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kerumahtanggaan</a:t>
            </a:r>
            <a:r>
              <a:rPr lang="en-US" dirty="0"/>
              <a:t> DPR, DPD, </a:t>
            </a:r>
            <a:r>
              <a:rPr lang="en-US" dirty="0" err="1"/>
              <a:t>dan</a:t>
            </a:r>
            <a:r>
              <a:rPr lang="en-US" dirty="0"/>
              <a:t> MPR yang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DPR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;</a:t>
            </a:r>
          </a:p>
          <a:p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BURT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DPR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433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PANITIA KHUSUS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Autofit/>
          </a:bodyPr>
          <a:lstStyle/>
          <a:p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kelengkapan</a:t>
            </a:r>
            <a:r>
              <a:rPr lang="en-US" sz="2400" dirty="0"/>
              <a:t> DPR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sementara</a:t>
            </a:r>
            <a:r>
              <a:rPr lang="en-US" sz="2400" dirty="0"/>
              <a:t>. DPR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pemerataan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 paling </a:t>
            </a:r>
            <a:r>
              <a:rPr lang="en-US" sz="2400" dirty="0" err="1"/>
              <a:t>banyak</a:t>
            </a:r>
            <a:r>
              <a:rPr lang="en-US" sz="2400" dirty="0"/>
              <a:t> 30 (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puluh</a:t>
            </a:r>
            <a:r>
              <a:rPr lang="en-US" sz="2400" dirty="0"/>
              <a:t>) </a:t>
            </a:r>
            <a:r>
              <a:rPr lang="en-US" sz="2400" dirty="0" smtClean="0"/>
              <a:t>orang</a:t>
            </a:r>
          </a:p>
          <a:p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bertugas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.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DPR.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dibubarkan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penugasannya</a:t>
            </a:r>
            <a:r>
              <a:rPr lang="en-US" sz="2400" dirty="0"/>
              <a:t> </a:t>
            </a:r>
            <a:r>
              <a:rPr lang="en-US" sz="2400" dirty="0" err="1"/>
              <a:t>berakhir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.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paripurna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6228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PANITIA KHUSUS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kolektif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kolegial</a:t>
            </a:r>
            <a:r>
              <a:rPr lang="en-US" sz="2400" dirty="0"/>
              <a:t>.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 (</a:t>
            </a:r>
            <a:r>
              <a:rPr lang="en-US" sz="2400" dirty="0" err="1"/>
              <a:t>satu</a:t>
            </a:r>
            <a:r>
              <a:rPr lang="en-US" sz="2400" dirty="0"/>
              <a:t>) orang </a:t>
            </a:r>
            <a:r>
              <a:rPr lang="en-US" sz="2400" dirty="0" err="1"/>
              <a:t>ketua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banyak</a:t>
            </a:r>
            <a:r>
              <a:rPr lang="en-US" sz="2400" dirty="0"/>
              <a:t> 3 (</a:t>
            </a:r>
            <a:r>
              <a:rPr lang="en-US" sz="2400" dirty="0" err="1"/>
              <a:t>tiga</a:t>
            </a:r>
            <a:r>
              <a:rPr lang="en-US" sz="2400" dirty="0"/>
              <a:t>) orang </a:t>
            </a:r>
            <a:r>
              <a:rPr lang="en-US" sz="2400" dirty="0" err="1"/>
              <a:t>wakil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yang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musyawarah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mufakat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proporsional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keterwakilan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perimbangan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fraksi</a:t>
            </a:r>
            <a:r>
              <a:rPr lang="en-US" sz="2400" dirty="0"/>
              <a:t>.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rapat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panitia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10838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SEKRETARIAT JENDERAL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Sekretariat</a:t>
            </a:r>
            <a:r>
              <a:rPr lang="en-US" sz="2400" dirty="0"/>
              <a:t> </a:t>
            </a:r>
            <a:r>
              <a:rPr lang="en-US" sz="2400" dirty="0" err="1"/>
              <a:t>Jenderal</a:t>
            </a:r>
            <a:r>
              <a:rPr lang="en-US" sz="2400" dirty="0"/>
              <a:t> DPR-RI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penunjang</a:t>
            </a:r>
            <a:r>
              <a:rPr lang="en-US" sz="2400" dirty="0"/>
              <a:t> DPR, yang </a:t>
            </a:r>
            <a:r>
              <a:rPr lang="en-US" sz="2400" dirty="0" err="1"/>
              <a:t>berkedududukan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Kesekretariatan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Negara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Sekretaris</a:t>
            </a:r>
            <a:r>
              <a:rPr lang="en-US" sz="2400" dirty="0"/>
              <a:t> </a:t>
            </a:r>
            <a:r>
              <a:rPr lang="en-US" sz="2400" dirty="0" err="1"/>
              <a:t>Jenderal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DPR. </a:t>
            </a:r>
            <a:r>
              <a:rPr lang="en-US" sz="2400" dirty="0" err="1"/>
              <a:t>Sekretaris</a:t>
            </a:r>
            <a:r>
              <a:rPr lang="en-US" sz="2400" dirty="0"/>
              <a:t> </a:t>
            </a:r>
            <a:r>
              <a:rPr lang="en-US" sz="2400" dirty="0" err="1"/>
              <a:t>Jenderal</a:t>
            </a:r>
            <a:r>
              <a:rPr lang="en-US" sz="2400" dirty="0"/>
              <a:t> </a:t>
            </a:r>
            <a:r>
              <a:rPr lang="en-US" sz="2400" dirty="0" err="1"/>
              <a:t>diangkat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diberhentikan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DPR. </a:t>
            </a:r>
            <a:r>
              <a:rPr lang="en-US" sz="2400" dirty="0" err="1"/>
              <a:t>Sekretariat</a:t>
            </a:r>
            <a:r>
              <a:rPr lang="en-US" sz="2400" dirty="0"/>
              <a:t> </a:t>
            </a:r>
            <a:r>
              <a:rPr lang="en-US" sz="2400" dirty="0" err="1"/>
              <a:t>Jenderal</a:t>
            </a:r>
            <a:r>
              <a:rPr lang="en-US" sz="2400" dirty="0"/>
              <a:t> DPR RI </a:t>
            </a:r>
            <a:r>
              <a:rPr lang="en-US" sz="2400" dirty="0" err="1"/>
              <a:t>personelnya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.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Sekretaris</a:t>
            </a:r>
            <a:r>
              <a:rPr lang="en-US" sz="2400" dirty="0"/>
              <a:t> </a:t>
            </a:r>
            <a:r>
              <a:rPr lang="en-US" sz="2400" dirty="0" err="1"/>
              <a:t>Jenderal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08501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SEKRETARIS JENDERAL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Sekretaris</a:t>
            </a:r>
            <a:r>
              <a:rPr lang="en-US" sz="2800" dirty="0"/>
              <a:t> </a:t>
            </a:r>
            <a:r>
              <a:rPr lang="en-US" sz="2800" dirty="0" err="1"/>
              <a:t>Jenderal</a:t>
            </a:r>
            <a:r>
              <a:rPr lang="en-US" sz="2800" dirty="0"/>
              <a:t> </a:t>
            </a:r>
            <a:r>
              <a:rPr lang="en-US" sz="2800" dirty="0" err="1"/>
              <a:t>dibantu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Wakil</a:t>
            </a:r>
            <a:r>
              <a:rPr lang="en-US" sz="2800" dirty="0"/>
              <a:t> </a:t>
            </a:r>
            <a:r>
              <a:rPr lang="en-US" sz="2800" dirty="0" err="1"/>
              <a:t>Sekretaris</a:t>
            </a:r>
            <a:r>
              <a:rPr lang="en-US" sz="2800" dirty="0"/>
              <a:t> </a:t>
            </a:r>
            <a:r>
              <a:rPr lang="en-US" sz="2800" dirty="0" err="1"/>
              <a:t>Jenderal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Deputi</a:t>
            </a:r>
            <a:r>
              <a:rPr lang="en-US" sz="2800" dirty="0"/>
              <a:t> </a:t>
            </a:r>
            <a:r>
              <a:rPr lang="en-US" sz="2800" dirty="0" err="1"/>
              <a:t>Sekretaris</a:t>
            </a:r>
            <a:r>
              <a:rPr lang="en-US" sz="2800" dirty="0"/>
              <a:t> </a:t>
            </a:r>
            <a:r>
              <a:rPr lang="en-US" sz="2800" dirty="0" err="1"/>
              <a:t>Jenderal</a:t>
            </a:r>
            <a:r>
              <a:rPr lang="en-US" sz="2800" dirty="0"/>
              <a:t> yang </a:t>
            </a:r>
            <a:r>
              <a:rPr lang="en-US" sz="2800" dirty="0" err="1"/>
              <a:t>diangkat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diberhentikan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Presiden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usul</a:t>
            </a:r>
            <a:r>
              <a:rPr lang="en-US" sz="2800" dirty="0"/>
              <a:t> </a:t>
            </a:r>
            <a:r>
              <a:rPr lang="en-US" sz="2800" dirty="0" err="1"/>
              <a:t>Pimpinan</a:t>
            </a:r>
            <a:r>
              <a:rPr lang="en-US" sz="2800" dirty="0"/>
              <a:t> DPR..</a:t>
            </a:r>
          </a:p>
          <a:p>
            <a:r>
              <a:rPr lang="en-US" sz="2800" dirty="0"/>
              <a:t>DPR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mengangkat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pakar</a:t>
            </a:r>
            <a:r>
              <a:rPr lang="en-US" sz="2800" dirty="0"/>
              <a:t>/</a:t>
            </a:r>
            <a:r>
              <a:rPr lang="en-US" sz="2800" dirty="0" err="1"/>
              <a:t>ahli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tugasnya</a:t>
            </a:r>
            <a:r>
              <a:rPr lang="en-US" sz="2800" dirty="0"/>
              <a:t> </a:t>
            </a:r>
            <a:r>
              <a:rPr lang="en-US" sz="2800" dirty="0" err="1"/>
              <a:t>Sekretariat</a:t>
            </a:r>
            <a:r>
              <a:rPr lang="en-US" sz="2800" dirty="0"/>
              <a:t> </a:t>
            </a:r>
            <a:r>
              <a:rPr lang="en-US" sz="2800" dirty="0" err="1"/>
              <a:t>Jenderal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Tim </a:t>
            </a:r>
            <a:r>
              <a:rPr lang="en-US" sz="2800" dirty="0" err="1"/>
              <a:t>Asistensi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8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TUGAS DAN WEWENANG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DPR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pemekaran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mengikutsertakan</a:t>
            </a:r>
            <a:r>
              <a:rPr lang="en-US" dirty="0"/>
              <a:t> DPD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DPR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DPD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APBN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agama</a:t>
            </a:r>
          </a:p>
        </p:txBody>
      </p:sp>
    </p:spTree>
    <p:extLst>
      <p:ext uri="{BB962C8B-B14F-4D97-AF65-F5344CB8AC3E}">
        <p14:creationId xmlns:p14="http://schemas.microsoft.com/office/powerpoint/2010/main" val="231681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TUGAS DAN WEWENANG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DPD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APBN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APBN </a:t>
            </a:r>
            <a:endParaRPr lang="en-US" dirty="0" smtClean="0"/>
          </a:p>
          <a:p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DPD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, </a:t>
            </a:r>
            <a:r>
              <a:rPr lang="en-US" dirty="0" err="1"/>
              <a:t>pemekaran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 APBN,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agama</a:t>
            </a:r>
          </a:p>
        </p:txBody>
      </p:sp>
    </p:spTree>
    <p:extLst>
      <p:ext uri="{BB962C8B-B14F-4D97-AF65-F5344CB8AC3E}">
        <p14:creationId xmlns:p14="http://schemas.microsoft.com/office/powerpoint/2010/main" val="52937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r>
              <a:rPr lang="en-US" dirty="0"/>
              <a:t>DAN </a:t>
            </a:r>
            <a:r>
              <a:rPr lang="en-US" dirty="0" smtClean="0"/>
              <a:t>WEWENANG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amnesti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abolisi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mengangkat</a:t>
            </a:r>
            <a:r>
              <a:rPr lang="en-US" dirty="0"/>
              <a:t> </a:t>
            </a:r>
            <a:r>
              <a:rPr lang="en-US" dirty="0" err="1"/>
              <a:t>duta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duta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smtClean="0"/>
              <a:t>lain</a:t>
            </a:r>
          </a:p>
          <a:p>
            <a:r>
              <a:rPr lang="en-US" dirty="0" smtClean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>
                <a:hlinkClick r:id="rId2" tooltip="Badan Pemeriksa Keuangan"/>
              </a:rPr>
              <a:t>BPK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DPD</a:t>
            </a:r>
          </a:p>
        </p:txBody>
      </p:sp>
    </p:spTree>
    <p:extLst>
      <p:ext uri="{BB962C8B-B14F-4D97-AF65-F5344CB8AC3E}">
        <p14:creationId xmlns:p14="http://schemas.microsoft.com/office/powerpoint/2010/main" val="76944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DAN WEWENANG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BPK 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pemberhentian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>
                <a:hlinkClick r:id="rId2" tooltip="Komisi Yudisial"/>
              </a:rPr>
              <a:t>KY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hakim </a:t>
            </a:r>
            <a:r>
              <a:rPr lang="en-US" dirty="0" err="1"/>
              <a:t>agung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Yudisial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hakim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/>
              <a:t>3 (</a:t>
            </a:r>
            <a:r>
              <a:rPr lang="en-US" dirty="0" err="1"/>
              <a:t>tiga</a:t>
            </a:r>
            <a:r>
              <a:rPr lang="en-US" dirty="0"/>
              <a:t>) orang hakim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mengajukannya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diresmikan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/>
              <a:t> </a:t>
            </a:r>
            <a:endParaRPr lang="en-US" smtClean="0"/>
          </a:p>
          <a:p>
            <a:r>
              <a:rPr lang="en-US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pemindahtanganan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kewenangannya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95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</TotalTime>
  <Words>4497</Words>
  <Application>Microsoft Office PowerPoint</Application>
  <PresentationFormat>On-screen Show (4:3)</PresentationFormat>
  <Paragraphs>281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Adjacency</vt:lpstr>
      <vt:lpstr>DEWAN PERWAKILAN RAKYAT</vt:lpstr>
      <vt:lpstr>STRUKTUR</vt:lpstr>
      <vt:lpstr>STRUKTUR</vt:lpstr>
      <vt:lpstr>FUNGSI</vt:lpstr>
      <vt:lpstr>TUGAS DAN WEWENANG</vt:lpstr>
      <vt:lpstr>TUGAS DAN WEWENANG</vt:lpstr>
      <vt:lpstr>TUGAS DAN WEWENANG</vt:lpstr>
      <vt:lpstr>TUGAS DAN WEWENANG</vt:lpstr>
      <vt:lpstr>TUGAS DAN WEWENANG</vt:lpstr>
      <vt:lpstr>HAK-HAK DPR</vt:lpstr>
      <vt:lpstr>HAK-HAK DPR</vt:lpstr>
      <vt:lpstr>HAK-HAK DPR</vt:lpstr>
      <vt:lpstr>HAK ANGGOTA DPR</vt:lpstr>
      <vt:lpstr>KEWAJIBAN ANGGOTA DPR</vt:lpstr>
      <vt:lpstr>LARANGAN</vt:lpstr>
      <vt:lpstr>PENYIDIKAN</vt:lpstr>
      <vt:lpstr>FRAKSI</vt:lpstr>
      <vt:lpstr>ALAT KELENGKAPAN DPR</vt:lpstr>
      <vt:lpstr>PIMPINAN DPR</vt:lpstr>
      <vt:lpstr>PIMPINAN DPR</vt:lpstr>
      <vt:lpstr>PIMPINAN DPR</vt:lpstr>
      <vt:lpstr>PIMPINAN DPR</vt:lpstr>
      <vt:lpstr>PIMPINAN DPR</vt:lpstr>
      <vt:lpstr>BADAN MUSYAWARAH</vt:lpstr>
      <vt:lpstr>BADAN MUSYAWARAH</vt:lpstr>
      <vt:lpstr>KOMISI</vt:lpstr>
      <vt:lpstr>KOMISI</vt:lpstr>
      <vt:lpstr>KOMISI</vt:lpstr>
      <vt:lpstr>KOMISI</vt:lpstr>
      <vt:lpstr>KOMISI</vt:lpstr>
      <vt:lpstr>KOMISI</vt:lpstr>
      <vt:lpstr>KOMISI</vt:lpstr>
      <vt:lpstr>BADAN LEGISLASI</vt:lpstr>
      <vt:lpstr>BADAN LEGISLASI</vt:lpstr>
      <vt:lpstr>BADAN LEGISLASI</vt:lpstr>
      <vt:lpstr>BADAN LEGISLASI</vt:lpstr>
      <vt:lpstr>BADAN LEGISLASI</vt:lpstr>
      <vt:lpstr>BADAN ANGGARAN</vt:lpstr>
      <vt:lpstr>BADAN ANGGARAN</vt:lpstr>
      <vt:lpstr>BADAN ANGGARAN</vt:lpstr>
      <vt:lpstr>BADAN ANGGARAN</vt:lpstr>
      <vt:lpstr>BADAN AKUNTABILITAS  KEUANGAN NEGARA</vt:lpstr>
      <vt:lpstr>BADAN AKUNTABILITAS  KEUANGAN NEGARA</vt:lpstr>
      <vt:lpstr>BADAN AKUNTABILITAS  KEUANGAN NEGARA</vt:lpstr>
      <vt:lpstr>BADAN AKUNTABILITAS  KEUANGAN NEGARA</vt:lpstr>
      <vt:lpstr>BADAN KEHORMATAN</vt:lpstr>
      <vt:lpstr>BADAN KEHORMATAN</vt:lpstr>
      <vt:lpstr>BADAN KEHORMATAN</vt:lpstr>
      <vt:lpstr>BADAN KEHORMATAN</vt:lpstr>
      <vt:lpstr>BADAN KERJA SAMA  ANTAR PARLEMEN</vt:lpstr>
      <vt:lpstr>BADAN KERJA SAMA  ANTAR PARLEMEN</vt:lpstr>
      <vt:lpstr>BADAN KERJASAMA  ANTAR PARLEMEN</vt:lpstr>
      <vt:lpstr>BADAN URUSAN RUMAH TANGGA</vt:lpstr>
      <vt:lpstr>BADAN URUSAN RUMAH TANGGA</vt:lpstr>
      <vt:lpstr>BADAN URUSAN RUMAH TANGGA</vt:lpstr>
      <vt:lpstr>PANITIA KHUSUS</vt:lpstr>
      <vt:lpstr>PANITIA KHUSUS</vt:lpstr>
      <vt:lpstr>SEKRETARIAT JENDERAL</vt:lpstr>
      <vt:lpstr>SEKRETARIS JENDERAL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DEWAN PERWAKILAN RAKYAT</dc:title>
  <dc:creator>HI-Notebook</dc:creator>
  <cp:lastModifiedBy>HI-Notebook</cp:lastModifiedBy>
  <cp:revision>25</cp:revision>
  <dcterms:created xsi:type="dcterms:W3CDTF">2011-12-08T04:53:11Z</dcterms:created>
  <dcterms:modified xsi:type="dcterms:W3CDTF">2011-12-12T04:26:12Z</dcterms:modified>
</cp:coreProperties>
</file>