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8" r:id="rId4"/>
    <p:sldId id="259" r:id="rId5"/>
    <p:sldId id="258" r:id="rId6"/>
    <p:sldId id="269" r:id="rId7"/>
    <p:sldId id="260" r:id="rId8"/>
    <p:sldId id="270" r:id="rId9"/>
    <p:sldId id="261" r:id="rId10"/>
    <p:sldId id="262" r:id="rId11"/>
    <p:sldId id="263" r:id="rId12"/>
    <p:sldId id="264" r:id="rId13"/>
    <p:sldId id="271" r:id="rId14"/>
    <p:sldId id="265" r:id="rId15"/>
    <p:sldId id="266" r:id="rId16"/>
    <p:sldId id="272" r:id="rId17"/>
    <p:sldId id="267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26CB-EFD5-4A8F-8878-2531FC36F4B8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2B826CB-EFD5-4A8F-8878-2531FC36F4B8}" type="datetimeFigureOut">
              <a:rPr lang="en-US" smtClean="0"/>
              <a:pPr/>
              <a:t>6/11/2012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CBC7DC-6618-4D9A-981D-1E0ED46F8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Graf types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Citra </a:t>
            </a:r>
            <a:r>
              <a:rPr lang="en-US" dirty="0" err="1" smtClean="0"/>
              <a:t>Noviyasari</a:t>
            </a:r>
            <a:r>
              <a:rPr lang="en-US" dirty="0" smtClean="0"/>
              <a:t>, </a:t>
            </a:r>
            <a:r>
              <a:rPr lang="en-US" dirty="0" err="1" smtClean="0"/>
              <a:t>S.Si</a:t>
            </a:r>
            <a:r>
              <a:rPr lang="en-US" dirty="0" smtClean="0"/>
              <a:t>, MT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Representing Graphs : </a:t>
            </a:r>
            <a:br>
              <a:rPr lang="id-ID" dirty="0" smtClean="0"/>
            </a:br>
            <a:r>
              <a:rPr lang="id-ID" dirty="0" smtClean="0"/>
              <a:t>Adjacency Matrices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 smtClean="0"/>
              <a:t>Suppose that G = (V,E) is a simple graph where </a:t>
            </a:r>
            <a:r>
              <a:rPr lang="id-ID" sz="2400" i="1" dirty="0" smtClean="0"/>
              <a:t>|V| = n</a:t>
            </a:r>
            <a:r>
              <a:rPr lang="id-ID" sz="2400" dirty="0" smtClean="0"/>
              <a:t>. Suppose that the vertices of G are listed arbitrarily as v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, v</a:t>
            </a:r>
            <a:r>
              <a:rPr lang="id-ID" sz="2400" baseline="-25000" dirty="0" smtClean="0"/>
              <a:t>2</a:t>
            </a:r>
            <a:r>
              <a:rPr lang="id-ID" sz="2400" dirty="0" smtClean="0"/>
              <a:t>, .., v</a:t>
            </a:r>
            <a:r>
              <a:rPr lang="id-ID" sz="2400" baseline="-25000" dirty="0" smtClean="0"/>
              <a:t>n</a:t>
            </a:r>
            <a:r>
              <a:rPr lang="id-ID" sz="2400" dirty="0" smtClean="0"/>
              <a:t> . The adjacency matrix A (or </a:t>
            </a:r>
            <a:r>
              <a:rPr lang="id-ID" sz="2400" b="1" dirty="0" smtClean="0"/>
              <a:t>A</a:t>
            </a:r>
            <a:r>
              <a:rPr lang="id-ID" sz="2400" baseline="-25000" dirty="0" smtClean="0"/>
              <a:t>G</a:t>
            </a:r>
            <a:r>
              <a:rPr lang="id-ID" sz="2400" dirty="0" smtClean="0"/>
              <a:t>) of G, with respect to this listing of the vertices, is the </a:t>
            </a:r>
            <a:r>
              <a:rPr lang="id-ID" sz="2400" i="1" dirty="0" smtClean="0"/>
              <a:t>n x n zero – one matrix. A =[aij] then :</a:t>
            </a:r>
          </a:p>
          <a:p>
            <a:pPr algn="just"/>
            <a:endParaRPr lang="id-ID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143000" y="4191000"/>
            <a:ext cx="5751095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Representing Graphs : </a:t>
            </a:r>
            <a:br>
              <a:rPr lang="id-ID" dirty="0" smtClean="0"/>
            </a:br>
            <a:r>
              <a:rPr lang="id-ID" dirty="0" smtClean="0"/>
              <a:t>Incidence Matrices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 smtClean="0"/>
              <a:t>Let G = (V,E) be undirected graph. Suppose that v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, v</a:t>
            </a:r>
            <a:r>
              <a:rPr lang="id-ID" sz="2400" baseline="-25000" dirty="0" smtClean="0"/>
              <a:t>2</a:t>
            </a:r>
            <a:r>
              <a:rPr lang="id-ID" sz="2400" dirty="0" smtClean="0"/>
              <a:t>, .., v</a:t>
            </a:r>
            <a:r>
              <a:rPr lang="id-ID" sz="2400" baseline="-25000" dirty="0" smtClean="0"/>
              <a:t>n</a:t>
            </a:r>
            <a:r>
              <a:rPr lang="id-ID" sz="2400" dirty="0" smtClean="0"/>
              <a:t> are the vertices and e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, e</a:t>
            </a:r>
            <a:r>
              <a:rPr lang="id-ID" sz="2400" baseline="-25000" dirty="0" smtClean="0"/>
              <a:t>2</a:t>
            </a:r>
            <a:r>
              <a:rPr lang="id-ID" sz="2400" dirty="0" smtClean="0"/>
              <a:t>, .., e</a:t>
            </a:r>
            <a:r>
              <a:rPr lang="id-ID" sz="2400" baseline="-25000" dirty="0" smtClean="0"/>
              <a:t>m</a:t>
            </a:r>
            <a:r>
              <a:rPr lang="id-ID" sz="2400" dirty="0" smtClean="0"/>
              <a:t> are the edges of G. Then the incidence matrix with respect to this ordering of V and E is the </a:t>
            </a:r>
            <a:r>
              <a:rPr lang="id-ID" sz="2400" i="1" dirty="0" smtClean="0"/>
              <a:t>n x n zero – one matrix. M =[mij] then :</a:t>
            </a:r>
          </a:p>
          <a:p>
            <a:pPr algn="just"/>
            <a:endParaRPr lang="id-ID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310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143000" y="3733800"/>
            <a:ext cx="5867400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Isomorphism of Graphs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09160"/>
          </a:xfrm>
        </p:spPr>
        <p:txBody>
          <a:bodyPr>
            <a:normAutofit/>
          </a:bodyPr>
          <a:lstStyle/>
          <a:p>
            <a:pPr algn="just"/>
            <a:r>
              <a:rPr lang="id-ID" sz="2400" dirty="0" smtClean="0"/>
              <a:t>The simple graphs G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 = (V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, E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) and G</a:t>
            </a:r>
            <a:r>
              <a:rPr lang="id-ID" sz="2400" baseline="-25000" dirty="0" smtClean="0"/>
              <a:t>2</a:t>
            </a:r>
            <a:r>
              <a:rPr lang="id-ID" sz="2400" dirty="0" smtClean="0"/>
              <a:t> = (V</a:t>
            </a:r>
            <a:r>
              <a:rPr lang="id-ID" sz="2400" baseline="-25000" dirty="0" smtClean="0"/>
              <a:t>2</a:t>
            </a:r>
            <a:r>
              <a:rPr lang="id-ID" sz="2400" dirty="0" smtClean="0"/>
              <a:t>, E</a:t>
            </a:r>
            <a:r>
              <a:rPr lang="id-ID" sz="2400" baseline="-25000" dirty="0" smtClean="0"/>
              <a:t>2</a:t>
            </a:r>
            <a:r>
              <a:rPr lang="id-ID" sz="2400" dirty="0" smtClean="0"/>
              <a:t>) are isomorphic if there is a one-to-one and onto function f from V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 to V</a:t>
            </a:r>
            <a:r>
              <a:rPr lang="id-ID" sz="2400" baseline="-25000" dirty="0" smtClean="0"/>
              <a:t>2</a:t>
            </a:r>
            <a:r>
              <a:rPr lang="id-ID" sz="2400" dirty="0" smtClean="0"/>
              <a:t> with the property that a and b are adjacent in G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 if only if f(a) and f(b) are adjacent in G</a:t>
            </a:r>
            <a:r>
              <a:rPr lang="id-ID" sz="2400" baseline="-25000" dirty="0" smtClean="0"/>
              <a:t>2</a:t>
            </a:r>
            <a:r>
              <a:rPr lang="id-ID" sz="2400" dirty="0" smtClean="0"/>
              <a:t>, for all a and b in V1. Such a function f is called isomorphism. (Isos = equal and morphe = form)</a:t>
            </a:r>
          </a:p>
          <a:p>
            <a:pPr algn="just"/>
            <a:r>
              <a:rPr lang="id-ID" sz="2400" dirty="0" smtClean="0"/>
              <a:t>Properties :</a:t>
            </a:r>
          </a:p>
          <a:p>
            <a:pPr lvl="1" algn="just"/>
            <a:r>
              <a:rPr lang="id-ID" sz="2000" dirty="0" smtClean="0"/>
              <a:t>Both have same n</a:t>
            </a:r>
          </a:p>
          <a:p>
            <a:pPr lvl="1" algn="just"/>
            <a:r>
              <a:rPr lang="id-ID" sz="2000" dirty="0" smtClean="0"/>
              <a:t>Both have same m</a:t>
            </a:r>
          </a:p>
          <a:p>
            <a:pPr lvl="1" algn="just"/>
            <a:r>
              <a:rPr lang="id-ID" sz="2000" dirty="0" smtClean="0"/>
              <a:t>Both have same deg(v)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133600"/>
            <a:ext cx="469724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Connectivity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pPr algn="just"/>
            <a:r>
              <a:rPr lang="id-ID" sz="2400" dirty="0" smtClean="0"/>
              <a:t>A path of length </a:t>
            </a:r>
            <a:r>
              <a:rPr lang="id-ID" sz="2400" i="1" dirty="0" smtClean="0"/>
              <a:t>n</a:t>
            </a:r>
            <a:r>
              <a:rPr lang="id-ID" sz="2400" dirty="0" smtClean="0"/>
              <a:t> from </a:t>
            </a:r>
            <a:r>
              <a:rPr lang="id-ID" sz="2400" i="1" dirty="0" smtClean="0"/>
              <a:t>u</a:t>
            </a:r>
            <a:r>
              <a:rPr lang="id-ID" sz="2400" dirty="0" smtClean="0"/>
              <a:t> to </a:t>
            </a:r>
            <a:r>
              <a:rPr lang="id-ID" sz="2400" i="1" dirty="0" smtClean="0"/>
              <a:t>v</a:t>
            </a:r>
            <a:r>
              <a:rPr lang="id-ID" sz="2400" dirty="0" smtClean="0"/>
              <a:t>, where </a:t>
            </a:r>
            <a:r>
              <a:rPr lang="id-ID" sz="2400" i="1" dirty="0" smtClean="0"/>
              <a:t>n </a:t>
            </a:r>
            <a:r>
              <a:rPr lang="id-ID" sz="2400" dirty="0" smtClean="0"/>
              <a:t>is a positive integer, in an undirected graph is a sequence of edges e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, .., e</a:t>
            </a:r>
            <a:r>
              <a:rPr lang="id-ID" sz="2400" baseline="-25000" dirty="0" smtClean="0"/>
              <a:t>n</a:t>
            </a:r>
            <a:r>
              <a:rPr lang="id-ID" sz="2400" dirty="0" smtClean="0"/>
              <a:t>, of the graph such that f(e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)={x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,x</a:t>
            </a:r>
            <a:r>
              <a:rPr lang="id-ID" sz="2400" baseline="-25000" dirty="0" smtClean="0"/>
              <a:t>2</a:t>
            </a:r>
            <a:r>
              <a:rPr lang="id-ID" sz="2400" dirty="0" smtClean="0"/>
              <a:t>}, f(e</a:t>
            </a:r>
            <a:r>
              <a:rPr lang="id-ID" sz="2400" baseline="-25000" dirty="0" smtClean="0"/>
              <a:t>2</a:t>
            </a:r>
            <a:r>
              <a:rPr lang="id-ID" sz="2400" dirty="0" smtClean="0"/>
              <a:t>)={x</a:t>
            </a:r>
            <a:r>
              <a:rPr lang="id-ID" sz="2400" baseline="-25000" dirty="0" smtClean="0"/>
              <a:t>0</a:t>
            </a:r>
            <a:r>
              <a:rPr lang="id-ID" sz="2400" dirty="0" smtClean="0"/>
              <a:t>,x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}, .. ,f(e</a:t>
            </a:r>
            <a:r>
              <a:rPr lang="id-ID" sz="2400" baseline="-25000" dirty="0" smtClean="0"/>
              <a:t>n</a:t>
            </a:r>
            <a:r>
              <a:rPr lang="id-ID" sz="2400" dirty="0" smtClean="0"/>
              <a:t>) = {x</a:t>
            </a:r>
            <a:r>
              <a:rPr lang="id-ID" sz="2400" baseline="-25000" dirty="0" smtClean="0"/>
              <a:t>n-1</a:t>
            </a:r>
            <a:r>
              <a:rPr lang="id-ID" sz="2400" dirty="0" smtClean="0"/>
              <a:t>,x</a:t>
            </a:r>
            <a:r>
              <a:rPr lang="id-ID" sz="2400" baseline="-25000" dirty="0" smtClean="0"/>
              <a:t>n</a:t>
            </a:r>
            <a:r>
              <a:rPr lang="id-ID" sz="2400" dirty="0" smtClean="0"/>
              <a:t>}. Where </a:t>
            </a:r>
            <a:r>
              <a:rPr lang="id-ID" sz="2400" i="1" dirty="0" smtClean="0"/>
              <a:t>x</a:t>
            </a:r>
            <a:r>
              <a:rPr lang="id-ID" sz="2400" i="1" baseline="-25000" dirty="0" smtClean="0"/>
              <a:t>0</a:t>
            </a:r>
            <a:r>
              <a:rPr lang="id-ID" sz="2400" i="1" dirty="0" smtClean="0"/>
              <a:t> = u </a:t>
            </a:r>
            <a:r>
              <a:rPr lang="id-ID" sz="2400" dirty="0" smtClean="0"/>
              <a:t>and </a:t>
            </a:r>
            <a:r>
              <a:rPr lang="id-ID" sz="2400" i="1" dirty="0" smtClean="0"/>
              <a:t>x</a:t>
            </a:r>
            <a:r>
              <a:rPr lang="id-ID" sz="2400" i="1" baseline="-25000" dirty="0" smtClean="0"/>
              <a:t>n</a:t>
            </a:r>
            <a:r>
              <a:rPr lang="id-ID" sz="2400" i="1" dirty="0" smtClean="0"/>
              <a:t> = v</a:t>
            </a:r>
            <a:r>
              <a:rPr lang="id-ID" sz="2400" dirty="0" smtClean="0"/>
              <a:t>. When the graph is simple, we denote thes path by its vertex sequence </a:t>
            </a:r>
          </a:p>
          <a:p>
            <a:pPr algn="just"/>
            <a:endParaRPr lang="id-ID" sz="2400" dirty="0" smtClean="0"/>
          </a:p>
          <a:p>
            <a:pPr algn="just"/>
            <a:endParaRPr lang="id-ID" sz="2400" dirty="0" smtClean="0"/>
          </a:p>
          <a:p>
            <a:pPr algn="just"/>
            <a:endParaRPr lang="id-ID" sz="2400" dirty="0" smtClean="0"/>
          </a:p>
          <a:p>
            <a:pPr algn="just"/>
            <a:endParaRPr lang="id-ID" sz="2400" dirty="0" smtClean="0"/>
          </a:p>
          <a:p>
            <a:pPr algn="just"/>
            <a:r>
              <a:rPr lang="id-ID" sz="2400" dirty="0" smtClean="0"/>
              <a:t>An </a:t>
            </a:r>
            <a:r>
              <a:rPr lang="id-ID" sz="2400" dirty="0" smtClean="0"/>
              <a:t>undirected graph is called connected if there is a path between every pair of disticnt vertices of the graph</a:t>
            </a: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657600"/>
            <a:ext cx="2895600" cy="158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Euler Paths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An euler circuit in a graph G is a simple circuit containing every edge of G. An Euler path in G is a simple path containing every edge of G.</a:t>
            </a:r>
          </a:p>
          <a:p>
            <a:pPr algn="just"/>
            <a:r>
              <a:rPr lang="id-ID" dirty="0" smtClean="0"/>
              <a:t>A connected multigraph has an Euler circuit if and only if each of its vertices has even degree</a:t>
            </a:r>
          </a:p>
          <a:p>
            <a:r>
              <a:rPr lang="id-ID" dirty="0" smtClean="0"/>
              <a:t>A connected multigraph has an Euler path but not an Euler circuit if and only if it has exactly two vertices of odd degree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2804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32769" name="Group 1"/>
          <p:cNvGrpSpPr>
            <a:grpSpLocks noChangeAspect="1"/>
          </p:cNvGrpSpPr>
          <p:nvPr/>
        </p:nvGrpSpPr>
        <p:grpSpPr bwMode="auto">
          <a:xfrm>
            <a:off x="914400" y="1905000"/>
            <a:ext cx="6607992" cy="2133600"/>
            <a:chOff x="10916" y="5274"/>
            <a:chExt cx="6378" cy="2075"/>
          </a:xfrm>
        </p:grpSpPr>
        <p:sp>
          <p:nvSpPr>
            <p:cNvPr id="32803" name="AutoShape 35"/>
            <p:cNvSpPr>
              <a:spLocks noChangeAspect="1" noChangeArrowheads="1" noTextEdit="1"/>
            </p:cNvSpPr>
            <p:nvPr/>
          </p:nvSpPr>
          <p:spPr bwMode="auto">
            <a:xfrm>
              <a:off x="10916" y="5274"/>
              <a:ext cx="6378" cy="207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grpSp>
          <p:nvGrpSpPr>
            <p:cNvPr id="32792" name="Group 24"/>
            <p:cNvGrpSpPr>
              <a:grpSpLocks/>
            </p:cNvGrpSpPr>
            <p:nvPr/>
          </p:nvGrpSpPr>
          <p:grpSpPr bwMode="auto">
            <a:xfrm>
              <a:off x="11602" y="5621"/>
              <a:ext cx="686" cy="1384"/>
              <a:chOff x="11602" y="5621"/>
              <a:chExt cx="686" cy="1384"/>
            </a:xfrm>
          </p:grpSpPr>
          <p:sp>
            <p:nvSpPr>
              <p:cNvPr id="32799" name="Line 31"/>
              <p:cNvSpPr>
                <a:spLocks noChangeShapeType="1"/>
              </p:cNvSpPr>
              <p:nvPr/>
            </p:nvSpPr>
            <p:spPr bwMode="auto">
              <a:xfrm>
                <a:off x="11602" y="5621"/>
                <a:ext cx="68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2798" name="Line 30"/>
              <p:cNvSpPr>
                <a:spLocks noChangeShapeType="1"/>
              </p:cNvSpPr>
              <p:nvPr/>
            </p:nvSpPr>
            <p:spPr bwMode="auto">
              <a:xfrm>
                <a:off x="11602" y="7004"/>
                <a:ext cx="68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2797" name="Line 29"/>
              <p:cNvSpPr>
                <a:spLocks noChangeShapeType="1"/>
              </p:cNvSpPr>
              <p:nvPr/>
            </p:nvSpPr>
            <p:spPr bwMode="auto">
              <a:xfrm flipH="1" flipV="1">
                <a:off x="11602" y="5621"/>
                <a:ext cx="685" cy="13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2796" name="Line 28"/>
              <p:cNvSpPr>
                <a:spLocks noChangeShapeType="1"/>
              </p:cNvSpPr>
              <p:nvPr/>
            </p:nvSpPr>
            <p:spPr bwMode="auto">
              <a:xfrm flipV="1">
                <a:off x="12287" y="5621"/>
                <a:ext cx="1" cy="13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2795" name="Line 27"/>
              <p:cNvSpPr>
                <a:spLocks noChangeShapeType="1"/>
              </p:cNvSpPr>
              <p:nvPr/>
            </p:nvSpPr>
            <p:spPr bwMode="auto">
              <a:xfrm flipV="1">
                <a:off x="11602" y="5621"/>
                <a:ext cx="1" cy="13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2794" name="Line 26"/>
              <p:cNvSpPr>
                <a:spLocks noChangeShapeType="1"/>
              </p:cNvSpPr>
              <p:nvPr/>
            </p:nvSpPr>
            <p:spPr bwMode="auto">
              <a:xfrm flipH="1">
                <a:off x="11945" y="5621"/>
                <a:ext cx="342" cy="6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2793" name="Line 25"/>
              <p:cNvSpPr>
                <a:spLocks noChangeShapeType="1"/>
              </p:cNvSpPr>
              <p:nvPr/>
            </p:nvSpPr>
            <p:spPr bwMode="auto">
              <a:xfrm flipV="1">
                <a:off x="11602" y="6313"/>
                <a:ext cx="343" cy="69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grpSp>
          <p:nvGrpSpPr>
            <p:cNvPr id="32782" name="Group 14"/>
            <p:cNvGrpSpPr>
              <a:grpSpLocks/>
            </p:cNvGrpSpPr>
            <p:nvPr/>
          </p:nvGrpSpPr>
          <p:grpSpPr bwMode="auto">
            <a:xfrm>
              <a:off x="13145" y="5621"/>
              <a:ext cx="1200" cy="1384"/>
              <a:chOff x="13145" y="5621"/>
              <a:chExt cx="1200" cy="1384"/>
            </a:xfrm>
          </p:grpSpPr>
          <p:sp>
            <p:nvSpPr>
              <p:cNvPr id="32791" name="Line 23"/>
              <p:cNvSpPr>
                <a:spLocks noChangeShapeType="1"/>
              </p:cNvSpPr>
              <p:nvPr/>
            </p:nvSpPr>
            <p:spPr bwMode="auto">
              <a:xfrm>
                <a:off x="13145" y="5621"/>
                <a:ext cx="68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2790" name="Line 22"/>
              <p:cNvSpPr>
                <a:spLocks noChangeShapeType="1"/>
              </p:cNvSpPr>
              <p:nvPr/>
            </p:nvSpPr>
            <p:spPr bwMode="auto">
              <a:xfrm>
                <a:off x="13145" y="7004"/>
                <a:ext cx="68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2789" name="Line 21"/>
              <p:cNvSpPr>
                <a:spLocks noChangeShapeType="1"/>
              </p:cNvSpPr>
              <p:nvPr/>
            </p:nvSpPr>
            <p:spPr bwMode="auto">
              <a:xfrm flipH="1" flipV="1">
                <a:off x="13145" y="5621"/>
                <a:ext cx="685" cy="13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2788" name="Line 20"/>
              <p:cNvSpPr>
                <a:spLocks noChangeShapeType="1"/>
              </p:cNvSpPr>
              <p:nvPr/>
            </p:nvSpPr>
            <p:spPr bwMode="auto">
              <a:xfrm flipV="1">
                <a:off x="13830" y="5621"/>
                <a:ext cx="1" cy="13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2787" name="Line 19"/>
              <p:cNvSpPr>
                <a:spLocks noChangeShapeType="1"/>
              </p:cNvSpPr>
              <p:nvPr/>
            </p:nvSpPr>
            <p:spPr bwMode="auto">
              <a:xfrm flipV="1">
                <a:off x="13145" y="5621"/>
                <a:ext cx="1" cy="13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2786" name="Line 18"/>
              <p:cNvSpPr>
                <a:spLocks noChangeShapeType="1"/>
              </p:cNvSpPr>
              <p:nvPr/>
            </p:nvSpPr>
            <p:spPr bwMode="auto">
              <a:xfrm flipH="1">
                <a:off x="13488" y="5621"/>
                <a:ext cx="342" cy="6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2785" name="Line 17"/>
              <p:cNvSpPr>
                <a:spLocks noChangeShapeType="1"/>
              </p:cNvSpPr>
              <p:nvPr/>
            </p:nvSpPr>
            <p:spPr bwMode="auto">
              <a:xfrm flipV="1">
                <a:off x="13145" y="6313"/>
                <a:ext cx="343" cy="69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2784" name="Line 16"/>
              <p:cNvSpPr>
                <a:spLocks noChangeShapeType="1"/>
              </p:cNvSpPr>
              <p:nvPr/>
            </p:nvSpPr>
            <p:spPr bwMode="auto">
              <a:xfrm flipV="1">
                <a:off x="13830" y="6314"/>
                <a:ext cx="515" cy="6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2783" name="Line 15"/>
              <p:cNvSpPr>
                <a:spLocks noChangeShapeType="1"/>
              </p:cNvSpPr>
              <p:nvPr/>
            </p:nvSpPr>
            <p:spPr bwMode="auto">
              <a:xfrm>
                <a:off x="13830" y="5621"/>
                <a:ext cx="515" cy="6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grpSp>
          <p:nvGrpSpPr>
            <p:cNvPr id="32772" name="Group 4"/>
            <p:cNvGrpSpPr>
              <a:grpSpLocks/>
            </p:cNvGrpSpPr>
            <p:nvPr/>
          </p:nvGrpSpPr>
          <p:grpSpPr bwMode="auto">
            <a:xfrm>
              <a:off x="15887" y="5621"/>
              <a:ext cx="1200" cy="1384"/>
              <a:chOff x="13145" y="5621"/>
              <a:chExt cx="1200" cy="1384"/>
            </a:xfrm>
          </p:grpSpPr>
          <p:sp>
            <p:nvSpPr>
              <p:cNvPr id="32781" name="Line 13"/>
              <p:cNvSpPr>
                <a:spLocks noChangeShapeType="1"/>
              </p:cNvSpPr>
              <p:nvPr/>
            </p:nvSpPr>
            <p:spPr bwMode="auto">
              <a:xfrm>
                <a:off x="13145" y="5621"/>
                <a:ext cx="68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2780" name="Line 12"/>
              <p:cNvSpPr>
                <a:spLocks noChangeShapeType="1"/>
              </p:cNvSpPr>
              <p:nvPr/>
            </p:nvSpPr>
            <p:spPr bwMode="auto">
              <a:xfrm>
                <a:off x="13145" y="7004"/>
                <a:ext cx="68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2779" name="Line 11"/>
              <p:cNvSpPr>
                <a:spLocks noChangeShapeType="1"/>
              </p:cNvSpPr>
              <p:nvPr/>
            </p:nvSpPr>
            <p:spPr bwMode="auto">
              <a:xfrm flipH="1" flipV="1">
                <a:off x="13145" y="5621"/>
                <a:ext cx="685" cy="13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2778" name="Line 10"/>
              <p:cNvSpPr>
                <a:spLocks noChangeShapeType="1"/>
              </p:cNvSpPr>
              <p:nvPr/>
            </p:nvSpPr>
            <p:spPr bwMode="auto">
              <a:xfrm flipV="1">
                <a:off x="13830" y="5621"/>
                <a:ext cx="1" cy="13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2777" name="Line 9"/>
              <p:cNvSpPr>
                <a:spLocks noChangeShapeType="1"/>
              </p:cNvSpPr>
              <p:nvPr/>
            </p:nvSpPr>
            <p:spPr bwMode="auto">
              <a:xfrm flipV="1">
                <a:off x="13145" y="5621"/>
                <a:ext cx="1" cy="13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2776" name="Line 8"/>
              <p:cNvSpPr>
                <a:spLocks noChangeShapeType="1"/>
              </p:cNvSpPr>
              <p:nvPr/>
            </p:nvSpPr>
            <p:spPr bwMode="auto">
              <a:xfrm flipH="1">
                <a:off x="13488" y="5621"/>
                <a:ext cx="342" cy="6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2775" name="Line 7"/>
              <p:cNvSpPr>
                <a:spLocks noChangeShapeType="1"/>
              </p:cNvSpPr>
              <p:nvPr/>
            </p:nvSpPr>
            <p:spPr bwMode="auto">
              <a:xfrm flipV="1">
                <a:off x="13145" y="6313"/>
                <a:ext cx="343" cy="69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2774" name="Line 6"/>
              <p:cNvSpPr>
                <a:spLocks noChangeShapeType="1"/>
              </p:cNvSpPr>
              <p:nvPr/>
            </p:nvSpPr>
            <p:spPr bwMode="auto">
              <a:xfrm flipV="1">
                <a:off x="13830" y="6314"/>
                <a:ext cx="515" cy="6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2773" name="Line 5"/>
              <p:cNvSpPr>
                <a:spLocks noChangeShapeType="1"/>
              </p:cNvSpPr>
              <p:nvPr/>
            </p:nvSpPr>
            <p:spPr bwMode="auto">
              <a:xfrm>
                <a:off x="13830" y="5621"/>
                <a:ext cx="515" cy="6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sp>
          <p:nvSpPr>
            <p:cNvPr id="32771" name="Line 3"/>
            <p:cNvSpPr>
              <a:spLocks noChangeShapeType="1"/>
            </p:cNvSpPr>
            <p:nvPr/>
          </p:nvSpPr>
          <p:spPr bwMode="auto">
            <a:xfrm flipH="1">
              <a:off x="15373" y="5621"/>
              <a:ext cx="514" cy="6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2770" name="Line 2"/>
            <p:cNvSpPr>
              <a:spLocks noChangeShapeType="1"/>
            </p:cNvSpPr>
            <p:nvPr/>
          </p:nvSpPr>
          <p:spPr bwMode="auto">
            <a:xfrm flipH="1" flipV="1">
              <a:off x="15373" y="6313"/>
              <a:ext cx="514" cy="6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Hamilton Paths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2400" dirty="0" smtClean="0"/>
              <a:t>A path </a:t>
            </a:r>
            <a:r>
              <a:rPr lang="id-ID" sz="2400" i="1" dirty="0" smtClean="0"/>
              <a:t>x</a:t>
            </a:r>
            <a:r>
              <a:rPr lang="id-ID" sz="2400" i="1" baseline="-25000" dirty="0" smtClean="0"/>
              <a:t>0</a:t>
            </a:r>
            <a:r>
              <a:rPr lang="id-ID" sz="2400" i="1" dirty="0" smtClean="0"/>
              <a:t>, x</a:t>
            </a:r>
            <a:r>
              <a:rPr lang="id-ID" sz="2400" i="1" baseline="-25000" dirty="0" smtClean="0"/>
              <a:t>1</a:t>
            </a:r>
            <a:r>
              <a:rPr lang="id-ID" sz="2400" i="1" dirty="0" smtClean="0"/>
              <a:t>, .., x</a:t>
            </a:r>
            <a:r>
              <a:rPr lang="id-ID" sz="2400" i="1" baseline="-25000" dirty="0" smtClean="0"/>
              <a:t>n-1</a:t>
            </a:r>
            <a:r>
              <a:rPr lang="id-ID" sz="2400" i="1" dirty="0" smtClean="0"/>
              <a:t>, x</a:t>
            </a:r>
            <a:r>
              <a:rPr lang="id-ID" sz="2400" i="1" baseline="-25000" dirty="0" smtClean="0"/>
              <a:t>n</a:t>
            </a:r>
            <a:r>
              <a:rPr lang="id-ID" sz="2400" i="1" dirty="0" smtClean="0"/>
              <a:t> </a:t>
            </a:r>
            <a:r>
              <a:rPr lang="id-ID" sz="2400" dirty="0" smtClean="0"/>
              <a:t>in the graph G=(V,E) is called a Hamilton path if V = </a:t>
            </a:r>
            <a:r>
              <a:rPr lang="id-ID" sz="2400" smtClean="0"/>
              <a:t>{</a:t>
            </a:r>
            <a:r>
              <a:rPr lang="id-ID" sz="2400" i="1" smtClean="0"/>
              <a:t>x</a:t>
            </a:r>
            <a:r>
              <a:rPr lang="id-ID" sz="2400" i="1" baseline="-25000" smtClean="0"/>
              <a:t>0</a:t>
            </a:r>
            <a:r>
              <a:rPr lang="id-ID" sz="2400" i="1" smtClean="0"/>
              <a:t>, x</a:t>
            </a:r>
            <a:r>
              <a:rPr lang="id-ID" sz="2400" i="1" baseline="-25000" smtClean="0"/>
              <a:t>1</a:t>
            </a:r>
            <a:r>
              <a:rPr lang="id-ID" sz="2400" i="1" dirty="0" smtClean="0"/>
              <a:t>, .., x</a:t>
            </a:r>
            <a:r>
              <a:rPr lang="id-ID" sz="2400" i="1" baseline="-25000" dirty="0" smtClean="0"/>
              <a:t>n-1</a:t>
            </a:r>
            <a:r>
              <a:rPr lang="id-ID" sz="2400" i="1" smtClean="0"/>
              <a:t>, x</a:t>
            </a:r>
            <a:r>
              <a:rPr lang="id-ID" sz="2400" i="1" baseline="-25000" smtClean="0"/>
              <a:t>n</a:t>
            </a:r>
            <a:r>
              <a:rPr lang="id-ID" sz="2400" smtClean="0"/>
              <a:t>} </a:t>
            </a:r>
            <a:r>
              <a:rPr lang="id-ID" sz="2400" dirty="0" smtClean="0"/>
              <a:t>and x</a:t>
            </a:r>
            <a:r>
              <a:rPr lang="id-ID" sz="2400" baseline="-25000" dirty="0" smtClean="0"/>
              <a:t>i</a:t>
            </a:r>
            <a:r>
              <a:rPr lang="id-ID" sz="2400" dirty="0" smtClean="0"/>
              <a:t>≠x</a:t>
            </a:r>
            <a:r>
              <a:rPr lang="id-ID" sz="2400" baseline="-25000" dirty="0" smtClean="0"/>
              <a:t>j</a:t>
            </a:r>
            <a:r>
              <a:rPr lang="id-ID" sz="2400" dirty="0" smtClean="0"/>
              <a:t> for 0≤i&lt;j ≤n.  A circuit </a:t>
            </a:r>
            <a:r>
              <a:rPr lang="id-ID" sz="2400" i="1" dirty="0" smtClean="0"/>
              <a:t>x</a:t>
            </a:r>
            <a:r>
              <a:rPr lang="id-ID" sz="2400" i="1" baseline="-25000" dirty="0" smtClean="0"/>
              <a:t>0</a:t>
            </a:r>
            <a:r>
              <a:rPr lang="id-ID" sz="2400" i="1" dirty="0" smtClean="0"/>
              <a:t>, x</a:t>
            </a:r>
            <a:r>
              <a:rPr lang="id-ID" sz="2400" i="1" baseline="-25000" dirty="0" smtClean="0"/>
              <a:t>1</a:t>
            </a:r>
            <a:r>
              <a:rPr lang="id-ID" sz="2400" i="1" dirty="0" smtClean="0"/>
              <a:t>, .., x</a:t>
            </a:r>
            <a:r>
              <a:rPr lang="id-ID" sz="2400" i="1" baseline="-25000" dirty="0" smtClean="0"/>
              <a:t>n-1</a:t>
            </a:r>
            <a:r>
              <a:rPr lang="id-ID" sz="2400" i="1" dirty="0" smtClean="0"/>
              <a:t>, x</a:t>
            </a:r>
            <a:r>
              <a:rPr lang="id-ID" sz="2400" i="1" baseline="-25000" dirty="0" smtClean="0"/>
              <a:t>n</a:t>
            </a:r>
            <a:r>
              <a:rPr lang="id-ID" sz="2400" dirty="0" smtClean="0"/>
              <a:t>,</a:t>
            </a:r>
            <a:r>
              <a:rPr lang="id-ID" sz="2400" i="1" dirty="0" smtClean="0"/>
              <a:t> x</a:t>
            </a:r>
            <a:r>
              <a:rPr lang="id-ID" sz="2400" i="1" baseline="-25000" dirty="0" smtClean="0"/>
              <a:t>0 </a:t>
            </a:r>
            <a:r>
              <a:rPr lang="id-ID" sz="2400" dirty="0" smtClean="0"/>
              <a:t>(with n&gt;1) is a graph G = (V,E) is called a Hamilton circuit if </a:t>
            </a:r>
            <a:r>
              <a:rPr lang="id-ID" sz="2400" i="1" dirty="0" smtClean="0"/>
              <a:t>x</a:t>
            </a:r>
            <a:r>
              <a:rPr lang="id-ID" sz="2400" i="1" baseline="-25000" dirty="0" smtClean="0"/>
              <a:t>0</a:t>
            </a:r>
            <a:r>
              <a:rPr lang="id-ID" sz="2400" i="1" dirty="0" smtClean="0"/>
              <a:t>,x</a:t>
            </a:r>
            <a:r>
              <a:rPr lang="id-ID" sz="2400" i="1" baseline="-25000" dirty="0" smtClean="0"/>
              <a:t>1</a:t>
            </a:r>
            <a:r>
              <a:rPr lang="id-ID" sz="2400" i="1" dirty="0" smtClean="0"/>
              <a:t>,..,x</a:t>
            </a:r>
            <a:r>
              <a:rPr lang="id-ID" sz="2400" i="1" baseline="-25000" dirty="0" smtClean="0"/>
              <a:t>n-1</a:t>
            </a:r>
            <a:r>
              <a:rPr lang="id-ID" sz="2400" i="1" dirty="0" smtClean="0"/>
              <a:t>, x</a:t>
            </a:r>
            <a:r>
              <a:rPr lang="id-ID" sz="2400" i="1" baseline="-25000" dirty="0" smtClean="0"/>
              <a:t>n</a:t>
            </a:r>
            <a:r>
              <a:rPr lang="id-ID" sz="2400" i="1" dirty="0" smtClean="0"/>
              <a:t> </a:t>
            </a:r>
            <a:r>
              <a:rPr lang="id-ID" sz="2400" dirty="0" smtClean="0"/>
              <a:t>is a Hamilton path</a:t>
            </a:r>
          </a:p>
          <a:p>
            <a:pPr algn="just"/>
            <a:r>
              <a:rPr lang="id-ID" sz="2400" dirty="0" smtClean="0"/>
              <a:t>A connected multigraph has an Euler circuit if and only if each of its vertices has even degree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33802" name="Group 10"/>
          <p:cNvGrpSpPr>
            <a:grpSpLocks noChangeAspect="1"/>
          </p:cNvGrpSpPr>
          <p:nvPr/>
        </p:nvGrpSpPr>
        <p:grpSpPr bwMode="auto">
          <a:xfrm>
            <a:off x="838200" y="2285999"/>
            <a:ext cx="5943600" cy="1969975"/>
            <a:chOff x="10916" y="5449"/>
            <a:chExt cx="6723" cy="2246"/>
          </a:xfrm>
        </p:grpSpPr>
        <p:sp>
          <p:nvSpPr>
            <p:cNvPr id="33830" name="AutoShape 38"/>
            <p:cNvSpPr>
              <a:spLocks noChangeAspect="1" noChangeArrowheads="1" noTextEdit="1"/>
            </p:cNvSpPr>
            <p:nvPr/>
          </p:nvSpPr>
          <p:spPr bwMode="auto">
            <a:xfrm>
              <a:off x="10916" y="5449"/>
              <a:ext cx="6723" cy="224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grpSp>
          <p:nvGrpSpPr>
            <p:cNvPr id="33824" name="Group 32"/>
            <p:cNvGrpSpPr>
              <a:grpSpLocks/>
            </p:cNvGrpSpPr>
            <p:nvPr/>
          </p:nvGrpSpPr>
          <p:grpSpPr bwMode="auto">
            <a:xfrm>
              <a:off x="11602" y="5621"/>
              <a:ext cx="686" cy="1383"/>
              <a:chOff x="11602" y="5621"/>
              <a:chExt cx="686" cy="1383"/>
            </a:xfrm>
          </p:grpSpPr>
          <p:sp>
            <p:nvSpPr>
              <p:cNvPr id="33829" name="Line 37"/>
              <p:cNvSpPr>
                <a:spLocks noChangeShapeType="1"/>
              </p:cNvSpPr>
              <p:nvPr/>
            </p:nvSpPr>
            <p:spPr bwMode="auto">
              <a:xfrm flipH="1" flipV="1">
                <a:off x="11602" y="5621"/>
                <a:ext cx="685" cy="13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3828" name="Line 36"/>
              <p:cNvSpPr>
                <a:spLocks noChangeShapeType="1"/>
              </p:cNvSpPr>
              <p:nvPr/>
            </p:nvSpPr>
            <p:spPr bwMode="auto">
              <a:xfrm flipV="1">
                <a:off x="12287" y="5621"/>
                <a:ext cx="1" cy="13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3827" name="Line 35"/>
              <p:cNvSpPr>
                <a:spLocks noChangeShapeType="1"/>
              </p:cNvSpPr>
              <p:nvPr/>
            </p:nvSpPr>
            <p:spPr bwMode="auto">
              <a:xfrm flipV="1">
                <a:off x="11602" y="5621"/>
                <a:ext cx="1" cy="13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3826" name="Line 34"/>
              <p:cNvSpPr>
                <a:spLocks noChangeShapeType="1"/>
              </p:cNvSpPr>
              <p:nvPr/>
            </p:nvSpPr>
            <p:spPr bwMode="auto">
              <a:xfrm flipH="1">
                <a:off x="11945" y="5621"/>
                <a:ext cx="342" cy="6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3825" name="Line 33"/>
              <p:cNvSpPr>
                <a:spLocks noChangeShapeType="1"/>
              </p:cNvSpPr>
              <p:nvPr/>
            </p:nvSpPr>
            <p:spPr bwMode="auto">
              <a:xfrm flipV="1">
                <a:off x="11602" y="6313"/>
                <a:ext cx="343" cy="69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grpSp>
          <p:nvGrpSpPr>
            <p:cNvPr id="33814" name="Group 22"/>
            <p:cNvGrpSpPr>
              <a:grpSpLocks/>
            </p:cNvGrpSpPr>
            <p:nvPr/>
          </p:nvGrpSpPr>
          <p:grpSpPr bwMode="auto">
            <a:xfrm>
              <a:off x="13145" y="5621"/>
              <a:ext cx="1200" cy="1384"/>
              <a:chOff x="13145" y="5621"/>
              <a:chExt cx="1200" cy="1384"/>
            </a:xfrm>
          </p:grpSpPr>
          <p:sp>
            <p:nvSpPr>
              <p:cNvPr id="33823" name="Line 31"/>
              <p:cNvSpPr>
                <a:spLocks noChangeShapeType="1"/>
              </p:cNvSpPr>
              <p:nvPr/>
            </p:nvSpPr>
            <p:spPr bwMode="auto">
              <a:xfrm>
                <a:off x="13145" y="5621"/>
                <a:ext cx="68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3822" name="Line 30"/>
              <p:cNvSpPr>
                <a:spLocks noChangeShapeType="1"/>
              </p:cNvSpPr>
              <p:nvPr/>
            </p:nvSpPr>
            <p:spPr bwMode="auto">
              <a:xfrm>
                <a:off x="13145" y="7004"/>
                <a:ext cx="68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3821" name="Line 29"/>
              <p:cNvSpPr>
                <a:spLocks noChangeShapeType="1"/>
              </p:cNvSpPr>
              <p:nvPr/>
            </p:nvSpPr>
            <p:spPr bwMode="auto">
              <a:xfrm flipH="1" flipV="1">
                <a:off x="13145" y="5621"/>
                <a:ext cx="685" cy="13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3820" name="Line 28"/>
              <p:cNvSpPr>
                <a:spLocks noChangeShapeType="1"/>
              </p:cNvSpPr>
              <p:nvPr/>
            </p:nvSpPr>
            <p:spPr bwMode="auto">
              <a:xfrm flipV="1">
                <a:off x="13830" y="5621"/>
                <a:ext cx="1" cy="13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3819" name="Line 27"/>
              <p:cNvSpPr>
                <a:spLocks noChangeShapeType="1"/>
              </p:cNvSpPr>
              <p:nvPr/>
            </p:nvSpPr>
            <p:spPr bwMode="auto">
              <a:xfrm flipV="1">
                <a:off x="13145" y="5621"/>
                <a:ext cx="1" cy="13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3818" name="Line 26"/>
              <p:cNvSpPr>
                <a:spLocks noChangeShapeType="1"/>
              </p:cNvSpPr>
              <p:nvPr/>
            </p:nvSpPr>
            <p:spPr bwMode="auto">
              <a:xfrm flipH="1">
                <a:off x="13488" y="5621"/>
                <a:ext cx="342" cy="6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3817" name="Line 25"/>
              <p:cNvSpPr>
                <a:spLocks noChangeShapeType="1"/>
              </p:cNvSpPr>
              <p:nvPr/>
            </p:nvSpPr>
            <p:spPr bwMode="auto">
              <a:xfrm flipV="1">
                <a:off x="13145" y="6313"/>
                <a:ext cx="343" cy="69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3816" name="Line 24"/>
              <p:cNvSpPr>
                <a:spLocks noChangeShapeType="1"/>
              </p:cNvSpPr>
              <p:nvPr/>
            </p:nvSpPr>
            <p:spPr bwMode="auto">
              <a:xfrm flipV="1">
                <a:off x="13830" y="6314"/>
                <a:ext cx="515" cy="6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3815" name="Line 23"/>
              <p:cNvSpPr>
                <a:spLocks noChangeShapeType="1"/>
              </p:cNvSpPr>
              <p:nvPr/>
            </p:nvSpPr>
            <p:spPr bwMode="auto">
              <a:xfrm>
                <a:off x="13830" y="5621"/>
                <a:ext cx="515" cy="6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grpSp>
          <p:nvGrpSpPr>
            <p:cNvPr id="33806" name="Group 14"/>
            <p:cNvGrpSpPr>
              <a:grpSpLocks/>
            </p:cNvGrpSpPr>
            <p:nvPr/>
          </p:nvGrpSpPr>
          <p:grpSpPr bwMode="auto">
            <a:xfrm>
              <a:off x="15373" y="5621"/>
              <a:ext cx="1714" cy="1384"/>
              <a:chOff x="15373" y="5621"/>
              <a:chExt cx="1714" cy="1384"/>
            </a:xfrm>
          </p:grpSpPr>
          <p:sp>
            <p:nvSpPr>
              <p:cNvPr id="33813" name="Line 21"/>
              <p:cNvSpPr>
                <a:spLocks noChangeShapeType="1"/>
              </p:cNvSpPr>
              <p:nvPr/>
            </p:nvSpPr>
            <p:spPr bwMode="auto">
              <a:xfrm>
                <a:off x="15887" y="5621"/>
                <a:ext cx="68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3812" name="Line 20"/>
              <p:cNvSpPr>
                <a:spLocks noChangeShapeType="1"/>
              </p:cNvSpPr>
              <p:nvPr/>
            </p:nvSpPr>
            <p:spPr bwMode="auto">
              <a:xfrm>
                <a:off x="15887" y="7004"/>
                <a:ext cx="68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3811" name="Line 19"/>
              <p:cNvSpPr>
                <a:spLocks noChangeShapeType="1"/>
              </p:cNvSpPr>
              <p:nvPr/>
            </p:nvSpPr>
            <p:spPr bwMode="auto">
              <a:xfrm flipH="1" flipV="1">
                <a:off x="15887" y="5621"/>
                <a:ext cx="685" cy="13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3810" name="Line 18"/>
              <p:cNvSpPr>
                <a:spLocks noChangeShapeType="1"/>
              </p:cNvSpPr>
              <p:nvPr/>
            </p:nvSpPr>
            <p:spPr bwMode="auto">
              <a:xfrm flipV="1">
                <a:off x="16572" y="5621"/>
                <a:ext cx="1" cy="13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3809" name="Line 17"/>
              <p:cNvSpPr>
                <a:spLocks noChangeShapeType="1"/>
              </p:cNvSpPr>
              <p:nvPr/>
            </p:nvSpPr>
            <p:spPr bwMode="auto">
              <a:xfrm flipV="1">
                <a:off x="15887" y="5621"/>
                <a:ext cx="1" cy="13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3808" name="Line 16"/>
              <p:cNvSpPr>
                <a:spLocks noChangeShapeType="1"/>
              </p:cNvSpPr>
              <p:nvPr/>
            </p:nvSpPr>
            <p:spPr bwMode="auto">
              <a:xfrm>
                <a:off x="16572" y="5621"/>
                <a:ext cx="515" cy="6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33807" name="Line 15"/>
              <p:cNvSpPr>
                <a:spLocks noChangeShapeType="1"/>
              </p:cNvSpPr>
              <p:nvPr/>
            </p:nvSpPr>
            <p:spPr bwMode="auto">
              <a:xfrm flipH="1" flipV="1">
                <a:off x="15373" y="6313"/>
                <a:ext cx="514" cy="69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sz="2400" dirty="0" smtClean="0"/>
              <a:t>A simple graph G = (V,E) consist of V, a nonempty set of vertices, and E, a set of unordered pairs of distinct elements of V called edges.</a:t>
            </a:r>
          </a:p>
          <a:p>
            <a:pPr algn="just"/>
            <a:r>
              <a:rPr lang="id-ID" sz="2400" dirty="0" smtClean="0"/>
              <a:t>A multigraph G = (V,E) consists of a set V of vertices, a set E of edges and a function f from E to </a:t>
            </a:r>
            <a:r>
              <a:rPr lang="id-ID" sz="2400" i="1" dirty="0" smtClean="0"/>
              <a:t>{{u,v} | u,v</a:t>
            </a:r>
            <a:r>
              <a:rPr lang="en-US" sz="2400" i="1" dirty="0" smtClean="0">
                <a:sym typeface="Symbol"/>
              </a:rPr>
              <a:t></a:t>
            </a:r>
            <a:r>
              <a:rPr lang="id-ID" sz="2400" i="1" dirty="0" smtClean="0"/>
              <a:t>V, u ≠ v}. </a:t>
            </a:r>
            <a:r>
              <a:rPr lang="id-ID" sz="2400" dirty="0" smtClean="0"/>
              <a:t>The edges </a:t>
            </a:r>
            <a:r>
              <a:rPr lang="id-ID" sz="2400" i="1" dirty="0" smtClean="0"/>
              <a:t>e</a:t>
            </a:r>
            <a:r>
              <a:rPr lang="id-ID" sz="2400" i="1" baseline="-25000" dirty="0" smtClean="0"/>
              <a:t>1</a:t>
            </a:r>
            <a:r>
              <a:rPr lang="id-ID" sz="2400" dirty="0" smtClean="0"/>
              <a:t> and </a:t>
            </a:r>
            <a:r>
              <a:rPr lang="id-ID" sz="2400" i="1" dirty="0" smtClean="0"/>
              <a:t>e</a:t>
            </a:r>
            <a:r>
              <a:rPr lang="id-ID" sz="2400" i="1" baseline="-25000" dirty="0" smtClean="0"/>
              <a:t>2</a:t>
            </a:r>
            <a:r>
              <a:rPr lang="id-ID" sz="2400" dirty="0" smtClean="0"/>
              <a:t> are called multiple or parallel edges if </a:t>
            </a:r>
            <a:r>
              <a:rPr lang="id-ID" sz="2400" i="1" dirty="0" smtClean="0"/>
              <a:t>f(e</a:t>
            </a:r>
            <a:r>
              <a:rPr lang="id-ID" sz="2400" i="1" baseline="-25000" dirty="0" smtClean="0"/>
              <a:t>1</a:t>
            </a:r>
            <a:r>
              <a:rPr lang="id-ID" sz="2400" i="1" dirty="0" smtClean="0"/>
              <a:t>) = f(e</a:t>
            </a:r>
            <a:r>
              <a:rPr lang="id-ID" sz="2400" i="1" baseline="-25000" dirty="0" smtClean="0"/>
              <a:t>2</a:t>
            </a:r>
            <a:r>
              <a:rPr lang="id-ID" sz="2400" i="1" dirty="0" smtClean="0"/>
              <a:t>)</a:t>
            </a:r>
          </a:p>
          <a:p>
            <a:pPr algn="just"/>
            <a:r>
              <a:rPr lang="id-ID" sz="2400" dirty="0" smtClean="0"/>
              <a:t>A directed multigraph G = (V,E) consist of a set V of  vertices, a set E of edges, and a function f from E to {(u,v)| u,v</a:t>
            </a:r>
            <a:r>
              <a:rPr lang="en-US" sz="2400" i="1" dirty="0" smtClean="0">
                <a:sym typeface="Symbol"/>
              </a:rPr>
              <a:t></a:t>
            </a:r>
            <a:r>
              <a:rPr lang="id-ID" sz="2400" dirty="0" smtClean="0"/>
              <a:t>V}. The edges </a:t>
            </a:r>
            <a:r>
              <a:rPr lang="id-ID" sz="2400" i="1" dirty="0" smtClean="0"/>
              <a:t>e</a:t>
            </a:r>
            <a:r>
              <a:rPr lang="id-ID" sz="2400" i="1" baseline="-25000" dirty="0" smtClean="0"/>
              <a:t>1</a:t>
            </a:r>
            <a:r>
              <a:rPr lang="id-ID" sz="2400" dirty="0" smtClean="0"/>
              <a:t> and </a:t>
            </a:r>
            <a:r>
              <a:rPr lang="id-ID" sz="2400" i="1" dirty="0" smtClean="0"/>
              <a:t>e</a:t>
            </a:r>
            <a:r>
              <a:rPr lang="id-ID" sz="2400" i="1" baseline="-25000" dirty="0" smtClean="0"/>
              <a:t>2</a:t>
            </a:r>
            <a:r>
              <a:rPr lang="id-ID" sz="2400" dirty="0" smtClean="0"/>
              <a:t> are multiple edges if </a:t>
            </a:r>
            <a:r>
              <a:rPr lang="id-ID" sz="2400" i="1" dirty="0" smtClean="0"/>
              <a:t>f(e</a:t>
            </a:r>
            <a:r>
              <a:rPr lang="id-ID" sz="2400" i="1" baseline="-25000" dirty="0" smtClean="0"/>
              <a:t>1</a:t>
            </a:r>
            <a:r>
              <a:rPr lang="id-ID" sz="2400" i="1" dirty="0" smtClean="0"/>
              <a:t>) = f(e</a:t>
            </a:r>
            <a:r>
              <a:rPr lang="id-ID" sz="2400" i="1" baseline="-25000" dirty="0" smtClean="0"/>
              <a:t>2</a:t>
            </a:r>
            <a:r>
              <a:rPr lang="id-ID" sz="2400" i="1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Contoh Graph</a:t>
            </a:r>
            <a:endParaRPr lang="id-ID" dirty="0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209800"/>
            <a:ext cx="4191000" cy="1919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81" name="Picture 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4419600"/>
            <a:ext cx="4724400" cy="216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d-ID" sz="2800" dirty="0" smtClean="0"/>
              <a:t>Two vertices u and v in an undirected graph G are called adjacent (or neighbors) in G if {u,v} is an edge of G. If e = {u,v} the edge e is called incident with the vertices u and v. The edge e is also said to connect u and v. The vertices u and v are called endpoints of the edge{u,v}</a:t>
            </a:r>
          </a:p>
          <a:p>
            <a:pPr algn="just"/>
            <a:r>
              <a:rPr lang="id-ID" sz="2800" dirty="0" smtClean="0"/>
              <a:t>Two vertices u and v in an undirected graph is the number of edges incident with it, except that a loop at a vertex contributes twice to the degree o that vertex. The degree of the vertex v is denoted </a:t>
            </a:r>
            <a:r>
              <a:rPr lang="id-ID" sz="2800" i="1" dirty="0" smtClean="0"/>
              <a:t>by deg(v</a:t>
            </a:r>
            <a:r>
              <a:rPr lang="id-ID" i="1" dirty="0" smtClean="0"/>
              <a:t>)</a:t>
            </a:r>
            <a:endParaRPr lang="id-ID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Some special simple graph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Complete graphs</a:t>
            </a:r>
          </a:p>
          <a:p>
            <a:pPr algn="just">
              <a:buNone/>
            </a:pPr>
            <a:r>
              <a:rPr lang="id-ID" dirty="0" smtClean="0"/>
              <a:t>	The complete graph on n vertices, denoted K</a:t>
            </a:r>
            <a:r>
              <a:rPr lang="id-ID" baseline="-25000" dirty="0" smtClean="0"/>
              <a:t>n</a:t>
            </a:r>
            <a:r>
              <a:rPr lang="id-ID" dirty="0" smtClean="0"/>
              <a:t>, is the simple graph that contains exactly one edge between each pair of distinct vertices.</a:t>
            </a:r>
          </a:p>
          <a:p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12289" name="Group 1"/>
          <p:cNvGrpSpPr>
            <a:grpSpLocks noChangeAspect="1"/>
          </p:cNvGrpSpPr>
          <p:nvPr/>
        </p:nvGrpSpPr>
        <p:grpSpPr bwMode="auto">
          <a:xfrm>
            <a:off x="1219200" y="4267200"/>
            <a:ext cx="6477000" cy="2159000"/>
            <a:chOff x="1854" y="1314"/>
            <a:chExt cx="6480" cy="2160"/>
          </a:xfrm>
        </p:grpSpPr>
        <p:sp>
          <p:nvSpPr>
            <p:cNvPr id="12313" name="AutoShape 25"/>
            <p:cNvSpPr>
              <a:spLocks noChangeAspect="1" noChangeArrowheads="1" noTextEdit="1"/>
            </p:cNvSpPr>
            <p:nvPr/>
          </p:nvSpPr>
          <p:spPr bwMode="auto">
            <a:xfrm>
              <a:off x="1854" y="1314"/>
              <a:ext cx="6480" cy="21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 flipH="1">
              <a:off x="2575" y="1494"/>
              <a:ext cx="538" cy="5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 flipH="1" flipV="1">
              <a:off x="2575" y="2035"/>
              <a:ext cx="1079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grpSp>
          <p:nvGrpSpPr>
            <p:cNvPr id="12304" name="Group 16"/>
            <p:cNvGrpSpPr>
              <a:grpSpLocks/>
            </p:cNvGrpSpPr>
            <p:nvPr/>
          </p:nvGrpSpPr>
          <p:grpSpPr bwMode="auto">
            <a:xfrm>
              <a:off x="4914" y="1671"/>
              <a:ext cx="721" cy="543"/>
              <a:chOff x="4374" y="1494"/>
              <a:chExt cx="721" cy="543"/>
            </a:xfrm>
          </p:grpSpPr>
          <p:sp>
            <p:nvSpPr>
              <p:cNvPr id="12310" name="Line 22"/>
              <p:cNvSpPr>
                <a:spLocks noChangeShapeType="1"/>
              </p:cNvSpPr>
              <p:nvPr/>
            </p:nvSpPr>
            <p:spPr bwMode="auto">
              <a:xfrm>
                <a:off x="4374" y="1494"/>
                <a:ext cx="72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2309" name="Line 21"/>
              <p:cNvSpPr>
                <a:spLocks noChangeShapeType="1"/>
              </p:cNvSpPr>
              <p:nvPr/>
            </p:nvSpPr>
            <p:spPr bwMode="auto">
              <a:xfrm flipH="1">
                <a:off x="4375" y="2035"/>
                <a:ext cx="719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2308" name="Line 20"/>
              <p:cNvSpPr>
                <a:spLocks noChangeShapeType="1"/>
              </p:cNvSpPr>
              <p:nvPr/>
            </p:nvSpPr>
            <p:spPr bwMode="auto">
              <a:xfrm>
                <a:off x="4375" y="1494"/>
                <a:ext cx="2" cy="5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2307" name="Line 19"/>
              <p:cNvSpPr>
                <a:spLocks noChangeShapeType="1"/>
              </p:cNvSpPr>
              <p:nvPr/>
            </p:nvSpPr>
            <p:spPr bwMode="auto">
              <a:xfrm>
                <a:off x="4374" y="1494"/>
                <a:ext cx="72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2306" name="Line 18"/>
              <p:cNvSpPr>
                <a:spLocks noChangeShapeType="1"/>
              </p:cNvSpPr>
              <p:nvPr/>
            </p:nvSpPr>
            <p:spPr bwMode="auto">
              <a:xfrm flipH="1">
                <a:off x="5094" y="1494"/>
                <a:ext cx="1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2305" name="Line 17"/>
              <p:cNvSpPr>
                <a:spLocks noChangeShapeType="1"/>
              </p:cNvSpPr>
              <p:nvPr/>
            </p:nvSpPr>
            <p:spPr bwMode="auto">
              <a:xfrm flipH="1">
                <a:off x="4374" y="1494"/>
                <a:ext cx="718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 flipH="1" flipV="1">
              <a:off x="3114" y="1494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302" name="Line 14"/>
            <p:cNvSpPr>
              <a:spLocks noChangeShapeType="1"/>
            </p:cNvSpPr>
            <p:nvPr/>
          </p:nvSpPr>
          <p:spPr bwMode="auto">
            <a:xfrm flipH="1">
              <a:off x="6714" y="1314"/>
              <a:ext cx="72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7434" y="1314"/>
              <a:ext cx="90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 flipH="1">
              <a:off x="7074" y="2574"/>
              <a:ext cx="9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>
              <a:off x="6714" y="1854"/>
              <a:ext cx="36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 flipH="1">
              <a:off x="7974" y="1854"/>
              <a:ext cx="36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 flipH="1">
              <a:off x="7074" y="1314"/>
              <a:ext cx="36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>
              <a:off x="7434" y="1314"/>
              <a:ext cx="54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 flipH="1" flipV="1">
              <a:off x="6714" y="1854"/>
              <a:ext cx="16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 flipH="1">
              <a:off x="7074" y="1854"/>
              <a:ext cx="126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 flipH="1" flipV="1">
              <a:off x="6714" y="1854"/>
              <a:ext cx="126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Some special simple graph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N-Cubes</a:t>
            </a:r>
            <a:endParaRPr lang="id-ID" sz="2400" dirty="0" smtClean="0"/>
          </a:p>
          <a:p>
            <a:pPr algn="just">
              <a:buNone/>
            </a:pPr>
            <a:r>
              <a:rPr lang="id-ID" sz="2400" dirty="0" smtClean="0"/>
              <a:t>	The </a:t>
            </a:r>
            <a:r>
              <a:rPr lang="id-ID" sz="2400" dirty="0" smtClean="0"/>
              <a:t>n-cube, denoted by Q</a:t>
            </a:r>
            <a:r>
              <a:rPr lang="id-ID" sz="2400" baseline="-25000" dirty="0" smtClean="0"/>
              <a:t>n</a:t>
            </a:r>
            <a:r>
              <a:rPr lang="id-ID" sz="2400" dirty="0" smtClean="0"/>
              <a:t>, is the graph that has vertices representing 2</a:t>
            </a:r>
            <a:r>
              <a:rPr lang="id-ID" sz="2400" baseline="30000" dirty="0" smtClean="0"/>
              <a:t>n</a:t>
            </a:r>
            <a:r>
              <a:rPr lang="id-ID" sz="2400" dirty="0" smtClean="0"/>
              <a:t> bit string of length n. Two vertices are adjacent if and only if the bit strings that they represent differ in exactly one bit position</a:t>
            </a:r>
            <a:r>
              <a:rPr lang="id-ID" sz="2400" dirty="0" smtClean="0"/>
              <a:t>.</a:t>
            </a:r>
          </a:p>
          <a:p>
            <a:pPr algn="just"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962400"/>
            <a:ext cx="5867400" cy="2462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Some special simple graph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>
            <a:normAutofit/>
          </a:bodyPr>
          <a:lstStyle/>
          <a:p>
            <a:r>
              <a:rPr lang="id-ID" sz="2400" dirty="0" smtClean="0"/>
              <a:t>Wheels</a:t>
            </a:r>
            <a:endParaRPr lang="id-ID" sz="2400" dirty="0" smtClean="0"/>
          </a:p>
          <a:p>
            <a:pPr algn="just">
              <a:buNone/>
            </a:pPr>
            <a:r>
              <a:rPr lang="id-ID" sz="2400" dirty="0" smtClean="0"/>
              <a:t>	We obtain the wheel Wn when we add an additional vertex to the cycle C</a:t>
            </a:r>
            <a:r>
              <a:rPr lang="id-ID" sz="2400" baseline="-25000" dirty="0" smtClean="0"/>
              <a:t>n</a:t>
            </a:r>
            <a:r>
              <a:rPr lang="id-ID" sz="2400" dirty="0" smtClean="0"/>
              <a:t>, for n ≥ 3, and connect this new vertex to each of the n vertices in C</a:t>
            </a:r>
            <a:r>
              <a:rPr lang="id-ID" sz="2400" baseline="-25000" dirty="0" smtClean="0"/>
              <a:t>n</a:t>
            </a:r>
            <a:r>
              <a:rPr lang="id-ID" sz="2400" dirty="0" smtClean="0"/>
              <a:t>, by new edges</a:t>
            </a: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962400"/>
            <a:ext cx="4038600" cy="178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Some special simple graph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>
            <a:normAutofit/>
          </a:bodyPr>
          <a:lstStyle/>
          <a:p>
            <a:r>
              <a:rPr lang="id-ID" sz="2400" dirty="0" smtClean="0"/>
              <a:t>Cycles</a:t>
            </a:r>
          </a:p>
          <a:p>
            <a:pPr>
              <a:buNone/>
            </a:pPr>
            <a:r>
              <a:rPr lang="id-ID" sz="2400" dirty="0" smtClean="0"/>
              <a:t>	The cycle C</a:t>
            </a:r>
            <a:r>
              <a:rPr lang="id-ID" sz="2400" baseline="-25000" dirty="0" smtClean="0"/>
              <a:t>n</a:t>
            </a:r>
            <a:r>
              <a:rPr lang="id-ID" sz="2400" dirty="0" smtClean="0"/>
              <a:t>, n ≥ 3, consist of n vertices v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, v</a:t>
            </a:r>
            <a:r>
              <a:rPr lang="id-ID" sz="2400" baseline="-25000" dirty="0" smtClean="0"/>
              <a:t>2</a:t>
            </a:r>
            <a:r>
              <a:rPr lang="id-ID" sz="2400" dirty="0" smtClean="0"/>
              <a:t>, .., v</a:t>
            </a:r>
            <a:r>
              <a:rPr lang="id-ID" sz="2400" baseline="-25000" dirty="0" smtClean="0"/>
              <a:t>n</a:t>
            </a:r>
            <a:r>
              <a:rPr lang="id-ID" sz="2400" dirty="0" smtClean="0"/>
              <a:t> and edges {v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, v</a:t>
            </a:r>
            <a:r>
              <a:rPr lang="id-ID" sz="2400" baseline="-25000" dirty="0" smtClean="0"/>
              <a:t>2</a:t>
            </a:r>
            <a:r>
              <a:rPr lang="id-ID" sz="2400" dirty="0" smtClean="0"/>
              <a:t>}, {v</a:t>
            </a:r>
            <a:r>
              <a:rPr lang="id-ID" sz="2400" baseline="-25000" dirty="0" smtClean="0"/>
              <a:t>2</a:t>
            </a:r>
            <a:r>
              <a:rPr lang="id-ID" sz="2400" dirty="0" smtClean="0"/>
              <a:t>, v</a:t>
            </a:r>
            <a:r>
              <a:rPr lang="id-ID" sz="2400" baseline="-25000" dirty="0" smtClean="0"/>
              <a:t>3</a:t>
            </a:r>
            <a:r>
              <a:rPr lang="id-ID" sz="2400" dirty="0" smtClean="0"/>
              <a:t>} .., {v</a:t>
            </a:r>
            <a:r>
              <a:rPr lang="id-ID" sz="2400" baseline="-25000" dirty="0" smtClean="0"/>
              <a:t>n-1</a:t>
            </a:r>
            <a:r>
              <a:rPr lang="id-ID" sz="2400" dirty="0" smtClean="0"/>
              <a:t>, v</a:t>
            </a:r>
            <a:r>
              <a:rPr lang="id-ID" sz="2400" baseline="-25000" dirty="0" smtClean="0"/>
              <a:t>n</a:t>
            </a:r>
            <a:r>
              <a:rPr lang="id-ID" sz="2400" dirty="0" smtClean="0"/>
              <a:t>} and {v</a:t>
            </a:r>
            <a:r>
              <a:rPr lang="id-ID" sz="2400" baseline="-25000" dirty="0" smtClean="0"/>
              <a:t>n</a:t>
            </a:r>
            <a:r>
              <a:rPr lang="id-ID" sz="2400" dirty="0" smtClean="0"/>
              <a:t>, v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}</a:t>
            </a:r>
            <a:endParaRPr lang="id-ID" sz="2400" dirty="0" smtClean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733800"/>
            <a:ext cx="316274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Bipartite Graphs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 smtClean="0"/>
              <a:t>A simple graph G is called bipartite if its vertex set V can be partitioned into two disjoint nonempty sets V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 and V</a:t>
            </a:r>
            <a:r>
              <a:rPr lang="id-ID" sz="2400" baseline="-25000" dirty="0" smtClean="0"/>
              <a:t>2</a:t>
            </a:r>
            <a:r>
              <a:rPr lang="id-ID" sz="2400" dirty="0" smtClean="0"/>
              <a:t> such that every edge in the graph connects a vertex in V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 and a vertex in V</a:t>
            </a:r>
            <a:r>
              <a:rPr lang="id-ID" sz="2400" baseline="-25000" dirty="0" smtClean="0"/>
              <a:t>2</a:t>
            </a:r>
            <a:r>
              <a:rPr lang="id-ID" sz="2400" dirty="0" smtClean="0"/>
              <a:t> (so that no edge in G connects either two vertices in V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 or two vertices in V</a:t>
            </a:r>
            <a:r>
              <a:rPr lang="id-ID" sz="2400" baseline="-25000" dirty="0" smtClean="0"/>
              <a:t>2</a:t>
            </a:r>
            <a:r>
              <a:rPr lang="id-ID" sz="2400" dirty="0" smtClean="0"/>
              <a:t>)</a:t>
            </a:r>
            <a:endParaRPr lang="id-ID" sz="2400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4191000"/>
            <a:ext cx="4724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382</TotalTime>
  <Words>867</Words>
  <Application>Microsoft Office PowerPoint</Application>
  <PresentationFormat>On-screen Show (4:3)</PresentationFormat>
  <Paragraphs>51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Apex</vt:lpstr>
      <vt:lpstr>Graf types</vt:lpstr>
      <vt:lpstr>Definition</vt:lpstr>
      <vt:lpstr>Slide 3</vt:lpstr>
      <vt:lpstr>Slide 4</vt:lpstr>
      <vt:lpstr>Some special simple graph</vt:lpstr>
      <vt:lpstr>Some special simple graph</vt:lpstr>
      <vt:lpstr>Some special simple graph</vt:lpstr>
      <vt:lpstr>Some special simple graph</vt:lpstr>
      <vt:lpstr>Bipartite Graphs</vt:lpstr>
      <vt:lpstr>Representing Graphs :  Adjacency Matrices</vt:lpstr>
      <vt:lpstr>Representing Graphs :  Incidence Matrices</vt:lpstr>
      <vt:lpstr>Isomorphism of Graphs</vt:lpstr>
      <vt:lpstr>Slide 13</vt:lpstr>
      <vt:lpstr>Connectivity</vt:lpstr>
      <vt:lpstr>Euler Paths</vt:lpstr>
      <vt:lpstr>Slide 16</vt:lpstr>
      <vt:lpstr>Hamilton Paths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</dc:title>
  <dc:creator>ASUS</dc:creator>
  <cp:lastModifiedBy>Citra</cp:lastModifiedBy>
  <cp:revision>39</cp:revision>
  <dcterms:created xsi:type="dcterms:W3CDTF">2011-11-18T07:30:18Z</dcterms:created>
  <dcterms:modified xsi:type="dcterms:W3CDTF">2012-06-11T03:39:15Z</dcterms:modified>
</cp:coreProperties>
</file>