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6" r:id="rId30"/>
    <p:sldId id="287" r:id="rId31"/>
    <p:sldId id="281" r:id="rId32"/>
    <p:sldId id="288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1302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5F8236A-39F2-488A-8124-7D7CBDFE7EE1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3BB1764-1128-4341-BB77-D3BE3D78B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236A-39F2-488A-8124-7D7CBDFE7EE1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1764-1128-4341-BB77-D3BE3D78B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236A-39F2-488A-8124-7D7CBDFE7EE1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1764-1128-4341-BB77-D3BE3D78B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5F8236A-39F2-488A-8124-7D7CBDFE7EE1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3BB1764-1128-4341-BB77-D3BE3D78BA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5F8236A-39F2-488A-8124-7D7CBDFE7EE1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3BB1764-1128-4341-BB77-D3BE3D78B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236A-39F2-488A-8124-7D7CBDFE7EE1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1764-1128-4341-BB77-D3BE3D78BA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236A-39F2-488A-8124-7D7CBDFE7EE1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1764-1128-4341-BB77-D3BE3D78BA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5F8236A-39F2-488A-8124-7D7CBDFE7EE1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3BB1764-1128-4341-BB77-D3BE3D78BA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236A-39F2-488A-8124-7D7CBDFE7EE1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1764-1128-4341-BB77-D3BE3D78B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5F8236A-39F2-488A-8124-7D7CBDFE7EE1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3BB1764-1128-4341-BB77-D3BE3D78BA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5F8236A-39F2-488A-8124-7D7CBDFE7EE1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3BB1764-1128-4341-BB77-D3BE3D78BA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5F8236A-39F2-488A-8124-7D7CBDFE7EE1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3BB1764-1128-4341-BB77-D3BE3D78B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Konseptual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5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/>
              <a:t>Para pemakai mengembangkan suatu teori/konsep </a:t>
            </a:r>
            <a:r>
              <a:rPr lang="fi-FI" dirty="0" smtClean="0"/>
              <a:t>dari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menggunakannya</a:t>
            </a:r>
            <a:r>
              <a:rPr lang="en-US" dirty="0"/>
              <a:t>.</a:t>
            </a:r>
          </a:p>
          <a:p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dideskripsikan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sebuah</a:t>
            </a:r>
            <a:endParaRPr lang="en-US" dirty="0"/>
          </a:p>
          <a:p>
            <a:r>
              <a:rPr lang="en-US" dirty="0"/>
              <a:t>model mental:</a:t>
            </a:r>
          </a:p>
          <a:p>
            <a:pPr>
              <a:buNone/>
            </a:pPr>
            <a:r>
              <a:rPr lang="en-US" dirty="0" smtClean="0"/>
              <a:t>	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(what to do next)</a:t>
            </a:r>
          </a:p>
          <a:p>
            <a:pPr>
              <a:buNone/>
            </a:pPr>
            <a:r>
              <a:rPr lang="en-US" dirty="0" smtClean="0"/>
              <a:t>	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berbuat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familiar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terduga</a:t>
            </a:r>
            <a:r>
              <a:rPr lang="en-US" dirty="0"/>
              <a:t> (how the system works)</a:t>
            </a:r>
          </a:p>
          <a:p>
            <a:r>
              <a:rPr lang="en-US" i="1" dirty="0" smtClean="0"/>
              <a:t>Model </a:t>
            </a:r>
            <a:r>
              <a:rPr lang="en-US" i="1" dirty="0"/>
              <a:t>mental </a:t>
            </a:r>
            <a:r>
              <a:rPr lang="en-US" i="1" dirty="0" err="1"/>
              <a:t>dapat</a:t>
            </a:r>
            <a:r>
              <a:rPr lang="en-US" i="1" dirty="0"/>
              <a:t> </a:t>
            </a:r>
            <a:r>
              <a:rPr lang="en-US" i="1" dirty="0" err="1"/>
              <a:t>dijabarkan</a:t>
            </a:r>
            <a:r>
              <a:rPr lang="en-US" i="1" dirty="0"/>
              <a:t> </a:t>
            </a:r>
            <a:r>
              <a:rPr lang="en-US" i="1" dirty="0" err="1"/>
              <a:t>sebagai</a:t>
            </a:r>
            <a:r>
              <a:rPr lang="en-US" i="1" dirty="0"/>
              <a:t> </a:t>
            </a:r>
            <a:r>
              <a:rPr lang="en-US" i="1" dirty="0" err="1" smtClean="0"/>
              <a:t>konstruksi</a:t>
            </a:r>
            <a:r>
              <a:rPr lang="en-US" i="1" dirty="0" smtClean="0"/>
              <a:t> </a:t>
            </a:r>
            <a:r>
              <a:rPr lang="en-US" dirty="0" smtClean="0"/>
              <a:t>internal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menyangkut</a:t>
            </a:r>
            <a:r>
              <a:rPr lang="en-US" dirty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eksternal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prediksi</a:t>
            </a:r>
            <a:r>
              <a:rPr lang="en-US" dirty="0"/>
              <a:t> yang </a:t>
            </a:r>
            <a:r>
              <a:rPr lang="en-US" dirty="0" err="1"/>
              <a:t>akan</a:t>
            </a:r>
            <a:endParaRPr lang="en-US" dirty="0"/>
          </a:p>
          <a:p>
            <a:r>
              <a:rPr lang="en-US" dirty="0" err="1"/>
              <a:t>dilakukan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Model </a:t>
            </a:r>
            <a:r>
              <a:rPr lang="en-US" dirty="0"/>
              <a:t>mental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sadar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sadar</a:t>
            </a:r>
            <a:r>
              <a:rPr lang="en-US" dirty="0" smtClean="0"/>
              <a:t>, </a:t>
            </a:r>
            <a:r>
              <a:rPr lang="sv-SE" dirty="0" smtClean="0"/>
              <a:t>dimana </a:t>
            </a:r>
            <a:r>
              <a:rPr lang="sv-SE" dirty="0"/>
              <a:t>gambaran dan analogi diaktifkan.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Teori</a:t>
            </a:r>
            <a:r>
              <a:rPr lang="en-US" b="1" dirty="0"/>
              <a:t> </a:t>
            </a:r>
            <a:r>
              <a:rPr lang="en-US" b="1" dirty="0" err="1"/>
              <a:t>Psikologi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Terminologi</a:t>
            </a:r>
            <a:r>
              <a:rPr lang="en-US" dirty="0"/>
              <a:t>: </a:t>
            </a:r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dirty="0" err="1"/>
              <a:t>asli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psikologi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i="1" dirty="0"/>
              <a:t>mental models. </a:t>
            </a:r>
            <a:r>
              <a:rPr lang="en-US" i="1" dirty="0" err="1"/>
              <a:t>Hanya</a:t>
            </a:r>
            <a:r>
              <a:rPr lang="en-US" i="1" dirty="0"/>
              <a:t> </a:t>
            </a:r>
            <a:r>
              <a:rPr lang="en-US" i="1" dirty="0" err="1"/>
              <a:t>saja</a:t>
            </a:r>
            <a:r>
              <a:rPr lang="en-US" i="1" dirty="0"/>
              <a:t> </a:t>
            </a:r>
            <a:r>
              <a:rPr lang="en-US" i="1" dirty="0" err="1"/>
              <a:t>istilah</a:t>
            </a:r>
            <a:r>
              <a:rPr lang="en-US" i="1" dirty="0"/>
              <a:t> </a:t>
            </a:r>
            <a:r>
              <a:rPr lang="en-US" i="1" dirty="0" err="1" smtClean="0"/>
              <a:t>ini</a:t>
            </a:r>
            <a:r>
              <a:rPr lang="en-US" i="1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/>
              <a:t>diterapkan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hampir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model </a:t>
            </a:r>
            <a:r>
              <a:rPr lang="en-US" dirty="0" err="1" smtClean="0"/>
              <a:t>dalam</a:t>
            </a:r>
            <a:r>
              <a:rPr lang="en-US" dirty="0" smtClean="0"/>
              <a:t> IMK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menghindari</a:t>
            </a:r>
            <a:r>
              <a:rPr lang="en-US" dirty="0"/>
              <a:t> </a:t>
            </a:r>
            <a:r>
              <a:rPr lang="en-US" dirty="0" err="1"/>
              <a:t>kebingungan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IMK, </a:t>
            </a:r>
            <a:r>
              <a:rPr lang="en-US" dirty="0" err="1" smtClean="0"/>
              <a:t>istilah</a:t>
            </a:r>
            <a:r>
              <a:rPr lang="en-US" dirty="0" smtClean="0"/>
              <a:t> </a:t>
            </a:r>
            <a:r>
              <a:rPr lang="en-US" i="1" dirty="0" smtClean="0"/>
              <a:t>user’s </a:t>
            </a:r>
            <a:r>
              <a:rPr lang="en-US" i="1" dirty="0"/>
              <a:t>model </a:t>
            </a:r>
            <a:r>
              <a:rPr lang="en-US" i="1" dirty="0" err="1"/>
              <a:t>saat</a:t>
            </a:r>
            <a:r>
              <a:rPr lang="en-US" i="1" dirty="0"/>
              <a:t> </a:t>
            </a:r>
            <a:r>
              <a:rPr lang="en-US" i="1" dirty="0" err="1"/>
              <a:t>ini</a:t>
            </a:r>
            <a:r>
              <a:rPr lang="en-US" i="1" dirty="0"/>
              <a:t> </a:t>
            </a:r>
            <a:r>
              <a:rPr lang="en-US" i="1" dirty="0" err="1"/>
              <a:t>secara</a:t>
            </a:r>
            <a:r>
              <a:rPr lang="en-US" i="1" dirty="0"/>
              <a:t> </a:t>
            </a:r>
            <a:r>
              <a:rPr lang="en-US" i="1" dirty="0" err="1"/>
              <a:t>luas</a:t>
            </a:r>
            <a:r>
              <a:rPr lang="en-US" i="1" dirty="0"/>
              <a:t> </a:t>
            </a:r>
            <a:r>
              <a:rPr lang="en-US" i="1" dirty="0" err="1"/>
              <a:t>digunakan</a:t>
            </a:r>
            <a:r>
              <a:rPr lang="en-US" i="1" dirty="0"/>
              <a:t> </a:t>
            </a:r>
            <a:r>
              <a:rPr lang="en-US" i="1" dirty="0" err="1" smtClean="0"/>
              <a:t>manakala</a:t>
            </a:r>
            <a:r>
              <a:rPr lang="en-US" i="1" dirty="0" smtClean="0"/>
              <a:t> </a:t>
            </a:r>
            <a:r>
              <a:rPr lang="en-US" dirty="0" err="1" smtClean="0"/>
              <a:t>mengacu</a:t>
            </a:r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representasi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smtClean="0"/>
              <a:t>internal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.</a:t>
            </a:r>
          </a:p>
          <a:p>
            <a:r>
              <a:rPr lang="en-US" dirty="0" smtClean="0"/>
              <a:t>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agar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dikacaukan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i="1" dirty="0" smtClean="0"/>
              <a:t>user model</a:t>
            </a:r>
            <a:r>
              <a:rPr lang="en-US" i="1" dirty="0"/>
              <a:t>, yang </a:t>
            </a:r>
            <a:r>
              <a:rPr lang="en-US" i="1" dirty="0" err="1"/>
              <a:t>merupakan</a:t>
            </a:r>
            <a:r>
              <a:rPr lang="en-US" i="1" dirty="0"/>
              <a:t> model </a:t>
            </a:r>
            <a:r>
              <a:rPr lang="en-US" i="1" dirty="0" err="1"/>
              <a:t>persepsi</a:t>
            </a:r>
            <a:r>
              <a:rPr lang="en-US" i="1" dirty="0"/>
              <a:t> </a:t>
            </a:r>
            <a:r>
              <a:rPr lang="en-US" i="1" dirty="0" err="1"/>
              <a:t>atau</a:t>
            </a:r>
            <a:r>
              <a:rPr lang="en-US" i="1" dirty="0"/>
              <a:t> </a:t>
            </a:r>
            <a:r>
              <a:rPr lang="en-US" i="1" dirty="0" err="1" smtClean="0"/>
              <a:t>perilaku</a:t>
            </a:r>
            <a:r>
              <a:rPr lang="en-US" i="1" dirty="0" smtClean="0"/>
              <a:t> </a:t>
            </a:r>
            <a:r>
              <a:rPr lang="en-US" dirty="0" err="1" smtClean="0"/>
              <a:t>pemakai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diterapkan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smtClean="0"/>
              <a:t>program </a:t>
            </a:r>
            <a:r>
              <a:rPr lang="en-US" dirty="0" err="1" smtClean="0"/>
              <a:t>komputer</a:t>
            </a:r>
            <a:r>
              <a:rPr lang="en-US" dirty="0"/>
              <a:t>. </a:t>
            </a:r>
            <a:r>
              <a:rPr lang="en-US" dirty="0" smtClean="0"/>
              <a:t> </a:t>
            </a:r>
            <a:r>
              <a:rPr lang="en-US" dirty="0" err="1" smtClean="0"/>
              <a:t>Istilah</a:t>
            </a:r>
            <a:r>
              <a:rPr lang="en-US" dirty="0" smtClean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dijumpai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 smtClean="0"/>
              <a:t>adaptif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/>
              <a:t>user interface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paket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 smtClean="0"/>
              <a:t>denganbantuan</a:t>
            </a:r>
            <a:r>
              <a:rPr lang="en-US" dirty="0" smtClean="0"/>
              <a:t> </a:t>
            </a:r>
            <a:r>
              <a:rPr lang="en-US" dirty="0" err="1"/>
              <a:t>komputer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terkadang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/>
              <a:t>sistem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Karakteristik</a:t>
            </a:r>
            <a:r>
              <a:rPr lang="en-US" b="1" dirty="0"/>
              <a:t> Model Mental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sempurna</a:t>
            </a:r>
            <a:endParaRPr lang="en-US" dirty="0"/>
          </a:p>
          <a:p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/>
              <a:t>konstan</a:t>
            </a:r>
            <a:r>
              <a:rPr lang="en-US" dirty="0"/>
              <a:t> </a:t>
            </a:r>
            <a:r>
              <a:rPr lang="en-US" dirty="0" err="1"/>
              <a:t>berkembang</a:t>
            </a:r>
            <a:endParaRPr lang="en-US" dirty="0"/>
          </a:p>
          <a:p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/>
              <a:t>penyajian</a:t>
            </a:r>
            <a:r>
              <a:rPr lang="en-US" dirty="0"/>
              <a:t> </a:t>
            </a:r>
            <a:r>
              <a:rPr lang="en-US" dirty="0" err="1"/>
              <a:t>akurat</a:t>
            </a:r>
            <a:r>
              <a:rPr lang="en-US" dirty="0"/>
              <a:t> (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ketidakpastian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/>
              <a:t>)</a:t>
            </a:r>
          </a:p>
          <a:p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penyajian</a:t>
            </a:r>
            <a:r>
              <a:rPr lang="en-US" dirty="0"/>
              <a:t> yang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/>
              <a:t>gejala</a:t>
            </a:r>
            <a:r>
              <a:rPr lang="en-US" dirty="0"/>
              <a:t>/</a:t>
            </a:r>
            <a:r>
              <a:rPr lang="en-US" dirty="0" err="1"/>
              <a:t>fenomena</a:t>
            </a:r>
            <a:r>
              <a:rPr lang="en-US" dirty="0"/>
              <a:t> </a:t>
            </a:r>
            <a:r>
              <a:rPr lang="en-US" dirty="0" err="1"/>
              <a:t>kompleks</a:t>
            </a:r>
            <a:endParaRPr lang="en-US" dirty="0"/>
          </a:p>
          <a:p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/>
              <a:t>diwakili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set </a:t>
            </a:r>
            <a:r>
              <a:rPr lang="en-US" dirty="0" err="1"/>
              <a:t>aturan</a:t>
            </a:r>
            <a:r>
              <a:rPr lang="en-US" dirty="0"/>
              <a:t> if-then-else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Bagaimana</a:t>
            </a:r>
            <a:r>
              <a:rPr lang="en-US" b="1" dirty="0"/>
              <a:t> </a:t>
            </a:r>
            <a:r>
              <a:rPr lang="en-US" b="1" dirty="0" err="1"/>
              <a:t>Mendapatkan</a:t>
            </a:r>
            <a:r>
              <a:rPr lang="en-US" b="1" dirty="0"/>
              <a:t> Model</a:t>
            </a:r>
            <a:br>
              <a:rPr lang="en-US" b="1" dirty="0"/>
            </a:br>
            <a:r>
              <a:rPr lang="en-US" b="1" dirty="0"/>
              <a:t>Mental?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 </a:t>
            </a:r>
            <a:r>
              <a:rPr lang="en-US" b="1" dirty="0" err="1"/>
              <a:t>Selama</a:t>
            </a:r>
            <a:r>
              <a:rPr lang="en-US" b="1" dirty="0"/>
              <a:t> </a:t>
            </a:r>
            <a:r>
              <a:rPr lang="en-US" b="1" dirty="0" err="1"/>
              <a:t>penggunaan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:</a:t>
            </a:r>
          </a:p>
          <a:p>
            <a:pPr lvl="1"/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/>
              <a:t>pemakai</a:t>
            </a:r>
            <a:r>
              <a:rPr lang="en-US" dirty="0"/>
              <a:t> </a:t>
            </a:r>
            <a:r>
              <a:rPr lang="en-US" dirty="0" err="1"/>
              <a:t>mengarah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model mental</a:t>
            </a:r>
          </a:p>
          <a:p>
            <a:pPr lvl="1"/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, yang </a:t>
            </a:r>
            <a:r>
              <a:rPr lang="en-US" dirty="0" err="1"/>
              <a:t>dikembangkan</a:t>
            </a:r>
            <a:r>
              <a:rPr lang="en-US" dirty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pemakai</a:t>
            </a:r>
            <a:endParaRPr lang="en-US" dirty="0"/>
          </a:p>
          <a:p>
            <a:pPr lvl="1"/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meramalkan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depan</a:t>
            </a:r>
            <a:r>
              <a:rPr lang="en-US" dirty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yang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sistem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 err="1"/>
              <a:t>Pengamatan</a:t>
            </a:r>
            <a:r>
              <a:rPr lang="en-US" dirty="0"/>
              <a:t> </a:t>
            </a:r>
            <a:r>
              <a:rPr lang="en-US" dirty="0" err="1"/>
              <a:t>orang</a:t>
            </a:r>
            <a:r>
              <a:rPr lang="en-US" dirty="0"/>
              <a:t> lain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:</a:t>
            </a:r>
          </a:p>
          <a:p>
            <a:pPr lvl="1"/>
            <a:r>
              <a:rPr lang="en-US" dirty="0" err="1" smtClean="0"/>
              <a:t>Pengamatan</a:t>
            </a:r>
            <a:r>
              <a:rPr lang="en-US" dirty="0" smtClean="0"/>
              <a:t> </a:t>
            </a:r>
            <a:r>
              <a:rPr lang="en-US" dirty="0" err="1"/>
              <a:t>sambil</a:t>
            </a:r>
            <a:r>
              <a:rPr lang="en-US" dirty="0"/>
              <a:t>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orang</a:t>
            </a:r>
            <a:r>
              <a:rPr lang="en-US" dirty="0"/>
              <a:t> lain yang </a:t>
            </a:r>
            <a:r>
              <a:rPr lang="en-US" dirty="0" err="1"/>
              <a:t>bekerja</a:t>
            </a:r>
            <a:endParaRPr lang="en-US" dirty="0"/>
          </a:p>
          <a:p>
            <a:pPr lvl="1"/>
            <a:r>
              <a:rPr lang="fi-FI" dirty="0" smtClean="0"/>
              <a:t>Tanyakan </a:t>
            </a:r>
            <a:r>
              <a:rPr lang="fi-FI" dirty="0"/>
              <a:t>pada orang lain “lakukan ini untuk-ku”</a:t>
            </a:r>
          </a:p>
          <a:p>
            <a:pPr lvl="1"/>
            <a:r>
              <a:rPr lang="en-US" dirty="0" err="1" smtClean="0"/>
              <a:t>Sesi</a:t>
            </a:r>
            <a:r>
              <a:rPr lang="en-US" dirty="0" smtClean="0"/>
              <a:t> </a:t>
            </a:r>
            <a:r>
              <a:rPr lang="en-US" dirty="0" err="1"/>
              <a:t>pelatihan</a:t>
            </a:r>
            <a:r>
              <a:rPr lang="en-US" dirty="0"/>
              <a:t> formal</a:t>
            </a:r>
          </a:p>
          <a:p>
            <a:r>
              <a:rPr lang="en-US" dirty="0" err="1" smtClean="0"/>
              <a:t>Pengamatan</a:t>
            </a:r>
            <a:r>
              <a:rPr lang="en-US" dirty="0" smtClean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:</a:t>
            </a:r>
          </a:p>
          <a:p>
            <a:pPr lvl="1"/>
            <a:r>
              <a:rPr lang="en-US" dirty="0" err="1" smtClean="0"/>
              <a:t>Dokumentasi</a:t>
            </a:r>
            <a:r>
              <a:rPr lang="en-US" dirty="0"/>
              <a:t>, </a:t>
            </a:r>
            <a:r>
              <a:rPr lang="en-US" dirty="0" err="1"/>
              <a:t>halaman</a:t>
            </a:r>
            <a:r>
              <a:rPr lang="en-US" dirty="0"/>
              <a:t> </a:t>
            </a:r>
            <a:r>
              <a:rPr lang="en-US" dirty="0" err="1"/>
              <a:t>bantuan</a:t>
            </a:r>
            <a:r>
              <a:rPr lang="en-US" dirty="0"/>
              <a:t>, </a:t>
            </a:r>
            <a:r>
              <a:rPr lang="en-US" dirty="0" err="1"/>
              <a:t>buku-buku</a:t>
            </a:r>
            <a:r>
              <a:rPr lang="en-US" dirty="0"/>
              <a:t> “for Dummies”</a:t>
            </a:r>
          </a:p>
          <a:p>
            <a:r>
              <a:rPr lang="en-US" dirty="0" smtClean="0"/>
              <a:t>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 (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perancang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Contoh</a:t>
            </a:r>
            <a:r>
              <a:rPr lang="en-US" b="1" dirty="0"/>
              <a:t>: Model Mental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Panggilan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err="1"/>
              <a:t>Telepon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943225" y="2212975"/>
            <a:ext cx="249555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Apa</a:t>
            </a:r>
            <a:r>
              <a:rPr lang="en-US" b="1" dirty="0"/>
              <a:t> yang </a:t>
            </a:r>
            <a:r>
              <a:rPr lang="en-US" b="1" dirty="0" err="1"/>
              <a:t>Digambarkan</a:t>
            </a:r>
            <a:r>
              <a:rPr lang="en-US" b="1" dirty="0"/>
              <a:t> Model Mental </a:t>
            </a:r>
            <a:r>
              <a:rPr lang="en-US" b="1" dirty="0" err="1"/>
              <a:t>pada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err="1"/>
              <a:t>Pemakai</a:t>
            </a:r>
            <a:r>
              <a:rPr lang="en-US" b="1" dirty="0"/>
              <a:t>?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719262" y="2451100"/>
            <a:ext cx="494347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Model Mental </a:t>
            </a:r>
            <a:r>
              <a:rPr lang="en-US" b="1" dirty="0" err="1"/>
              <a:t>vs</a:t>
            </a:r>
            <a:r>
              <a:rPr lang="en-US" b="1" dirty="0"/>
              <a:t> </a:t>
            </a:r>
            <a:r>
              <a:rPr lang="en-US" b="1" dirty="0" err="1"/>
              <a:t>Desain</a:t>
            </a:r>
            <a:r>
              <a:rPr lang="en-US" b="1" dirty="0"/>
              <a:t> </a:t>
            </a:r>
            <a:r>
              <a:rPr lang="en-US" b="1" dirty="0" err="1"/>
              <a:t>Konseptual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Model </a:t>
            </a:r>
            <a:r>
              <a:rPr lang="en-US" dirty="0"/>
              <a:t>mental:</a:t>
            </a:r>
          </a:p>
          <a:p>
            <a:pPr lvl="1"/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/>
              <a:t>pemakai</a:t>
            </a:r>
            <a:r>
              <a:rPr lang="en-US" dirty="0"/>
              <a:t> </a:t>
            </a:r>
            <a:r>
              <a:rPr lang="en-US" b="1" dirty="0" err="1"/>
              <a:t>melihat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melalui</a:t>
            </a:r>
            <a:r>
              <a:rPr lang="en-US" b="1" dirty="0"/>
              <a:t> model mental</a:t>
            </a:r>
          </a:p>
          <a:p>
            <a:pPr lvl="1"/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/>
              <a:t>pemakai</a:t>
            </a:r>
            <a:r>
              <a:rPr lang="en-US" dirty="0"/>
              <a:t> </a:t>
            </a:r>
            <a:r>
              <a:rPr lang="en-US" b="1" dirty="0" err="1"/>
              <a:t>mengandalkan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model </a:t>
            </a:r>
            <a:r>
              <a:rPr lang="en-US" b="1" dirty="0" smtClean="0"/>
              <a:t>mental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/>
              <a:t>pemakaian</a:t>
            </a:r>
            <a:endParaRPr lang="en-US" dirty="0"/>
          </a:p>
          <a:p>
            <a:pPr lvl="1"/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b="1" dirty="0"/>
              <a:t>format model mental</a:t>
            </a:r>
          </a:p>
          <a:p>
            <a:pPr lvl="1"/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/>
              <a:t>model mental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b="1" dirty="0" err="1"/>
              <a:t>mendukung</a:t>
            </a:r>
            <a:r>
              <a:rPr lang="en-US" b="1" dirty="0"/>
              <a:t> </a:t>
            </a:r>
            <a:r>
              <a:rPr lang="en-US" b="1" dirty="0" err="1"/>
              <a:t>interaksi</a:t>
            </a:r>
            <a:r>
              <a:rPr lang="en-US" b="1" dirty="0"/>
              <a:t> </a:t>
            </a:r>
            <a:r>
              <a:rPr lang="en-US" b="1" dirty="0" err="1" smtClean="0"/>
              <a:t>para</a:t>
            </a:r>
            <a:r>
              <a:rPr lang="en-US" b="1" dirty="0" smtClean="0"/>
              <a:t> </a:t>
            </a:r>
            <a:r>
              <a:rPr lang="en-US" dirty="0" err="1" smtClean="0"/>
              <a:t>pemakai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konseptual</a:t>
            </a:r>
            <a:r>
              <a:rPr lang="en-US" dirty="0"/>
              <a:t>:</a:t>
            </a:r>
          </a:p>
          <a:p>
            <a:pPr lvl="1"/>
            <a:r>
              <a:rPr lang="en-US" b="1" dirty="0" err="1" smtClean="0"/>
              <a:t>Mendefinisikan</a:t>
            </a:r>
            <a:r>
              <a:rPr lang="en-US" b="1" dirty="0" smtClean="0"/>
              <a:t> </a:t>
            </a:r>
            <a:r>
              <a:rPr lang="en-US" b="1" dirty="0"/>
              <a:t>model mental yang </a:t>
            </a:r>
            <a:r>
              <a:rPr lang="en-US" b="1" dirty="0" err="1"/>
              <a:t>diharapkan</a:t>
            </a:r>
            <a:endParaRPr lang="en-US" b="1" dirty="0"/>
          </a:p>
          <a:p>
            <a:pPr lvl="2"/>
            <a:r>
              <a:rPr lang="en-US" dirty="0" err="1" smtClean="0"/>
              <a:t>Menyembunyikan</a:t>
            </a:r>
            <a:r>
              <a:rPr lang="en-US" dirty="0" smtClean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sistem</a:t>
            </a:r>
            <a:endParaRPr lang="en-US" dirty="0"/>
          </a:p>
          <a:p>
            <a:pPr lvl="1"/>
            <a:r>
              <a:rPr lang="en-US" b="1" dirty="0" err="1" smtClean="0"/>
              <a:t>Merancang</a:t>
            </a:r>
            <a:r>
              <a:rPr lang="en-US" b="1" dirty="0" smtClean="0"/>
              <a:t> </a:t>
            </a:r>
            <a:r>
              <a:rPr lang="en-US" b="1" dirty="0"/>
              <a:t>system image yang </a:t>
            </a:r>
            <a:r>
              <a:rPr lang="en-US" b="1" dirty="0" err="1"/>
              <a:t>cocok</a:t>
            </a:r>
            <a:r>
              <a:rPr lang="en-US" b="1" dirty="0"/>
              <a:t>/</a:t>
            </a:r>
            <a:r>
              <a:rPr lang="en-US" b="1" dirty="0" err="1"/>
              <a:t>sesuai</a:t>
            </a:r>
            <a:endParaRPr lang="en-US" b="1" dirty="0"/>
          </a:p>
          <a:p>
            <a:pPr lvl="2"/>
            <a:r>
              <a:rPr lang="en-US" dirty="0" err="1" smtClean="0"/>
              <a:t>Penerapan</a:t>
            </a:r>
            <a:r>
              <a:rPr lang="en-US" dirty="0" smtClean="0"/>
              <a:t>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tepat</a:t>
            </a:r>
            <a:endParaRPr lang="en-US" dirty="0"/>
          </a:p>
          <a:p>
            <a:pPr lvl="1"/>
            <a:r>
              <a:rPr lang="en-US" b="1" dirty="0" err="1" smtClean="0"/>
              <a:t>Analisis</a:t>
            </a:r>
            <a:r>
              <a:rPr lang="en-US" b="1" dirty="0" smtClean="0"/>
              <a:t> </a:t>
            </a:r>
            <a:r>
              <a:rPr lang="en-US" b="1" dirty="0" err="1"/>
              <a:t>menggunakan</a:t>
            </a:r>
            <a:r>
              <a:rPr lang="en-US" b="1" dirty="0"/>
              <a:t> Cognitive Walkthrough: </a:t>
            </a:r>
            <a:r>
              <a:rPr lang="en-US" b="1" dirty="0" err="1" smtClean="0"/>
              <a:t>contoh</a:t>
            </a:r>
            <a:r>
              <a:rPr lang="en-US" b="1" dirty="0" smtClean="0"/>
              <a:t> : </a:t>
            </a:r>
            <a:r>
              <a:rPr lang="en-US" b="1" dirty="0" err="1" smtClean="0"/>
              <a:t>prototipe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Model </a:t>
            </a:r>
            <a:r>
              <a:rPr lang="en-US" b="1" dirty="0" err="1"/>
              <a:t>Konseptual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Representasi</a:t>
            </a:r>
            <a:r>
              <a:rPr lang="en-US" dirty="0"/>
              <a:t> / </a:t>
            </a:r>
            <a:r>
              <a:rPr lang="en-US" dirty="0" err="1"/>
              <a:t>penyajian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akurat</a:t>
            </a:r>
            <a:r>
              <a:rPr lang="en-US" dirty="0"/>
              <a:t>, </a:t>
            </a:r>
            <a:r>
              <a:rPr lang="en-US" dirty="0" err="1" smtClean="0"/>
              <a:t>lengkap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konsisten</a:t>
            </a:r>
            <a:r>
              <a:rPr lang="en-US" dirty="0"/>
              <a:t>.</a:t>
            </a:r>
          </a:p>
          <a:p>
            <a:r>
              <a:rPr lang="pt-BR" dirty="0" smtClean="0"/>
              <a:t>Berpegang </a:t>
            </a:r>
            <a:r>
              <a:rPr lang="pt-BR" dirty="0"/>
              <a:t>pada perancang sistem, para pemakai </a:t>
            </a:r>
            <a:r>
              <a:rPr lang="pt-BR" dirty="0" smtClean="0"/>
              <a:t>ahli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pelatih</a:t>
            </a:r>
            <a:r>
              <a:rPr lang="en-US" dirty="0"/>
              <a:t>.</a:t>
            </a:r>
          </a:p>
          <a:p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/>
              <a:t>didasari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pemakai</a:t>
            </a:r>
            <a:r>
              <a:rPr lang="en-US" dirty="0" smtClean="0"/>
              <a:t>, </a:t>
            </a:r>
            <a:r>
              <a:rPr lang="es-ES" dirty="0" err="1" smtClean="0"/>
              <a:t>pengetahuan</a:t>
            </a:r>
            <a:r>
              <a:rPr lang="es-ES" dirty="0" smtClean="0"/>
              <a:t> </a:t>
            </a:r>
            <a:r>
              <a:rPr lang="es-ES" dirty="0" err="1"/>
              <a:t>sebelumnya</a:t>
            </a:r>
            <a:r>
              <a:rPr lang="es-ES" dirty="0"/>
              <a:t> </a:t>
            </a:r>
            <a:r>
              <a:rPr lang="es-ES" dirty="0" smtClean="0"/>
              <a:t>dan </a:t>
            </a:r>
            <a:r>
              <a:rPr lang="es-ES" dirty="0" err="1" smtClean="0"/>
              <a:t>pengalaman</a:t>
            </a:r>
            <a:r>
              <a:rPr lang="es-ES" dirty="0"/>
              <a:t>, </a:t>
            </a:r>
            <a:r>
              <a:rPr lang="es-ES" dirty="0" err="1" smtClean="0"/>
              <a:t>persepsi</a:t>
            </a:r>
            <a:r>
              <a:rPr lang="es-E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pembatasan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Model </a:t>
            </a:r>
            <a:r>
              <a:rPr lang="en-US" b="1" dirty="0" err="1"/>
              <a:t>Konseptual</a:t>
            </a:r>
            <a:r>
              <a:rPr lang="en-US" b="1" dirty="0"/>
              <a:t> (</a:t>
            </a:r>
            <a:r>
              <a:rPr lang="en-US" b="1" dirty="0" err="1"/>
              <a:t>lanjutan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10000"/>
          </a:bodyPr>
          <a:lstStyle/>
          <a:p>
            <a:r>
              <a:rPr lang="sv-SE" dirty="0"/>
              <a:t>Gagasan untuk suatu model konseptual sangat </a:t>
            </a:r>
            <a:r>
              <a:rPr lang="sv-SE" dirty="0" smtClean="0"/>
              <a:t>terkait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/>
              <a:t>Norman &amp; Draper’s (1986) User-</a:t>
            </a:r>
            <a:r>
              <a:rPr lang="en-US" dirty="0" err="1"/>
              <a:t>Centred</a:t>
            </a:r>
            <a:r>
              <a:rPr lang="en-US" dirty="0"/>
              <a:t> Design: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perancang</a:t>
            </a:r>
            <a:r>
              <a:rPr lang="en-US" dirty="0" smtClean="0"/>
              <a:t> </a:t>
            </a:r>
            <a:r>
              <a:rPr lang="en-US" dirty="0" err="1"/>
              <a:t>mengamati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 yang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s-ES" dirty="0" smtClean="0"/>
              <a:t>tugas </a:t>
            </a:r>
            <a:r>
              <a:rPr lang="es-ES" dirty="0" err="1"/>
              <a:t>atau</a:t>
            </a:r>
            <a:r>
              <a:rPr lang="es-ES" dirty="0"/>
              <a:t> </a:t>
            </a:r>
            <a:r>
              <a:rPr lang="es-ES" dirty="0" err="1"/>
              <a:t>mengevaluasi</a:t>
            </a:r>
            <a:r>
              <a:rPr lang="es-ES" dirty="0"/>
              <a:t> </a:t>
            </a:r>
            <a:r>
              <a:rPr lang="es-ES" dirty="0" err="1"/>
              <a:t>sebuah</a:t>
            </a:r>
            <a:r>
              <a:rPr lang="es-ES" dirty="0"/>
              <a:t> </a:t>
            </a:r>
            <a:r>
              <a:rPr lang="es-ES" dirty="0" err="1"/>
              <a:t>prototipe</a:t>
            </a:r>
            <a:r>
              <a:rPr lang="es-ES" dirty="0"/>
              <a:t> dan </a:t>
            </a:r>
            <a:r>
              <a:rPr lang="es-ES" dirty="0" err="1" smtClean="0"/>
              <a:t>usaha</a:t>
            </a:r>
            <a:r>
              <a:rPr lang="es-E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.</a:t>
            </a:r>
          </a:p>
          <a:p>
            <a:r>
              <a:rPr lang="en-US" dirty="0" smtClean="0"/>
              <a:t>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i="1" dirty="0"/>
              <a:t>metaphor (a </a:t>
            </a:r>
            <a:r>
              <a:rPr lang="en-US" i="1" dirty="0" smtClean="0"/>
              <a:t>la </a:t>
            </a:r>
            <a:r>
              <a:rPr lang="en-US" dirty="0" smtClean="0"/>
              <a:t>desktop </a:t>
            </a:r>
            <a:r>
              <a:rPr lang="en-US" dirty="0"/>
              <a:t>or rooms)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abstrak</a:t>
            </a:r>
            <a:r>
              <a:rPr lang="en-US" dirty="0"/>
              <a:t> </a:t>
            </a:r>
            <a:r>
              <a:rPr lang="en-US" dirty="0" err="1" smtClean="0"/>
              <a:t>direpresentasikan</a:t>
            </a:r>
            <a:r>
              <a:rPr lang="en-US" dirty="0" smtClean="0"/>
              <a:t> </a:t>
            </a:r>
            <a:r>
              <a:rPr lang="pt-BR" dirty="0" smtClean="0"/>
              <a:t>dalam </a:t>
            </a:r>
            <a:r>
              <a:rPr lang="pt-BR" dirty="0"/>
              <a:t>suatu gambar atau diagram. </a:t>
            </a:r>
            <a:r>
              <a:rPr lang="pt-BR" dirty="0" smtClean="0"/>
              <a:t>Perancang </a:t>
            </a:r>
            <a:r>
              <a:rPr lang="fi-FI" dirty="0" smtClean="0"/>
              <a:t>selanjutnya </a:t>
            </a:r>
            <a:r>
              <a:rPr lang="fi-FI" dirty="0"/>
              <a:t>akan menggunakan konsep ini </a:t>
            </a:r>
            <a:r>
              <a:rPr lang="fi-FI" dirty="0" smtClean="0"/>
              <a:t>untuk </a:t>
            </a:r>
            <a:r>
              <a:rPr lang="en-US" dirty="0" err="1" smtClean="0"/>
              <a:t>menggolongkan</a:t>
            </a:r>
            <a:r>
              <a:rPr lang="en-US" dirty="0" smtClean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/>
              <a:t>dipilih</a:t>
            </a:r>
            <a:r>
              <a:rPr lang="en-US" dirty="0"/>
              <a:t>/</a:t>
            </a:r>
            <a:r>
              <a:rPr lang="en-US" dirty="0" err="1"/>
              <a:t>dieksekusi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smtClean="0"/>
              <a:t>model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antarmuka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.</a:t>
            </a:r>
          </a:p>
          <a:p>
            <a:r>
              <a:rPr lang="en-US" dirty="0" err="1"/>
              <a:t>P</a:t>
            </a:r>
            <a:r>
              <a:rPr lang="en-US" dirty="0" err="1" smtClean="0"/>
              <a:t>emakai</a:t>
            </a:r>
            <a:r>
              <a:rPr lang="en-US" dirty="0" smtClean="0"/>
              <a:t>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smtClean="0"/>
              <a:t>model mental </a:t>
            </a:r>
            <a:r>
              <a:rPr lang="en-US" dirty="0"/>
              <a:t>yang </a:t>
            </a:r>
            <a:r>
              <a:rPr lang="en-US" dirty="0" err="1"/>
              <a:t>cocok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user’s model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sistem</a:t>
            </a:r>
            <a:r>
              <a:rPr lang="en-US" dirty="0" smtClean="0"/>
              <a:t>.</a:t>
            </a:r>
          </a:p>
          <a:p>
            <a:r>
              <a:rPr lang="fi-FI" dirty="0"/>
              <a:t>Jika proses ini sukses, maka pemakai </a:t>
            </a:r>
            <a:r>
              <a:rPr lang="fi-FI" dirty="0" smtClean="0"/>
              <a:t>akan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/>
              <a:t>suatu</a:t>
            </a:r>
            <a:r>
              <a:rPr lang="en-US" dirty="0"/>
              <a:t> user’s model yang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Model </a:t>
            </a:r>
            <a:r>
              <a:rPr lang="en-US" b="1" dirty="0" err="1"/>
              <a:t>Konseptual</a:t>
            </a:r>
            <a:r>
              <a:rPr lang="en-US" b="1" dirty="0"/>
              <a:t> (</a:t>
            </a:r>
            <a:r>
              <a:rPr lang="en-US" b="1" dirty="0" err="1"/>
              <a:t>lanjutan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Orang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mental model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.</a:t>
            </a:r>
          </a:p>
          <a:p>
            <a:r>
              <a:rPr lang="en-US" dirty="0" smtClean="0"/>
              <a:t>Model </a:t>
            </a:r>
            <a:r>
              <a:rPr lang="en-US" dirty="0" err="1"/>
              <a:t>konseptual</a:t>
            </a:r>
            <a:r>
              <a:rPr lang="en-US" dirty="0"/>
              <a:t> </a:t>
            </a:r>
            <a:r>
              <a:rPr lang="en-US" dirty="0" err="1"/>
              <a:t>dibangun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affordances </a:t>
            </a:r>
            <a:r>
              <a:rPr lang="en-US" dirty="0"/>
              <a:t>(afford=</a:t>
            </a:r>
            <a:r>
              <a:rPr lang="en-US" dirty="0" err="1"/>
              <a:t>menghasilkan,memberikan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causality </a:t>
            </a:r>
            <a:r>
              <a:rPr lang="en-US" dirty="0"/>
              <a:t>(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sebab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constraints </a:t>
            </a:r>
            <a:r>
              <a:rPr lang="en-US" dirty="0"/>
              <a:t>(</a:t>
            </a:r>
            <a:r>
              <a:rPr lang="en-US" dirty="0" err="1"/>
              <a:t>batasan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mapping </a:t>
            </a:r>
            <a:r>
              <a:rPr lang="en-US" dirty="0"/>
              <a:t>(</a:t>
            </a:r>
            <a:r>
              <a:rPr lang="en-US" dirty="0" err="1"/>
              <a:t>pemetaan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positive </a:t>
            </a:r>
            <a:r>
              <a:rPr lang="en-US" dirty="0"/>
              <a:t>transfer (</a:t>
            </a:r>
            <a:r>
              <a:rPr lang="en-US" dirty="0" err="1"/>
              <a:t>perpindahan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population </a:t>
            </a:r>
            <a:r>
              <a:rPr lang="en-US" dirty="0"/>
              <a:t>stereotypes/cultural standards</a:t>
            </a:r>
          </a:p>
          <a:p>
            <a:pPr lvl="1"/>
            <a:r>
              <a:rPr lang="en-US" dirty="0" smtClean="0"/>
              <a:t>Instructions </a:t>
            </a:r>
            <a:r>
              <a:rPr lang="en-US" dirty="0"/>
              <a:t>(</a:t>
            </a:r>
            <a:r>
              <a:rPr lang="en-US" dirty="0" err="1"/>
              <a:t>instruksi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interactions </a:t>
            </a:r>
            <a:r>
              <a:rPr lang="en-US" dirty="0"/>
              <a:t>(</a:t>
            </a:r>
            <a:r>
              <a:rPr lang="en-US" dirty="0" err="1"/>
              <a:t>interaksi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orang</a:t>
            </a:r>
            <a:r>
              <a:rPr lang="en-US" dirty="0"/>
              <a:t> lain)</a:t>
            </a:r>
          </a:p>
          <a:p>
            <a:pPr lvl="1"/>
            <a:r>
              <a:rPr lang="en-US" dirty="0" smtClean="0"/>
              <a:t>familiarity </a:t>
            </a:r>
            <a:r>
              <a:rPr lang="en-US" dirty="0"/>
              <a:t>with similar devices (</a:t>
            </a:r>
            <a:r>
              <a:rPr lang="en-US" dirty="0" err="1"/>
              <a:t>kebiasaan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 smtClean="0"/>
              <a:t>serupa</a:t>
            </a:r>
            <a:r>
              <a:rPr lang="en-US" dirty="0" smtClean="0"/>
              <a:t>, </a:t>
            </a:r>
            <a:r>
              <a:rPr lang="en-US" dirty="0" err="1" smtClean="0"/>
              <a:t>perpindahan</a:t>
            </a:r>
            <a:r>
              <a:rPr lang="en-US" dirty="0" smtClean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)</a:t>
            </a:r>
          </a:p>
          <a:p>
            <a:r>
              <a:rPr lang="es-ES" dirty="0" err="1" smtClean="0"/>
              <a:t>Model</a:t>
            </a:r>
            <a:r>
              <a:rPr lang="es-ES" dirty="0" smtClean="0"/>
              <a:t> </a:t>
            </a:r>
            <a:r>
              <a:rPr lang="es-ES" dirty="0" err="1"/>
              <a:t>mungkin</a:t>
            </a:r>
            <a:r>
              <a:rPr lang="es-ES" dirty="0"/>
              <a:t> saja </a:t>
            </a:r>
            <a:r>
              <a:rPr lang="es-ES" dirty="0" err="1"/>
              <a:t>salah</a:t>
            </a:r>
            <a:r>
              <a:rPr lang="es-ES" dirty="0"/>
              <a:t>, </a:t>
            </a:r>
            <a:r>
              <a:rPr lang="es-ES" dirty="0" err="1"/>
              <a:t>terutama</a:t>
            </a:r>
            <a:r>
              <a:rPr lang="es-ES" dirty="0"/>
              <a:t> </a:t>
            </a:r>
            <a:r>
              <a:rPr lang="es-ES" dirty="0" err="1"/>
              <a:t>jika</a:t>
            </a:r>
            <a:r>
              <a:rPr lang="es-ES" dirty="0"/>
              <a:t> </a:t>
            </a:r>
            <a:r>
              <a:rPr lang="es-ES" dirty="0" err="1" smtClean="0"/>
              <a:t>atribut-atributnya</a:t>
            </a:r>
            <a:r>
              <a:rPr lang="es-ES" dirty="0" smtClean="0"/>
              <a:t> </a:t>
            </a:r>
            <a:r>
              <a:rPr lang="en-US" dirty="0" err="1" smtClean="0"/>
              <a:t>menyesatkan</a:t>
            </a:r>
            <a:endParaRPr lang="en-US" dirty="0"/>
          </a:p>
          <a:p>
            <a:r>
              <a:rPr lang="en-US" dirty="0" smtClean="0"/>
              <a:t>Model </a:t>
            </a:r>
            <a:r>
              <a:rPr lang="en-US" dirty="0" err="1"/>
              <a:t>mengijinkan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mental </a:t>
            </a:r>
            <a:r>
              <a:rPr lang="en-US" dirty="0" err="1"/>
              <a:t>menirukan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peralatan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Pendahuluan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776537" y="2246312"/>
            <a:ext cx="28289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Mengapa</a:t>
            </a:r>
            <a:r>
              <a:rPr lang="en-US" b="1" dirty="0"/>
              <a:t> </a:t>
            </a:r>
            <a:r>
              <a:rPr lang="en-US" b="1" dirty="0" err="1"/>
              <a:t>Desain</a:t>
            </a:r>
            <a:r>
              <a:rPr lang="en-US" b="1" dirty="0"/>
              <a:t> </a:t>
            </a:r>
            <a:r>
              <a:rPr lang="en-US" b="1" dirty="0" err="1"/>
              <a:t>itu</a:t>
            </a:r>
            <a:r>
              <a:rPr lang="en-US" b="1" dirty="0"/>
              <a:t> Susah?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805112" y="2665412"/>
            <a:ext cx="27717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Mengapa</a:t>
            </a:r>
            <a:r>
              <a:rPr lang="en-US" b="1" dirty="0" smtClean="0"/>
              <a:t> </a:t>
            </a:r>
            <a:r>
              <a:rPr lang="en-US" b="1" dirty="0" err="1" smtClean="0"/>
              <a:t>Desain</a:t>
            </a:r>
            <a:r>
              <a:rPr lang="en-US" b="1" dirty="0" smtClean="0"/>
              <a:t> </a:t>
            </a:r>
            <a:r>
              <a:rPr lang="en-US" b="1" dirty="0" err="1" smtClean="0"/>
              <a:t>itu</a:t>
            </a:r>
            <a:r>
              <a:rPr lang="en-US" b="1" dirty="0" smtClean="0"/>
              <a:t> Susah?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424112" y="3117850"/>
            <a:ext cx="35337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Mengapa</a:t>
            </a:r>
            <a:r>
              <a:rPr lang="en-US" b="1" dirty="0" smtClean="0"/>
              <a:t> </a:t>
            </a:r>
            <a:r>
              <a:rPr lang="en-US" b="1" dirty="0" err="1" smtClean="0"/>
              <a:t>Desain</a:t>
            </a:r>
            <a:r>
              <a:rPr lang="en-US" b="1" dirty="0" smtClean="0"/>
              <a:t> </a:t>
            </a:r>
            <a:r>
              <a:rPr lang="en-US" b="1" dirty="0" err="1" smtClean="0"/>
              <a:t>itu</a:t>
            </a:r>
            <a:r>
              <a:rPr lang="en-US" b="1" dirty="0" smtClean="0"/>
              <a:t> Susah?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019300" y="2746375"/>
            <a:ext cx="43434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Sebuah</a:t>
            </a:r>
            <a:r>
              <a:rPr lang="en-US" b="1" dirty="0"/>
              <a:t> Model </a:t>
            </a:r>
            <a:r>
              <a:rPr lang="en-US" b="1" dirty="0" err="1"/>
              <a:t>Konseptual</a:t>
            </a:r>
            <a:r>
              <a:rPr lang="en-US" b="1" dirty="0"/>
              <a:t> yang </a:t>
            </a:r>
            <a:r>
              <a:rPr lang="en-US" b="1" dirty="0" err="1"/>
              <a:t>Baik</a:t>
            </a:r>
            <a:r>
              <a:rPr lang="en-US" b="1" dirty="0"/>
              <a:t>:</a:t>
            </a:r>
            <a:br>
              <a:rPr lang="en-US" b="1" dirty="0"/>
            </a:br>
            <a:r>
              <a:rPr lang="en-US" b="1" dirty="0" err="1"/>
              <a:t>Gunting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Menyediakan</a:t>
            </a:r>
            <a:r>
              <a:rPr lang="en-US" dirty="0"/>
              <a:t>:</a:t>
            </a:r>
          </a:p>
          <a:p>
            <a:pPr lvl="1"/>
            <a:r>
              <a:rPr lang="en-US" dirty="0" err="1" smtClean="0"/>
              <a:t>lubang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/>
              <a:t>disisipkan</a:t>
            </a:r>
            <a:endParaRPr lang="en-US" dirty="0"/>
          </a:p>
          <a:p>
            <a:r>
              <a:rPr lang="en-US" dirty="0" err="1" smtClean="0"/>
              <a:t>Batasan</a:t>
            </a:r>
            <a:r>
              <a:rPr lang="en-US" dirty="0"/>
              <a:t>:</a:t>
            </a:r>
          </a:p>
          <a:p>
            <a:pPr lvl="1"/>
            <a:r>
              <a:rPr lang="en-US" dirty="0" err="1" smtClean="0"/>
              <a:t>lubang</a:t>
            </a:r>
            <a:r>
              <a:rPr lang="en-US" dirty="0" smtClean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 smtClean="0"/>
              <a:t>jari</a:t>
            </a:r>
            <a:r>
              <a:rPr lang="en-US" dirty="0" smtClean="0"/>
              <a:t>, </a:t>
            </a:r>
            <a:r>
              <a:rPr lang="en-US" dirty="0" err="1" smtClean="0"/>
              <a:t>lubang</a:t>
            </a:r>
            <a:r>
              <a:rPr lang="en-US" dirty="0" smtClean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jari</a:t>
            </a:r>
            <a:endParaRPr lang="en-US" dirty="0"/>
          </a:p>
          <a:p>
            <a:r>
              <a:rPr lang="en-US" dirty="0" err="1" smtClean="0"/>
              <a:t>Pemetaan</a:t>
            </a:r>
            <a:r>
              <a:rPr lang="en-US" dirty="0"/>
              <a:t>:</a:t>
            </a:r>
          </a:p>
          <a:p>
            <a:pPr lvl="1"/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lubang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jari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diusulkan</a:t>
            </a:r>
            <a:r>
              <a:rPr lang="en-US" dirty="0" smtClean="0"/>
              <a:t>/</a:t>
            </a:r>
            <a:r>
              <a:rPr lang="en-US" dirty="0" err="1" smtClean="0"/>
              <a:t>disediakan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dibatasi</a:t>
            </a:r>
            <a:r>
              <a:rPr lang="en-US" dirty="0" smtClean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 smtClean="0"/>
              <a:t>penampilan</a:t>
            </a:r>
            <a:r>
              <a:rPr lang="en-US" dirty="0" smtClean="0"/>
              <a:t>  </a:t>
            </a:r>
            <a:endParaRPr lang="en-US" dirty="0"/>
          </a:p>
          <a:p>
            <a:r>
              <a:rPr lang="en-US" dirty="0" err="1" smtClean="0"/>
              <a:t>Perpindahan</a:t>
            </a:r>
            <a:r>
              <a:rPr lang="en-US" dirty="0" smtClean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ungkapan</a:t>
            </a:r>
            <a:r>
              <a:rPr lang="en-US" dirty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yang </a:t>
            </a:r>
            <a:r>
              <a:rPr lang="en-US" dirty="0" err="1"/>
              <a:t>diajarkan</a:t>
            </a:r>
            <a:r>
              <a:rPr lang="en-US" dirty="0"/>
              <a:t> </a:t>
            </a:r>
            <a:r>
              <a:rPr lang="en-US" dirty="0" err="1"/>
              <a:t>manakala</a:t>
            </a:r>
            <a:r>
              <a:rPr lang="en-US" dirty="0"/>
              <a:t> </a:t>
            </a:r>
            <a:r>
              <a:rPr lang="en-US" dirty="0" err="1"/>
              <a:t>muda</a:t>
            </a:r>
            <a:endParaRPr lang="en-US" dirty="0"/>
          </a:p>
          <a:p>
            <a:pPr lvl="1"/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 smtClean="0"/>
              <a:t>tetap</a:t>
            </a:r>
            <a:r>
              <a:rPr lang="en-US" dirty="0" smtClean="0"/>
              <a:t>			</a:t>
            </a:r>
            <a:endParaRPr lang="en-US" dirty="0"/>
          </a:p>
          <a:p>
            <a:r>
              <a:rPr lang="en-US" dirty="0" smtClean="0"/>
              <a:t>Model </a:t>
            </a:r>
            <a:r>
              <a:rPr lang="en-US" dirty="0" err="1"/>
              <a:t>konseptual</a:t>
            </a:r>
            <a:r>
              <a:rPr lang="en-US" dirty="0"/>
              <a:t>:</a:t>
            </a:r>
          </a:p>
          <a:p>
            <a:pPr lvl="1"/>
            <a:r>
              <a:rPr lang="en-US" dirty="0" err="1" smtClean="0"/>
              <a:t>obyek</a:t>
            </a:r>
            <a:r>
              <a:rPr lang="en-US" dirty="0" smtClean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menyiratkan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bekerja</a:t>
            </a:r>
            <a:endParaRPr lang="en-US" dirty="0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3810000"/>
            <a:ext cx="19431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Sebuah</a:t>
            </a:r>
            <a:r>
              <a:rPr lang="en-US" b="1" dirty="0"/>
              <a:t> Model </a:t>
            </a:r>
            <a:r>
              <a:rPr lang="en-US" b="1" dirty="0" err="1"/>
              <a:t>Konseptual</a:t>
            </a:r>
            <a:r>
              <a:rPr lang="en-US" b="1" dirty="0"/>
              <a:t> yang </a:t>
            </a:r>
            <a:r>
              <a:rPr lang="en-US" b="1" dirty="0" err="1"/>
              <a:t>Buruk</a:t>
            </a:r>
            <a:r>
              <a:rPr lang="en-US" b="1" dirty="0"/>
              <a:t>: </a:t>
            </a:r>
            <a:r>
              <a:rPr lang="en-US" b="1" dirty="0" err="1"/>
              <a:t>Arloji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Digital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Menyediakan</a:t>
            </a:r>
            <a:r>
              <a:rPr lang="en-US" dirty="0"/>
              <a:t>:</a:t>
            </a:r>
          </a:p>
          <a:p>
            <a:pPr lvl="1"/>
            <a:r>
              <a:rPr lang="nn-NO" dirty="0" smtClean="0"/>
              <a:t>empat </a:t>
            </a:r>
            <a:r>
              <a:rPr lang="nn-NO" dirty="0"/>
              <a:t>tombol untuk ditekan, tetapi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fungsinya</a:t>
            </a:r>
            <a:endParaRPr lang="en-US" dirty="0"/>
          </a:p>
          <a:p>
            <a:r>
              <a:rPr lang="nl-NL" dirty="0" smtClean="0"/>
              <a:t>Pemetaan </a:t>
            </a:r>
            <a:r>
              <a:rPr lang="nl-NL" dirty="0"/>
              <a:t>dan batasan tidak dikenali:</a:t>
            </a:r>
          </a:p>
          <a:p>
            <a:pPr lvl="1"/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relasi</a:t>
            </a:r>
            <a:r>
              <a:rPr lang="en-US" dirty="0"/>
              <a:t> yang </a:t>
            </a:r>
            <a:r>
              <a:rPr lang="en-US" dirty="0" err="1"/>
              <a:t>tampak</a:t>
            </a:r>
            <a:r>
              <a:rPr lang="en-US" dirty="0"/>
              <a:t> </a:t>
            </a:r>
            <a:r>
              <a:rPr lang="en-US" dirty="0" err="1"/>
              <a:t>antartombol</a:t>
            </a:r>
            <a:r>
              <a:rPr lang="en-US" dirty="0"/>
              <a:t>,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mengakhiri</a:t>
            </a:r>
            <a:r>
              <a:rPr lang="en-US" dirty="0" smtClean="0"/>
              <a:t> </a:t>
            </a:r>
            <a:r>
              <a:rPr lang="en-US" dirty="0" err="1"/>
              <a:t>hasil</a:t>
            </a:r>
            <a:endParaRPr lang="en-US" dirty="0"/>
          </a:p>
          <a:p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/>
              <a:t>pelatihan</a:t>
            </a:r>
            <a:r>
              <a:rPr lang="en-US" dirty="0"/>
              <a:t>:</a:t>
            </a:r>
          </a:p>
          <a:p>
            <a:pPr lvl="1"/>
            <a:r>
              <a:rPr lang="sv-SE" dirty="0" smtClean="0"/>
              <a:t>sedikit </a:t>
            </a:r>
            <a:r>
              <a:rPr lang="sv-SE" dirty="0"/>
              <a:t>hubungan dengan arloji analog</a:t>
            </a:r>
          </a:p>
          <a:p>
            <a:r>
              <a:rPr lang="en-US" dirty="0" err="1" smtClean="0"/>
              <a:t>Ungkapan</a:t>
            </a:r>
            <a:r>
              <a:rPr lang="en-US" dirty="0" smtClean="0"/>
              <a:t> </a:t>
            </a:r>
            <a:r>
              <a:rPr lang="en-US" dirty="0" err="1"/>
              <a:t>budaya</a:t>
            </a:r>
            <a:r>
              <a:rPr lang="en-US" dirty="0"/>
              <a:t>:</a:t>
            </a:r>
          </a:p>
          <a:p>
            <a:pPr lvl="1"/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distandarisasi</a:t>
            </a:r>
            <a:r>
              <a:rPr lang="en-US" dirty="0"/>
              <a:t> </a:t>
            </a:r>
            <a:r>
              <a:rPr lang="en-US" dirty="0" err="1"/>
              <a:t>mengendalikan</a:t>
            </a:r>
            <a:r>
              <a:rPr lang="en-US" dirty="0"/>
              <a:t> </a:t>
            </a:r>
            <a:r>
              <a:rPr lang="en-US" dirty="0" err="1"/>
              <a:t>inti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fungsi-fungsi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.</a:t>
            </a:r>
          </a:p>
          <a:p>
            <a:r>
              <a:rPr lang="en-US" dirty="0" smtClean="0"/>
              <a:t>Model </a:t>
            </a:r>
            <a:r>
              <a:rPr lang="en-US" dirty="0" err="1"/>
              <a:t>konseptual</a:t>
            </a:r>
            <a:r>
              <a:rPr lang="en-US" dirty="0"/>
              <a:t>:</a:t>
            </a:r>
          </a:p>
          <a:p>
            <a:pPr lvl="1"/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/>
              <a:t>dipelajari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600200"/>
            <a:ext cx="1752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Model </a:t>
            </a:r>
            <a:r>
              <a:rPr lang="en-US" b="1" dirty="0" err="1"/>
              <a:t>Konseptual</a:t>
            </a:r>
            <a:r>
              <a:rPr lang="en-US" b="1" dirty="0"/>
              <a:t>: </a:t>
            </a:r>
            <a:r>
              <a:rPr lang="en-US" b="1" dirty="0" err="1"/>
              <a:t>Pedoman</a:t>
            </a:r>
            <a:r>
              <a:rPr lang="en-US" b="1" dirty="0"/>
              <a:t> </a:t>
            </a:r>
            <a:r>
              <a:rPr lang="en-US" b="1" dirty="0" err="1"/>
              <a:t>Pokok</a:t>
            </a:r>
            <a:r>
              <a:rPr lang="en-US" b="1" dirty="0"/>
              <a:t>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err="1"/>
              <a:t>Menyediakan</a:t>
            </a:r>
            <a:r>
              <a:rPr lang="en-US" i="1" dirty="0"/>
              <a:t> </a:t>
            </a:r>
            <a:r>
              <a:rPr lang="en-US" i="1" dirty="0" err="1"/>
              <a:t>suatu</a:t>
            </a:r>
            <a:r>
              <a:rPr lang="en-US" i="1" dirty="0"/>
              <a:t> model </a:t>
            </a:r>
            <a:r>
              <a:rPr lang="en-US" i="1" dirty="0" err="1"/>
              <a:t>konseptual</a:t>
            </a:r>
            <a:r>
              <a:rPr lang="en-US" i="1" dirty="0"/>
              <a:t> yang </a:t>
            </a:r>
            <a:r>
              <a:rPr lang="en-US" i="1" dirty="0" err="1"/>
              <a:t>baik</a:t>
            </a:r>
            <a:endParaRPr lang="en-US" i="1" dirty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mengijinkan</a:t>
            </a:r>
            <a:r>
              <a:rPr lang="en-US" dirty="0" smtClean="0"/>
              <a:t> </a:t>
            </a:r>
            <a:r>
              <a:rPr lang="en-US" dirty="0" err="1"/>
              <a:t>pemakai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meramalkan</a:t>
            </a:r>
            <a:r>
              <a:rPr lang="en-US" dirty="0" smtClean="0"/>
              <a:t>/</a:t>
            </a:r>
            <a:r>
              <a:rPr lang="en-US" dirty="0" err="1" smtClean="0"/>
              <a:t>memprediksi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.</a:t>
            </a:r>
          </a:p>
          <a:p>
            <a:r>
              <a:rPr lang="en-US" dirty="0" err="1" smtClean="0"/>
              <a:t>Masalah</a:t>
            </a:r>
            <a:r>
              <a:rPr lang="en-US" dirty="0"/>
              <a:t>:</a:t>
            </a:r>
          </a:p>
          <a:p>
            <a:pPr lvl="1"/>
            <a:r>
              <a:rPr lang="en-US" dirty="0" err="1" smtClean="0"/>
              <a:t>Perancang</a:t>
            </a:r>
            <a:r>
              <a:rPr lang="en-US" dirty="0" smtClean="0"/>
              <a:t> </a:t>
            </a:r>
            <a:r>
              <a:rPr lang="en-US" dirty="0"/>
              <a:t>model </a:t>
            </a:r>
            <a:r>
              <a:rPr lang="en-US" dirty="0" err="1"/>
              <a:t>konseptual</a:t>
            </a:r>
            <a:r>
              <a:rPr lang="en-US" dirty="0"/>
              <a:t> </a:t>
            </a:r>
            <a:r>
              <a:rPr lang="en-US" dirty="0" err="1"/>
              <a:t>berkomunikasi</a:t>
            </a:r>
            <a:r>
              <a:rPr lang="en-US" dirty="0"/>
              <a:t> </a:t>
            </a:r>
            <a:r>
              <a:rPr lang="en-US" dirty="0" smtClean="0"/>
              <a:t>via ‘system </a:t>
            </a:r>
            <a:r>
              <a:rPr lang="en-US" dirty="0"/>
              <a:t>image’:</a:t>
            </a:r>
          </a:p>
          <a:p>
            <a:pPr lvl="2"/>
            <a:r>
              <a:rPr lang="en-US" dirty="0" err="1"/>
              <a:t>penampilan</a:t>
            </a:r>
            <a:r>
              <a:rPr lang="en-US" dirty="0"/>
              <a:t>, </a:t>
            </a:r>
            <a:r>
              <a:rPr lang="en-US" dirty="0" err="1"/>
              <a:t>instruksi</a:t>
            </a:r>
            <a:r>
              <a:rPr lang="en-US" dirty="0"/>
              <a:t>,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 smtClean="0"/>
              <a:t>perpindahan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/>
              <a:t>, </a:t>
            </a:r>
            <a:r>
              <a:rPr lang="en-US" dirty="0" err="1"/>
              <a:t>ungkapan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stereotypes (=</a:t>
            </a:r>
            <a:r>
              <a:rPr lang="en-US" dirty="0" err="1"/>
              <a:t>klise,pengulangan</a:t>
            </a:r>
            <a:r>
              <a:rPr lang="en-US" dirty="0"/>
              <a:t>)</a:t>
            </a:r>
          </a:p>
          <a:p>
            <a:pPr lvl="1"/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/>
              <a:t>system image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model </a:t>
            </a:r>
            <a:r>
              <a:rPr lang="en-US" dirty="0" smtClean="0"/>
              <a:t>yang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konsisten</a:t>
            </a:r>
            <a:r>
              <a:rPr lang="en-US" dirty="0"/>
              <a:t>:</a:t>
            </a:r>
          </a:p>
          <a:p>
            <a:pPr lvl="2"/>
            <a:r>
              <a:rPr lang="en-US" dirty="0" err="1"/>
              <a:t>pemakai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, model </a:t>
            </a:r>
            <a:r>
              <a:rPr lang="en-US" dirty="0" err="1"/>
              <a:t>konseptual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Model </a:t>
            </a:r>
            <a:r>
              <a:rPr lang="en-US" b="1" dirty="0" err="1"/>
              <a:t>Konseptual</a:t>
            </a:r>
            <a:r>
              <a:rPr lang="en-US" b="1" dirty="0"/>
              <a:t>: </a:t>
            </a:r>
            <a:r>
              <a:rPr lang="en-US" b="1" dirty="0" err="1"/>
              <a:t>Pedoman</a:t>
            </a:r>
            <a:r>
              <a:rPr lang="en-US" b="1" dirty="0"/>
              <a:t> </a:t>
            </a:r>
            <a:r>
              <a:rPr lang="en-US" b="1" dirty="0" err="1"/>
              <a:t>Pokok</a:t>
            </a:r>
            <a:r>
              <a:rPr lang="en-US" b="1" dirty="0"/>
              <a:t>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i="1" dirty="0" err="1"/>
              <a:t>Membuat</a:t>
            </a:r>
            <a:r>
              <a:rPr lang="en-US" i="1" dirty="0"/>
              <a:t> </a:t>
            </a:r>
            <a:r>
              <a:rPr lang="en-US" i="1" dirty="0" err="1"/>
              <a:t>segala</a:t>
            </a:r>
            <a:r>
              <a:rPr lang="en-US" i="1" dirty="0"/>
              <a:t> </a:t>
            </a:r>
            <a:r>
              <a:rPr lang="en-US" i="1" dirty="0" err="1"/>
              <a:t>sesuatunya</a:t>
            </a:r>
            <a:r>
              <a:rPr lang="en-US" i="1" dirty="0"/>
              <a:t> </a:t>
            </a:r>
            <a:r>
              <a:rPr lang="en-US" i="1" dirty="0" err="1"/>
              <a:t>menjadi</a:t>
            </a:r>
            <a:r>
              <a:rPr lang="en-US" i="1" dirty="0"/>
              <a:t> </a:t>
            </a:r>
            <a:r>
              <a:rPr lang="en-US" i="1" dirty="0" err="1"/>
              <a:t>tampak</a:t>
            </a:r>
            <a:endParaRPr lang="en-US" i="1" dirty="0"/>
          </a:p>
          <a:p>
            <a:pPr lvl="1"/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,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dibutuhkan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akal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penuh</a:t>
            </a:r>
            <a:r>
              <a:rPr lang="en-US" dirty="0"/>
              <a:t> </a:t>
            </a:r>
            <a:r>
              <a:rPr lang="en-US" dirty="0" err="1"/>
              <a:t>arti</a:t>
            </a:r>
            <a:endParaRPr lang="en-US" dirty="0"/>
          </a:p>
          <a:p>
            <a:pPr lvl="1"/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/>
              <a:t>affordances yang </a:t>
            </a:r>
            <a:r>
              <a:rPr lang="en-US" dirty="0" err="1"/>
              <a:t>tampak</a:t>
            </a:r>
            <a:r>
              <a:rPr lang="en-US" dirty="0"/>
              <a:t>, </a:t>
            </a:r>
            <a:r>
              <a:rPr lang="en-US" dirty="0" err="1"/>
              <a:t>memetakan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batasan</a:t>
            </a:r>
            <a:endParaRPr lang="en-US" dirty="0"/>
          </a:p>
          <a:p>
            <a:pPr lvl="1"/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/>
              <a:t>ungkapan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yang </a:t>
            </a:r>
            <a:r>
              <a:rPr lang="en-US" dirty="0" err="1"/>
              <a:t>tampak</a:t>
            </a:r>
            <a:endParaRPr lang="en-US" dirty="0"/>
          </a:p>
          <a:p>
            <a:pPr lvl="1"/>
            <a:r>
              <a:rPr lang="nn-NO" dirty="0" smtClean="0"/>
              <a:t>Mengingatkan </a:t>
            </a:r>
            <a:r>
              <a:rPr lang="nn-NO" dirty="0"/>
              <a:t>orang dari apa yang </a:t>
            </a:r>
            <a:r>
              <a:rPr lang="nn-NO" dirty="0" smtClean="0"/>
              <a:t>bisa dilakukannya dan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tersebut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Perbedaan</a:t>
            </a:r>
            <a:r>
              <a:rPr lang="en-US" b="1" dirty="0"/>
              <a:t> </a:t>
            </a:r>
            <a:r>
              <a:rPr lang="en-US" b="1" dirty="0" err="1"/>
              <a:t>Individu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709737" y="2289175"/>
            <a:ext cx="49625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Perbedaan</a:t>
            </a:r>
            <a:r>
              <a:rPr lang="en-US" b="1" dirty="0"/>
              <a:t> </a:t>
            </a:r>
            <a:r>
              <a:rPr lang="en-US" b="1" dirty="0" err="1"/>
              <a:t>Individu</a:t>
            </a:r>
            <a:r>
              <a:rPr lang="en-US" b="1" dirty="0"/>
              <a:t> (</a:t>
            </a:r>
            <a:r>
              <a:rPr lang="en-US" b="1" dirty="0" err="1"/>
              <a:t>lanjutan</a:t>
            </a:r>
            <a:r>
              <a:rPr lang="en-US" b="1" dirty="0"/>
              <a:t>)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619250" y="2070100"/>
            <a:ext cx="51435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System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/>
              <a:t>berinteraksi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:</a:t>
            </a:r>
          </a:p>
          <a:p>
            <a:pPr lvl="1"/>
            <a:r>
              <a:rPr lang="en-US" dirty="0" err="1" smtClean="0"/>
              <a:t>antarmuka</a:t>
            </a:r>
            <a:r>
              <a:rPr lang="en-US" dirty="0" smtClean="0"/>
              <a:t> </a:t>
            </a:r>
            <a:r>
              <a:rPr lang="en-US" dirty="0" err="1"/>
              <a:t>pemakai</a:t>
            </a:r>
            <a:r>
              <a:rPr lang="en-US" dirty="0"/>
              <a:t> (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bantuan</a:t>
            </a:r>
            <a:r>
              <a:rPr lang="en-US" dirty="0"/>
              <a:t>)</a:t>
            </a:r>
          </a:p>
          <a:p>
            <a:pPr lvl="1"/>
            <a:r>
              <a:rPr lang="en-US" dirty="0" err="1" smtClean="0"/>
              <a:t>dokumentasi</a:t>
            </a:r>
            <a:endParaRPr lang="en-US" dirty="0"/>
          </a:p>
          <a:p>
            <a:pPr lvl="1"/>
            <a:r>
              <a:rPr lang="en-US" dirty="0" err="1" smtClean="0"/>
              <a:t>pelatihan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3886200"/>
            <a:ext cx="34290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Pendahuluan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462212" y="2665412"/>
            <a:ext cx="34575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System Image (</a:t>
            </a:r>
            <a:r>
              <a:rPr lang="en-US" b="1" dirty="0" err="1"/>
              <a:t>lanjutan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v-SE" i="1" dirty="0"/>
              <a:t>System image hanya bermakna bahwa </a:t>
            </a:r>
            <a:r>
              <a:rPr lang="sv-SE" i="1" dirty="0" smtClean="0"/>
              <a:t>perancang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/>
              <a:t>komunikasi</a:t>
            </a:r>
            <a:r>
              <a:rPr lang="en-US" dirty="0"/>
              <a:t> model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 smtClean="0"/>
              <a:t>pemakai</a:t>
            </a:r>
            <a:r>
              <a:rPr lang="en-US" dirty="0" smtClean="0"/>
              <a:t>. </a:t>
            </a:r>
            <a:r>
              <a:rPr lang="en-US" dirty="0" err="1" smtClean="0"/>
              <a:t>Lagipula</a:t>
            </a:r>
            <a:r>
              <a:rPr lang="en-US" dirty="0"/>
              <a:t>, </a:t>
            </a:r>
            <a:r>
              <a:rPr lang="en-US" dirty="0" err="1"/>
              <a:t>perancang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mempercayakan</a:t>
            </a:r>
            <a:r>
              <a:rPr lang="en-US" dirty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potensial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system image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tersedia</a:t>
            </a:r>
            <a:r>
              <a:rPr lang="en-US" dirty="0"/>
              <a:t>.</a:t>
            </a:r>
          </a:p>
          <a:p>
            <a:r>
              <a:rPr lang="en-US" dirty="0" err="1" smtClean="0"/>
              <a:t>Kebanyakan</a:t>
            </a:r>
            <a:r>
              <a:rPr lang="en-US" dirty="0" smtClean="0"/>
              <a:t> </a:t>
            </a:r>
            <a:r>
              <a:rPr lang="en-US" dirty="0" err="1"/>
              <a:t>aplikasi</a:t>
            </a:r>
            <a:r>
              <a:rPr lang="en-US" dirty="0"/>
              <a:t> Internet </a:t>
            </a:r>
            <a:r>
              <a:rPr lang="en-US" dirty="0" err="1"/>
              <a:t>seperti</a:t>
            </a:r>
            <a:r>
              <a:rPr lang="en-US" dirty="0"/>
              <a:t> browser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pt-BR" dirty="0" smtClean="0"/>
              <a:t>aplikasi </a:t>
            </a:r>
            <a:r>
              <a:rPr lang="pt-BR" dirty="0"/>
              <a:t>email, sebagai contoh, digunakan tanpa </a:t>
            </a:r>
            <a:r>
              <a:rPr lang="pt-BR" dirty="0" smtClean="0"/>
              <a:t>para </a:t>
            </a:r>
            <a:r>
              <a:rPr lang="en-US" dirty="0" err="1" smtClean="0"/>
              <a:t>pemakai</a:t>
            </a:r>
            <a:r>
              <a:rPr lang="en-US" dirty="0" smtClean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membaca</a:t>
            </a:r>
            <a:r>
              <a:rPr lang="en-US" dirty="0" smtClean="0"/>
              <a:t> </a:t>
            </a:r>
            <a:r>
              <a:rPr lang="en-US" dirty="0" err="1" smtClean="0"/>
              <a:t>dokumentasi</a:t>
            </a:r>
            <a:r>
              <a:rPr lang="en-US" dirty="0" smtClean="0"/>
              <a:t> </a:t>
            </a:r>
            <a:r>
              <a:rPr lang="en-US" dirty="0" err="1"/>
              <a:t>pemakai</a:t>
            </a:r>
            <a:r>
              <a:rPr lang="en-US" dirty="0"/>
              <a:t> </a:t>
            </a:r>
            <a:r>
              <a:rPr lang="en-US" dirty="0" err="1"/>
              <a:t>mana</a:t>
            </a:r>
            <a:r>
              <a:rPr lang="en-US" dirty="0"/>
              <a:t> pun.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system image yang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 smtClean="0"/>
              <a:t>pemakai</a:t>
            </a:r>
            <a:r>
              <a:rPr lang="en-US" dirty="0" smtClean="0"/>
              <a:t> </a:t>
            </a:r>
            <a:r>
              <a:rPr lang="en-US" dirty="0" err="1" smtClean="0"/>
              <a:t>berinteraksi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tampilan</a:t>
            </a:r>
            <a:r>
              <a:rPr lang="en-US" dirty="0"/>
              <a:t> </a:t>
            </a:r>
            <a:r>
              <a:rPr lang="en-US" dirty="0" err="1"/>
              <a:t>layar</a:t>
            </a:r>
            <a:r>
              <a:rPr lang="en-US" dirty="0"/>
              <a:t> yang </a:t>
            </a:r>
            <a:r>
              <a:rPr lang="en-US" dirty="0" err="1" smtClean="0"/>
              <a:t>nyata</a:t>
            </a:r>
            <a:r>
              <a:rPr lang="en-US" dirty="0" smtClean="0"/>
              <a:t> (</a:t>
            </a:r>
            <a:r>
              <a:rPr lang="en-US" dirty="0" err="1" smtClean="0"/>
              <a:t>mencerminkan</a:t>
            </a:r>
            <a:r>
              <a:rPr lang="en-US" dirty="0" smtClean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 smtClean="0"/>
              <a:t>bantuan</a:t>
            </a:r>
            <a:r>
              <a:rPr lang="en-US" dirty="0" smtClean="0"/>
              <a:t> </a:t>
            </a:r>
            <a:r>
              <a:rPr lang="en-US" dirty="0" err="1" smtClean="0"/>
              <a:t>terintegrasi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Mempresentasikan</a:t>
            </a:r>
            <a:r>
              <a:rPr lang="en-US" b="1" dirty="0"/>
              <a:t> System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Penyajian</a:t>
            </a:r>
            <a:r>
              <a:rPr lang="en-US" dirty="0" smtClean="0"/>
              <a:t> </a:t>
            </a:r>
            <a:r>
              <a:rPr lang="en-US" dirty="0" err="1"/>
              <a:t>eksplisit</a:t>
            </a:r>
            <a:endParaRPr lang="en-US" dirty="0"/>
          </a:p>
          <a:p>
            <a:pPr lvl="1"/>
            <a:r>
              <a:rPr lang="fi-FI" dirty="0" smtClean="0"/>
              <a:t>Menyediakan </a:t>
            </a:r>
            <a:r>
              <a:rPr lang="fi-FI" dirty="0"/>
              <a:t>suatu peta saat ini dan konsisten </a:t>
            </a:r>
            <a:r>
              <a:rPr lang="fi-FI" dirty="0" smtClean="0"/>
              <a:t>tentang </a:t>
            </a:r>
            <a:r>
              <a:rPr lang="en-US" dirty="0" err="1" smtClean="0"/>
              <a:t>segalanya</a:t>
            </a:r>
            <a:endParaRPr lang="en-US" dirty="0"/>
          </a:p>
          <a:p>
            <a:r>
              <a:rPr lang="en-US" dirty="0" err="1" smtClean="0"/>
              <a:t>Penyajian</a:t>
            </a:r>
            <a:r>
              <a:rPr lang="en-US" dirty="0" smtClean="0"/>
              <a:t> </a:t>
            </a:r>
            <a:r>
              <a:rPr lang="en-US" dirty="0" err="1"/>
              <a:t>implisit</a:t>
            </a:r>
            <a:endParaRPr lang="en-US" dirty="0"/>
          </a:p>
          <a:p>
            <a:pPr lvl="1"/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/>
              <a:t>pedoman</a:t>
            </a:r>
            <a:r>
              <a:rPr lang="en-US" dirty="0"/>
              <a:t>/</a:t>
            </a:r>
            <a:r>
              <a:rPr lang="en-US" dirty="0" err="1"/>
              <a:t>isyarat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model </a:t>
            </a:r>
            <a:r>
              <a:rPr lang="en-US" dirty="0" err="1"/>
              <a:t>sistem</a:t>
            </a:r>
            <a:endParaRPr lang="en-US" dirty="0"/>
          </a:p>
          <a:p>
            <a:pPr lvl="1"/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/>
              <a:t>membuka</a:t>
            </a:r>
            <a:r>
              <a:rPr lang="en-US" dirty="0"/>
              <a:t>/</a:t>
            </a:r>
            <a:r>
              <a:rPr lang="en-US" dirty="0" err="1"/>
              <a:t>menguatkan</a:t>
            </a:r>
            <a:r>
              <a:rPr lang="en-US" dirty="0"/>
              <a:t> model </a:t>
            </a:r>
            <a:r>
              <a:rPr lang="en-US" dirty="0" err="1"/>
              <a:t>sistem</a:t>
            </a:r>
            <a:endParaRPr lang="en-US" dirty="0"/>
          </a:p>
          <a:p>
            <a:pPr lvl="1"/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/>
              <a:t>voice mail </a:t>
            </a:r>
            <a:r>
              <a:rPr lang="en-US" dirty="0" err="1"/>
              <a:t>telepon</a:t>
            </a:r>
            <a:r>
              <a:rPr lang="en-US" dirty="0"/>
              <a:t>:</a:t>
            </a:r>
          </a:p>
          <a:p>
            <a:pPr lvl="2"/>
            <a:r>
              <a:rPr lang="en-US" dirty="0" err="1" smtClean="0"/>
              <a:t>Baik</a:t>
            </a:r>
            <a:r>
              <a:rPr lang="en-US" dirty="0"/>
              <a:t>: </a:t>
            </a:r>
            <a:r>
              <a:rPr lang="en-US" i="1" dirty="0"/>
              <a:t>You have three new messages. Press 2 to hear </a:t>
            </a:r>
            <a:r>
              <a:rPr lang="en-US" i="1" dirty="0" smtClean="0"/>
              <a:t>your first </a:t>
            </a:r>
            <a:r>
              <a:rPr lang="en-US" i="1" dirty="0"/>
              <a:t>new message.</a:t>
            </a:r>
          </a:p>
          <a:p>
            <a:pPr lvl="2"/>
            <a:r>
              <a:rPr lang="en-US" dirty="0" err="1" smtClean="0"/>
              <a:t>Buruk</a:t>
            </a:r>
            <a:r>
              <a:rPr lang="en-US" dirty="0"/>
              <a:t>: </a:t>
            </a:r>
            <a:r>
              <a:rPr lang="en-US" i="1" dirty="0"/>
              <a:t>Press 2 to hear new message.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86000"/>
            <a:ext cx="20574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133600"/>
            <a:ext cx="27432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Menyembunyikan</a:t>
            </a:r>
            <a:r>
              <a:rPr lang="en-US" b="1" dirty="0"/>
              <a:t> </a:t>
            </a:r>
            <a:r>
              <a:rPr lang="en-US" b="1" dirty="0" err="1"/>
              <a:t>Kompleksitas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(</a:t>
            </a:r>
            <a:r>
              <a:rPr lang="en-US" b="1" dirty="0" err="1"/>
              <a:t>lanjutan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detail low-level yang </a:t>
            </a:r>
            <a:r>
              <a:rPr lang="en-US" dirty="0" err="1"/>
              <a:t>morat-marit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relevan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pemakai</a:t>
            </a:r>
            <a:endParaRPr lang="en-US" dirty="0"/>
          </a:p>
          <a:p>
            <a:pPr lvl="1"/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/>
              <a:t>penuh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dibutuhkan</a:t>
            </a:r>
            <a:endParaRPr lang="en-US" dirty="0"/>
          </a:p>
          <a:p>
            <a:r>
              <a:rPr lang="en-US" dirty="0" err="1" smtClean="0"/>
              <a:t>Contoh</a:t>
            </a:r>
            <a:r>
              <a:rPr lang="en-US" dirty="0"/>
              <a:t>: MS Word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ratusan</a:t>
            </a:r>
            <a:r>
              <a:rPr lang="en-US" dirty="0"/>
              <a:t> </a:t>
            </a:r>
            <a:r>
              <a:rPr lang="en-US" dirty="0" err="1"/>
              <a:t>perintah</a:t>
            </a:r>
            <a:endParaRPr lang="en-US" dirty="0"/>
          </a:p>
          <a:p>
            <a:pPr lvl="1"/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/>
              <a:t>pemakai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subset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/>
              <a:t>tersebut</a:t>
            </a:r>
            <a:endParaRPr lang="en-US" dirty="0"/>
          </a:p>
          <a:p>
            <a:pPr lvl="1"/>
            <a:r>
              <a:rPr lang="en-US" dirty="0" smtClean="0"/>
              <a:t>Para </a:t>
            </a:r>
            <a:r>
              <a:rPr lang="en-US" dirty="0" err="1"/>
              <a:t>pemakai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menyembunyikan</a:t>
            </a:r>
            <a:r>
              <a:rPr lang="en-US" dirty="0"/>
              <a:t> </a:t>
            </a:r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customisasi</a:t>
            </a:r>
            <a:endParaRPr lang="en-US" dirty="0"/>
          </a:p>
          <a:p>
            <a:pPr lvl="1"/>
            <a:r>
              <a:rPr lang="en-US" dirty="0" smtClean="0"/>
              <a:t>Administrator </a:t>
            </a:r>
            <a:r>
              <a:rPr lang="en-US" dirty="0"/>
              <a:t>IT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makro</a:t>
            </a:r>
            <a:endParaRPr lang="en-US" dirty="0"/>
          </a:p>
          <a:p>
            <a:pPr lvl="2"/>
            <a:r>
              <a:rPr lang="sv-SE" dirty="0" smtClean="0"/>
              <a:t>Bundel </a:t>
            </a:r>
            <a:r>
              <a:rPr lang="sv-SE" dirty="0"/>
              <a:t>perintah low-level makro ke dalam konsep tunggal</a:t>
            </a:r>
          </a:p>
          <a:p>
            <a:pPr lvl="1"/>
            <a:r>
              <a:rPr lang="en-US" dirty="0" smtClean="0"/>
              <a:t>Wizards </a:t>
            </a:r>
            <a:r>
              <a:rPr lang="en-US" dirty="0" err="1"/>
              <a:t>mengijinkan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“do what’s right</a:t>
            </a:r>
            <a:r>
              <a:rPr lang="en-US" dirty="0" smtClean="0"/>
              <a:t>”, </a:t>
            </a:r>
            <a:r>
              <a:rPr lang="en-US" dirty="0" err="1" smtClean="0"/>
              <a:t>melompati</a:t>
            </a:r>
            <a:r>
              <a:rPr lang="en-US" dirty="0" smtClean="0"/>
              <a:t> </a:t>
            </a:r>
            <a:r>
              <a:rPr lang="en-US" dirty="0"/>
              <a:t>detail</a:t>
            </a:r>
          </a:p>
          <a:p>
            <a:pPr lvl="1"/>
            <a:r>
              <a:rPr lang="en-US" dirty="0" smtClean="0"/>
              <a:t>Carroll </a:t>
            </a:r>
            <a:r>
              <a:rPr lang="en-US" dirty="0" err="1"/>
              <a:t>dan</a:t>
            </a:r>
            <a:r>
              <a:rPr lang="en-US" dirty="0"/>
              <a:t> Mack (1984) </a:t>
            </a:r>
            <a:r>
              <a:rPr lang="en-US" dirty="0" err="1"/>
              <a:t>didukung</a:t>
            </a:r>
            <a:r>
              <a:rPr lang="en-US" dirty="0"/>
              <a:t> “training wheels”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Pendahuluan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638425" y="3589337"/>
            <a:ext cx="31051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Ide</a:t>
            </a:r>
            <a:r>
              <a:rPr lang="en-US" b="1" dirty="0"/>
              <a:t> Model </a:t>
            </a:r>
            <a:r>
              <a:rPr lang="en-US" b="1" dirty="0" err="1"/>
              <a:t>Konseptual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228725" y="2008187"/>
            <a:ext cx="59245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Ide</a:t>
            </a:r>
            <a:r>
              <a:rPr lang="en-US" b="1" dirty="0"/>
              <a:t> Model </a:t>
            </a:r>
            <a:r>
              <a:rPr lang="en-US" b="1" dirty="0" err="1"/>
              <a:t>Konseptual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114550" y="2641600"/>
            <a:ext cx="41529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Ide</a:t>
            </a:r>
            <a:r>
              <a:rPr lang="en-US" b="1" dirty="0"/>
              <a:t> Model </a:t>
            </a:r>
            <a:r>
              <a:rPr lang="en-US" b="1" dirty="0" err="1" smtClean="0"/>
              <a:t>Konseptual</a:t>
            </a:r>
            <a:r>
              <a:rPr lang="en-US" b="1" dirty="0" smtClean="0"/>
              <a:t> (</a:t>
            </a:r>
            <a:r>
              <a:rPr lang="en-US" b="1" dirty="0" err="1" smtClean="0"/>
              <a:t>Lanjutan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 </a:t>
            </a:r>
            <a:r>
              <a:rPr lang="en-US" i="1" dirty="0" err="1"/>
              <a:t>Tujuan</a:t>
            </a:r>
            <a:r>
              <a:rPr lang="en-US" i="1" dirty="0"/>
              <a:t> </a:t>
            </a:r>
            <a:r>
              <a:rPr lang="en-US" i="1" dirty="0" err="1"/>
              <a:t>dari</a:t>
            </a:r>
            <a:r>
              <a:rPr lang="en-US" i="1" dirty="0"/>
              <a:t> model </a:t>
            </a:r>
            <a:r>
              <a:rPr lang="en-US" i="1" dirty="0" err="1"/>
              <a:t>konseptual</a:t>
            </a:r>
            <a:r>
              <a:rPr lang="en-US" i="1" dirty="0"/>
              <a:t> </a:t>
            </a:r>
            <a:r>
              <a:rPr lang="en-US" i="1" dirty="0" err="1"/>
              <a:t>adalah</a:t>
            </a:r>
            <a:r>
              <a:rPr lang="en-US" i="1" dirty="0"/>
              <a:t> </a:t>
            </a:r>
            <a:r>
              <a:rPr lang="en-US" i="1" dirty="0" err="1"/>
              <a:t>memastikan</a:t>
            </a:r>
            <a:r>
              <a:rPr lang="en-US" i="1" dirty="0"/>
              <a:t> </a:t>
            </a:r>
            <a:r>
              <a:rPr lang="en-US" i="1" dirty="0" err="1" smtClean="0"/>
              <a:t>bahwa</a:t>
            </a:r>
            <a:r>
              <a:rPr lang="en-US" i="1" dirty="0" smtClean="0"/>
              <a:t> </a:t>
            </a:r>
            <a:r>
              <a:rPr lang="en-US" dirty="0" smtClean="0"/>
              <a:t>user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model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keinginan</a:t>
            </a:r>
            <a:r>
              <a:rPr lang="en-US" dirty="0" smtClean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 smtClean="0"/>
              <a:t>berinteraksi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/>
              <a:t>system image (user interface, manual, </a:t>
            </a:r>
            <a:r>
              <a:rPr lang="en-US" i="1" dirty="0" err="1" smtClean="0"/>
              <a:t>pelatihan</a:t>
            </a:r>
            <a:r>
              <a:rPr lang="en-US" i="1" dirty="0" smtClean="0"/>
              <a:t> </a:t>
            </a:r>
            <a:r>
              <a:rPr lang="en-US" dirty="0" err="1" smtClean="0"/>
              <a:t>dll</a:t>
            </a:r>
            <a:r>
              <a:rPr lang="en-US" dirty="0"/>
              <a:t>).</a:t>
            </a:r>
          </a:p>
          <a:p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i="1" dirty="0"/>
              <a:t>user’s model </a:t>
            </a:r>
            <a:r>
              <a:rPr lang="en-US" i="1" dirty="0" err="1"/>
              <a:t>sangat</a:t>
            </a:r>
            <a:r>
              <a:rPr lang="en-US" i="1" dirty="0"/>
              <a:t> </a:t>
            </a:r>
            <a:r>
              <a:rPr lang="en-US" i="1" dirty="0" err="1"/>
              <a:t>dipengaruhi</a:t>
            </a:r>
            <a:r>
              <a:rPr lang="en-US" i="1" dirty="0"/>
              <a:t> </a:t>
            </a:r>
            <a:r>
              <a:rPr lang="en-US" i="1" dirty="0" err="1" smtClean="0"/>
              <a:t>oleh</a:t>
            </a:r>
            <a:r>
              <a:rPr lang="en-US" i="1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/>
              <a:t>sebelumnya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r>
              <a:rPr lang="en-US" dirty="0" smtClean="0"/>
              <a:t>.</a:t>
            </a:r>
          </a:p>
          <a:p>
            <a:r>
              <a:rPr lang="sv-SE" dirty="0"/>
              <a:t>Gambaran sistem harus didasarkan pada suatu </a:t>
            </a:r>
            <a:r>
              <a:rPr lang="sv-SE" dirty="0" smtClean="0"/>
              <a:t>model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ringkas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.</a:t>
            </a:r>
          </a:p>
          <a:p>
            <a:r>
              <a:rPr lang="en-US" dirty="0" smtClean="0"/>
              <a:t>Model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didasarkan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 smtClean="0"/>
              <a:t>keperluan</a:t>
            </a:r>
            <a:r>
              <a:rPr lang="en-US" dirty="0" smtClean="0"/>
              <a:t> </a:t>
            </a:r>
            <a:r>
              <a:rPr lang="fi-FI" dirty="0" smtClean="0"/>
              <a:t>pemakai, pengetahuan </a:t>
            </a:r>
            <a:r>
              <a:rPr lang="fi-FI" dirty="0"/>
              <a:t>sebelumnya serta </a:t>
            </a:r>
            <a:r>
              <a:rPr lang="fi-FI" dirty="0" smtClean="0"/>
              <a:t>pengalaman. </a:t>
            </a:r>
            <a:r>
              <a:rPr lang="en-US" dirty="0" smtClean="0"/>
              <a:t>Model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representasi</a:t>
            </a:r>
            <a:r>
              <a:rPr lang="en-US" dirty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nn-NO" dirty="0" smtClean="0"/>
              <a:t>struktur </a:t>
            </a:r>
            <a:r>
              <a:rPr lang="nn-NO" dirty="0"/>
              <a:t>dasar sistem, tetapi sebuah model yang </a:t>
            </a:r>
            <a:r>
              <a:rPr lang="nn-NO" dirty="0" smtClean="0"/>
              <a:t>akan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Ide</a:t>
            </a:r>
            <a:r>
              <a:rPr lang="en-US" b="1" dirty="0" smtClean="0"/>
              <a:t> Model </a:t>
            </a:r>
            <a:r>
              <a:rPr lang="en-US" b="1" dirty="0" err="1" smtClean="0"/>
              <a:t>Konseptual</a:t>
            </a:r>
            <a:r>
              <a:rPr lang="en-US" b="1" dirty="0" smtClean="0"/>
              <a:t> (</a:t>
            </a:r>
            <a:r>
              <a:rPr lang="en-US" b="1" dirty="0" err="1" smtClean="0"/>
              <a:t>Lanjutan</a:t>
            </a:r>
            <a:r>
              <a:rPr lang="en-US" b="1" dirty="0" smtClean="0"/>
              <a:t>)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6324600" cy="472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user’s model / </a:t>
            </a:r>
            <a:r>
              <a:rPr lang="en-US" i="1" dirty="0"/>
              <a:t>mental model</a:t>
            </a:r>
          </a:p>
          <a:p>
            <a:r>
              <a:rPr lang="en-US" dirty="0" smtClean="0"/>
              <a:t>design </a:t>
            </a:r>
            <a:r>
              <a:rPr lang="en-US" dirty="0"/>
              <a:t>model / </a:t>
            </a:r>
            <a:r>
              <a:rPr lang="en-US" i="1" dirty="0"/>
              <a:t>conceptual model</a:t>
            </a:r>
          </a:p>
          <a:p>
            <a:r>
              <a:rPr lang="en-US" dirty="0" smtClean="0"/>
              <a:t>system </a:t>
            </a:r>
            <a:r>
              <a:rPr lang="en-US" dirty="0"/>
              <a:t>image</a:t>
            </a:r>
          </a:p>
          <a:p>
            <a:r>
              <a:rPr lang="en-US" i="1" dirty="0" smtClean="0"/>
              <a:t>user </a:t>
            </a:r>
            <a:r>
              <a:rPr lang="en-US" i="1" dirty="0"/>
              <a:t>model</a:t>
            </a:r>
          </a:p>
          <a:p>
            <a:r>
              <a:rPr lang="en-US" i="1" dirty="0" smtClean="0"/>
              <a:t>metaphor</a:t>
            </a:r>
            <a:endParaRPr lang="en-US" i="1" dirty="0"/>
          </a:p>
          <a:p>
            <a:r>
              <a:rPr lang="en-US" i="1" dirty="0" smtClean="0"/>
              <a:t>analogy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223</TotalTime>
  <Words>1022</Words>
  <Application>Microsoft Office PowerPoint</Application>
  <PresentationFormat>On-screen Show (4:3)</PresentationFormat>
  <Paragraphs>160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Oriel</vt:lpstr>
      <vt:lpstr>Model Konseptual</vt:lpstr>
      <vt:lpstr>Pendahuluan</vt:lpstr>
      <vt:lpstr>Pendahuluan</vt:lpstr>
      <vt:lpstr>Pendahuluan</vt:lpstr>
      <vt:lpstr>Ide Model Konseptual</vt:lpstr>
      <vt:lpstr>Ide Model Konseptual</vt:lpstr>
      <vt:lpstr>Ide Model Konseptual (Lanjutan)</vt:lpstr>
      <vt:lpstr>Ide Model Konseptual (Lanjutan)</vt:lpstr>
      <vt:lpstr>Model</vt:lpstr>
      <vt:lpstr>Mental Model</vt:lpstr>
      <vt:lpstr>Teori Psikologi</vt:lpstr>
      <vt:lpstr>Karakteristik Model Mental</vt:lpstr>
      <vt:lpstr>Bagaimana Mendapatkan Model Mental?</vt:lpstr>
      <vt:lpstr>Contoh: Model Mental pada Panggilan Telepon</vt:lpstr>
      <vt:lpstr>Apa yang Digambarkan Model Mental pada Pemakai?</vt:lpstr>
      <vt:lpstr>Model Mental vs Desain Konseptual</vt:lpstr>
      <vt:lpstr>Model Konseptual</vt:lpstr>
      <vt:lpstr>Model Konseptual (lanjutan)</vt:lpstr>
      <vt:lpstr>Model Konseptual (lanjutan)</vt:lpstr>
      <vt:lpstr>Mengapa Desain itu Susah?</vt:lpstr>
      <vt:lpstr>Mengapa Desain itu Susah?</vt:lpstr>
      <vt:lpstr>Mengapa Desain itu Susah?</vt:lpstr>
      <vt:lpstr>Sebuah Model Konseptual yang Baik: Gunting</vt:lpstr>
      <vt:lpstr>Sebuah Model Konseptual yang Buruk: Arloji Digital</vt:lpstr>
      <vt:lpstr>Model Konseptual: Pedoman Pokok #1</vt:lpstr>
      <vt:lpstr>Model Konseptual: Pedoman Pokok #2</vt:lpstr>
      <vt:lpstr>Perbedaan Individu</vt:lpstr>
      <vt:lpstr>Perbedaan Individu (lanjutan)</vt:lpstr>
      <vt:lpstr>System Image</vt:lpstr>
      <vt:lpstr>System Image (lanjutan)</vt:lpstr>
      <vt:lpstr>Mempresentasikan System Image</vt:lpstr>
      <vt:lpstr>Slide 32</vt:lpstr>
      <vt:lpstr>Menyembunyikan Kompleksitas Sistem (lanjutan</vt:lpstr>
    </vt:vector>
  </TitlesOfParts>
  <Company>UNIKOM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MELZZ</dc:creator>
  <cp:lastModifiedBy>MELZZ</cp:lastModifiedBy>
  <cp:revision>29</cp:revision>
  <dcterms:created xsi:type="dcterms:W3CDTF">2012-07-23T05:41:00Z</dcterms:created>
  <dcterms:modified xsi:type="dcterms:W3CDTF">2012-07-24T01:36:31Z</dcterms:modified>
</cp:coreProperties>
</file>