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30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8" r:id="rId52"/>
    <p:sldId id="30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4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414B54B4-DAD1-48DE-B08B-DF4F774DDE09}"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4B54B4-DAD1-48DE-B08B-DF4F774DD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4B54B4-DAD1-48DE-B08B-DF4F774DD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4B54B4-DAD1-48DE-B08B-DF4F774DDE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4B54B4-DAD1-48DE-B08B-DF4F774DDE09}"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4B54B4-DAD1-48DE-B08B-DF4F774DDE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4B54B4-DAD1-48DE-B08B-DF4F774DDE09}"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4B54B4-DAD1-48DE-B08B-DF4F774DD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4B54B4-DAD1-48DE-B08B-DF4F774DD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A5C318-ED92-4EB5-9156-7D978A5D463C}" type="datetimeFigureOut">
              <a:rPr lang="en-US" smtClean="0"/>
              <a:pPr/>
              <a:t>7/29/2012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4B54B4-DAD1-48DE-B08B-DF4F774DDE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EA5C318-ED92-4EB5-9156-7D978A5D463C}" type="datetimeFigureOut">
              <a:rPr lang="en-US" smtClean="0"/>
              <a:pPr/>
              <a:t>7/29/2012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414B54B4-DAD1-48DE-B08B-DF4F774DDE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EA5C318-ED92-4EB5-9156-7D978A5D463C}" type="datetimeFigureOut">
              <a:rPr lang="en-US" smtClean="0"/>
              <a:pPr/>
              <a:t>7/29/2012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14B54B4-DAD1-48DE-B08B-DF4F774DDE0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Pertemuan</a:t>
            </a:r>
            <a:r>
              <a:rPr lang="en-US" dirty="0" smtClean="0"/>
              <a:t> </a:t>
            </a:r>
            <a:r>
              <a:rPr lang="en-US" dirty="0" smtClean="0"/>
              <a:t>9</a:t>
            </a:r>
            <a:endParaRPr lang="en-US" dirty="0"/>
          </a:p>
        </p:txBody>
      </p:sp>
      <p:sp>
        <p:nvSpPr>
          <p:cNvPr id="3" name="Subtitle 2"/>
          <p:cNvSpPr>
            <a:spLocks noGrp="1"/>
          </p:cNvSpPr>
          <p:nvPr>
            <p:ph type="subTitle" idx="1"/>
          </p:nvPr>
        </p:nvSpPr>
        <p:spPr/>
        <p:txBody>
          <a:bodyPr/>
          <a:lstStyle/>
          <a:p>
            <a:r>
              <a:rPr lang="en-US" dirty="0" err="1" smtClean="0"/>
              <a:t>Prinsip</a:t>
            </a:r>
            <a:r>
              <a:rPr lang="en-US" dirty="0" smtClean="0"/>
              <a:t> </a:t>
            </a:r>
            <a:r>
              <a:rPr lang="en-US" dirty="0" err="1" smtClean="0"/>
              <a:t>Desain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838200" y="1185863"/>
            <a:ext cx="7543800" cy="4271962"/>
          </a:xfrm>
          <a:prstGeom prst="rect">
            <a:avLst/>
          </a:prstGeom>
          <a:noFill/>
          <a:ln w="9525">
            <a:noFill/>
            <a:miter lim="800000"/>
            <a:headEnd/>
            <a:tailEnd/>
          </a:ln>
          <a:effectLst/>
        </p:spPr>
        <p:txBody>
          <a:bodyPr>
            <a:spAutoFit/>
          </a:bodyPr>
          <a:lstStyle/>
          <a:p>
            <a:pPr algn="just" rtl="0"/>
            <a:r>
              <a:rPr lang="en-US" sz="2000" b="1" u="sng"/>
              <a:t>Simplicity </a:t>
            </a:r>
          </a:p>
          <a:p>
            <a:pPr algn="just" rtl="0"/>
            <a:endParaRPr lang="en-US" sz="2000" u="sng"/>
          </a:p>
          <a:p>
            <a:pPr lvl="1" algn="just" rtl="0"/>
            <a:r>
              <a:rPr lang="en-US"/>
              <a:t>• Kesederhanaan perlu diperhatikan pada saat membangun antarmuka.</a:t>
            </a:r>
          </a:p>
          <a:p>
            <a:pPr lvl="1" algn="just" rtl="0"/>
            <a:r>
              <a:rPr lang="en-US"/>
              <a:t> </a:t>
            </a:r>
          </a:p>
          <a:p>
            <a:pPr lvl="1" algn="just" rtl="0"/>
            <a:r>
              <a:rPr lang="en-US"/>
              <a:t>• Tidak selamanya antarmuka yang memiliki menu banyak adalah antarmuka yang baik. </a:t>
            </a:r>
          </a:p>
          <a:p>
            <a:pPr lvl="1" algn="just" rtl="0"/>
            <a:endParaRPr lang="en-US"/>
          </a:p>
          <a:p>
            <a:pPr lvl="1" algn="just" rtl="0"/>
            <a:r>
              <a:rPr lang="en-US"/>
              <a:t>• Kesederhanaan disini lebih berarti sebagai hal yang ringkas dan tidak terlalu berbelit. </a:t>
            </a:r>
          </a:p>
          <a:p>
            <a:pPr lvl="1" algn="just" rtl="0"/>
            <a:endParaRPr lang="en-US"/>
          </a:p>
          <a:p>
            <a:pPr lvl="1" algn="just" rtl="0"/>
            <a:r>
              <a:rPr lang="en-US"/>
              <a:t>• User akan merasa jengah dan bosan jika pernyataan, pertanyaan dan menu bahkan informasi yang dihasilkan terlalu panjang dan berbelit. </a:t>
            </a:r>
          </a:p>
          <a:p>
            <a:pPr lvl="1" algn="just" rtl="0"/>
            <a:endParaRPr lang="en-US"/>
          </a:p>
          <a:p>
            <a:pPr lvl="1" algn="just" rtl="0"/>
            <a:r>
              <a:rPr lang="en-US"/>
              <a:t>• User lebih menyukai hal-hal yang bersifat sederhana tetapi mempunyai kekuatan/bobot.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609600" y="1323975"/>
            <a:ext cx="8001000" cy="3417888"/>
          </a:xfrm>
          <a:prstGeom prst="rect">
            <a:avLst/>
          </a:prstGeom>
          <a:noFill/>
          <a:ln w="9525">
            <a:noFill/>
            <a:miter lim="800000"/>
            <a:headEnd/>
            <a:tailEnd/>
          </a:ln>
          <a:effectLst/>
        </p:spPr>
        <p:txBody>
          <a:bodyPr>
            <a:spAutoFit/>
          </a:bodyPr>
          <a:lstStyle/>
          <a:p>
            <a:pPr algn="just" rtl="0"/>
            <a:r>
              <a:rPr lang="en-US" sz="2000" b="1" u="sng"/>
              <a:t>Direct manipulation</a:t>
            </a:r>
            <a:r>
              <a:rPr lang="en-US" b="1"/>
              <a:t> </a:t>
            </a:r>
          </a:p>
          <a:p>
            <a:pPr algn="just" rtl="0"/>
            <a:endParaRPr lang="en-US"/>
          </a:p>
          <a:p>
            <a:pPr lvl="1" algn="just" rtl="0"/>
            <a:r>
              <a:rPr lang="en-US"/>
              <a:t>• User berharap aplikasi yang dihadapinya mempunyai media atau tools yang dapat digunakan untuk melakukan perubahan pada antarmuka tersebut. </a:t>
            </a:r>
          </a:p>
          <a:p>
            <a:pPr lvl="1" algn="just" rtl="0"/>
            <a:endParaRPr lang="en-US"/>
          </a:p>
          <a:p>
            <a:pPr lvl="1" algn="just" rtl="0"/>
            <a:r>
              <a:rPr lang="en-US"/>
              <a:t>• User ingin sekali aplikasi yang dihadapannya bisa disesuaikan dengan kebutuhan, sifat dan karakteristik user tersebut. Selain itu, sifat dari user yang suka merubah atau mempunyai rasa bosan. </a:t>
            </a:r>
          </a:p>
          <a:p>
            <a:pPr lvl="1" algn="just" rtl="0"/>
            <a:endParaRPr lang="en-US"/>
          </a:p>
          <a:p>
            <a:pPr lvl="1" algn="just" rtl="0"/>
            <a:r>
              <a:rPr lang="en-US"/>
              <a:t>• Contoh : tampilan warna sesuai keinginan (misal pink) pada window bisa dirubah melalui desktop properties, tampilan skin winamp bisa dirubah, dll.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685800" y="774700"/>
            <a:ext cx="7924800" cy="4516438"/>
          </a:xfrm>
          <a:prstGeom prst="rect">
            <a:avLst/>
          </a:prstGeom>
          <a:noFill/>
          <a:ln w="9525">
            <a:noFill/>
            <a:miter lim="800000"/>
            <a:headEnd/>
            <a:tailEnd/>
          </a:ln>
          <a:effectLst/>
        </p:spPr>
        <p:txBody>
          <a:bodyPr>
            <a:spAutoFit/>
          </a:bodyPr>
          <a:lstStyle/>
          <a:p>
            <a:pPr algn="just" rtl="0"/>
            <a:r>
              <a:rPr lang="en-US" sz="2000" b="1" u="sng"/>
              <a:t>Control</a:t>
            </a:r>
            <a:r>
              <a:rPr lang="en-US" b="1"/>
              <a:t> </a:t>
            </a:r>
          </a:p>
          <a:p>
            <a:pPr algn="just" rtl="0"/>
            <a:endParaRPr lang="en-US"/>
          </a:p>
          <a:p>
            <a:pPr lvl="1" algn="just" rtl="0"/>
            <a:r>
              <a:rPr lang="en-US"/>
              <a:t>• Prinsip control ini berkenaan dengan sifat user yang mempunyai tingkat konsentrasi yang berubah-ubah. Hal itu akan sangat mengganggu proses berjalannya sistem. </a:t>
            </a:r>
          </a:p>
          <a:p>
            <a:pPr lvl="1" algn="just" rtl="0"/>
            <a:endParaRPr lang="en-US"/>
          </a:p>
          <a:p>
            <a:pPr lvl="1" algn="just" rtl="0"/>
            <a:r>
              <a:rPr lang="en-US"/>
              <a:t>• Kejadian salah ketik atau salah entry merupakan hal yang biasa bagi seorang user. Akan tetapi hal itu akan dapat mengganggu sistem dan akan berakibat sangat fatal karena salah memasukkan data 1 digit/1 karakter saja informasi yang dihasilkan sangat dimungkinkan salah. </a:t>
            </a:r>
          </a:p>
          <a:p>
            <a:pPr lvl="1" algn="just" rtl="0"/>
            <a:endParaRPr lang="en-US"/>
          </a:p>
          <a:p>
            <a:pPr lvl="1" algn="just" rtl="0"/>
            <a:r>
              <a:rPr lang="en-US"/>
              <a:t>• Oleh karena itu software engineer haruslah merancang suatu kondisi yang mampu mengatasi dan menanggulangi hal-hal seperti itu.</a:t>
            </a:r>
          </a:p>
          <a:p>
            <a:pPr lvl="1" algn="just" rtl="0"/>
            <a:r>
              <a:rPr lang="en-US"/>
              <a:t> </a:t>
            </a:r>
          </a:p>
          <a:p>
            <a:pPr lvl="1" algn="just" rtl="0"/>
            <a:r>
              <a:rPr lang="en-US"/>
              <a:t>• Contoh : “illegal command”, “can’t recognize input” sebagai portal jika terjadi kesalahan.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152400" y="815975"/>
            <a:ext cx="8839200" cy="5614988"/>
          </a:xfrm>
          <a:prstGeom prst="rect">
            <a:avLst/>
          </a:prstGeom>
          <a:noFill/>
          <a:ln w="9525">
            <a:noFill/>
            <a:miter lim="800000"/>
            <a:headEnd/>
            <a:tailEnd/>
          </a:ln>
          <a:effectLst/>
        </p:spPr>
        <p:txBody>
          <a:bodyPr>
            <a:spAutoFit/>
          </a:bodyPr>
          <a:lstStyle/>
          <a:p>
            <a:pPr algn="just" rtl="0"/>
            <a:r>
              <a:rPr lang="en-US" sz="2000" b="1" u="sng"/>
              <a:t>WYSIWYG</a:t>
            </a:r>
          </a:p>
          <a:p>
            <a:pPr algn="just" rtl="0"/>
            <a:r>
              <a:rPr lang="en-US" b="1"/>
              <a:t> </a:t>
            </a:r>
            <a:endParaRPr lang="en-US"/>
          </a:p>
          <a:p>
            <a:pPr lvl="1" algn="just" rtl="0"/>
            <a:r>
              <a:rPr lang="en-US"/>
              <a:t>• WYSIWYG = what you see is what you get = apa yang didapat adalah apa yang dilihatnya. </a:t>
            </a:r>
          </a:p>
          <a:p>
            <a:pPr lvl="1" algn="just" rtl="0"/>
            <a:endParaRPr lang="en-US"/>
          </a:p>
          <a:p>
            <a:pPr lvl="1" algn="just" rtl="0"/>
            <a:r>
              <a:rPr lang="en-US"/>
              <a:t>• Contoh : apa yang tercetak di printer merupakan informasi yang terkumpul dari data-data yang terlihat di layar monitor pada saat mencari data. </a:t>
            </a:r>
          </a:p>
          <a:p>
            <a:pPr lvl="1" algn="just" rtl="0"/>
            <a:endParaRPr lang="en-US"/>
          </a:p>
          <a:p>
            <a:pPr lvl="1" algn="just" rtl="0"/>
            <a:r>
              <a:rPr lang="en-US"/>
              <a:t>• Hal ini juga perlu menjadi perhatian software engineer pada saat membangun antarmuka. </a:t>
            </a:r>
          </a:p>
          <a:p>
            <a:pPr lvl="1" algn="just" rtl="0"/>
            <a:endParaRPr lang="en-US"/>
          </a:p>
          <a:p>
            <a:pPr lvl="1" algn="just" rtl="0"/>
            <a:r>
              <a:rPr lang="en-US"/>
              <a:t>• Informasi yang dicari/diinginkan harus sesuai dengan usaha dari user pada saat mencari data dan juga harus sesuai dengan data yang ada pada aplikasi sistem (software). </a:t>
            </a:r>
          </a:p>
          <a:p>
            <a:pPr lvl="1" algn="just" rtl="0"/>
            <a:endParaRPr lang="en-US"/>
          </a:p>
          <a:p>
            <a:pPr lvl="1" algn="just" rtl="0"/>
            <a:r>
              <a:rPr lang="en-US"/>
              <a:t>• Jika sistem mempunyai informasi yang lebih dari yang diinginkan user, hendaknya dibuat pilihan (optional) sesuai dengan keinginan user. Bisa jadi yang berlebihan itu justru tidak diinginkan user. </a:t>
            </a:r>
          </a:p>
          <a:p>
            <a:pPr lvl="1" algn="just" rtl="0"/>
            <a:endParaRPr lang="en-US"/>
          </a:p>
          <a:p>
            <a:pPr lvl="1" algn="just" rtl="0"/>
            <a:r>
              <a:rPr lang="en-US"/>
              <a:t>• Yang mendasar disini adalah harus sesuai dengan kemauan dan pilihan dari user.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304800" y="838200"/>
            <a:ext cx="8458200" cy="5400675"/>
          </a:xfrm>
          <a:prstGeom prst="rect">
            <a:avLst/>
          </a:prstGeom>
          <a:noFill/>
          <a:ln w="9525">
            <a:noFill/>
            <a:miter lim="800000"/>
            <a:headEnd/>
            <a:tailEnd/>
          </a:ln>
          <a:effectLst/>
        </p:spPr>
        <p:txBody>
          <a:bodyPr>
            <a:spAutoFit/>
          </a:bodyPr>
          <a:lstStyle/>
          <a:p>
            <a:pPr algn="just" rtl="0"/>
            <a:r>
              <a:rPr lang="en-US" sz="2000" b="1" u="sng"/>
              <a:t>Flexibility </a:t>
            </a:r>
          </a:p>
          <a:p>
            <a:pPr algn="just" rtl="0"/>
            <a:endParaRPr lang="en-US" sz="2000" u="sng"/>
          </a:p>
          <a:p>
            <a:pPr lvl="1" algn="just" rtl="0"/>
            <a:r>
              <a:rPr lang="en-US"/>
              <a:t>• Fleksibel merupakan bentuk dari dari solusi pada saat menyelesaikan masalah. </a:t>
            </a:r>
          </a:p>
          <a:p>
            <a:pPr lvl="1" algn="just" rtl="0"/>
            <a:endParaRPr lang="en-US"/>
          </a:p>
          <a:p>
            <a:pPr lvl="1" algn="just" rtl="0"/>
            <a:r>
              <a:rPr lang="en-US"/>
              <a:t>• Software engineer dapat membuat berbagai solusi penyelesaian untuk satu masalah. </a:t>
            </a:r>
          </a:p>
          <a:p>
            <a:pPr lvl="1" algn="just" rtl="0"/>
            <a:endParaRPr lang="en-US"/>
          </a:p>
          <a:p>
            <a:pPr lvl="1" algn="just" rtl="0"/>
            <a:r>
              <a:rPr lang="en-US"/>
              <a:t>• Sebagai contoh adanya menu, hotkey, atau model dialog yang lainnya. </a:t>
            </a:r>
          </a:p>
          <a:p>
            <a:pPr algn="just" rtl="0"/>
            <a:endParaRPr lang="en-US"/>
          </a:p>
          <a:p>
            <a:pPr algn="just" rtl="0"/>
            <a:r>
              <a:rPr lang="en-US" sz="2000" b="1" u="sng"/>
              <a:t>Responsiveness</a:t>
            </a:r>
            <a:r>
              <a:rPr lang="en-US" b="1"/>
              <a:t> </a:t>
            </a:r>
          </a:p>
          <a:p>
            <a:pPr algn="just" rtl="0"/>
            <a:endParaRPr lang="en-US"/>
          </a:p>
          <a:p>
            <a:pPr lvl="1" algn="just" rtl="0"/>
            <a:r>
              <a:rPr lang="en-US"/>
              <a:t>• Setelah memberikan inputan atau memasukkan data ke aplikasi system melalui antarmuka, sebaiknya sistem langsung memberi tanggapan/respon dari hasil data yang diinputkan. </a:t>
            </a:r>
          </a:p>
          <a:p>
            <a:pPr lvl="1" algn="just" rtl="0"/>
            <a:endParaRPr lang="en-US"/>
          </a:p>
          <a:p>
            <a:pPr lvl="1" algn="just" rtl="0"/>
            <a:r>
              <a:rPr lang="en-US"/>
              <a:t>• Selain teknologi komputer semakin maju sesuai dengan tuntutan kebutuhan manusia, software yang dibangun pun harus mempunyai reaksi tanggap yang cepat. Hal ini didasari pada sifat manusia yang semakin dinamis / tidak mau menunggu.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533400" y="1460500"/>
            <a:ext cx="8153400" cy="2898775"/>
          </a:xfrm>
          <a:prstGeom prst="rect">
            <a:avLst/>
          </a:prstGeom>
          <a:noFill/>
          <a:ln w="9525">
            <a:noFill/>
            <a:miter lim="800000"/>
            <a:headEnd/>
            <a:tailEnd/>
          </a:ln>
          <a:effectLst/>
        </p:spPr>
        <p:txBody>
          <a:bodyPr>
            <a:spAutoFit/>
          </a:bodyPr>
          <a:lstStyle/>
          <a:p>
            <a:pPr algn="just" rtl="0"/>
            <a:r>
              <a:rPr lang="en-US" sz="2000" b="1" u="sng"/>
              <a:t>Invisible Technology </a:t>
            </a:r>
          </a:p>
          <a:p>
            <a:pPr algn="just" rtl="0"/>
            <a:endParaRPr lang="en-US" sz="2000" b="1" u="sng"/>
          </a:p>
          <a:p>
            <a:pPr lvl="1" algn="just" rtl="0"/>
            <a:r>
              <a:rPr lang="en-US"/>
              <a:t>• Secara umum, user mempunyai keingintahuan sebuah kecanggihan dari aplikasi yang digunakannya. Untuk itu aplikasi yang dibuat hendaknya mempunyai kelebihan yang tersembunyi. Bisa saja kelebihan itu berhubungan dengan sistem yang melingkupinya atau bisa saja kecanggihan atau kelebihan itu tidak ada hubungannya. </a:t>
            </a:r>
          </a:p>
          <a:p>
            <a:pPr lvl="1" algn="just" rtl="0"/>
            <a:endParaRPr lang="en-US"/>
          </a:p>
          <a:p>
            <a:pPr lvl="1" algn="just" rtl="0"/>
            <a:r>
              <a:rPr lang="en-US"/>
              <a:t>• Contoh : sebuah aplikasi mempunyai voice recognize sebagai media inputan, pengolah kata yang dilengkapi dengan language translator.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304800" y="1066800"/>
            <a:ext cx="8534400" cy="3173413"/>
          </a:xfrm>
          <a:prstGeom prst="rect">
            <a:avLst/>
          </a:prstGeom>
          <a:noFill/>
          <a:ln w="9525">
            <a:noFill/>
            <a:miter lim="800000"/>
            <a:headEnd/>
            <a:tailEnd/>
          </a:ln>
          <a:effectLst/>
        </p:spPr>
        <p:txBody>
          <a:bodyPr>
            <a:spAutoFit/>
          </a:bodyPr>
          <a:lstStyle/>
          <a:p>
            <a:pPr algn="just" rtl="0"/>
            <a:r>
              <a:rPr lang="en-US" sz="2000" b="1" u="sng"/>
              <a:t>Robustness </a:t>
            </a:r>
          </a:p>
          <a:p>
            <a:pPr algn="just" rtl="0"/>
            <a:endParaRPr lang="en-US" sz="2000" u="sng"/>
          </a:p>
          <a:p>
            <a:pPr lvl="1" algn="just" rtl="0"/>
            <a:r>
              <a:rPr lang="en-US"/>
              <a:t>• Interaksi manusia dan komputer (pembangunan antarmuka) yang baik dapat berupa frase-frase menu atau error handling yang sopan. </a:t>
            </a:r>
          </a:p>
          <a:p>
            <a:pPr lvl="1" algn="just" rtl="0"/>
            <a:endParaRPr lang="en-US"/>
          </a:p>
          <a:p>
            <a:pPr lvl="1" algn="just" rtl="0"/>
            <a:r>
              <a:rPr lang="en-US"/>
              <a:t>• Kata yang digunakan harus dalam kondisi bersahabat sehingga nuansa user friendly akan dapat dirasakan oleh user selama menggunakan sistem . </a:t>
            </a:r>
          </a:p>
          <a:p>
            <a:pPr lvl="1" algn="just" rtl="0"/>
            <a:endParaRPr lang="en-US"/>
          </a:p>
          <a:p>
            <a:pPr lvl="1" algn="just" rtl="0"/>
            <a:r>
              <a:rPr lang="en-US"/>
              <a:t>• Contoh yang kurang baik : YOU FALSE !!!, BAD FILES !!!, FLOPPY ERROR, dsb. Akan lebih baik jika BAD COMMAND OR FILES NAMES, DISK DRIVE NOT READY,dll.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381000" y="774700"/>
            <a:ext cx="8382000" cy="4271963"/>
          </a:xfrm>
          <a:prstGeom prst="rect">
            <a:avLst/>
          </a:prstGeom>
          <a:noFill/>
          <a:ln w="9525">
            <a:noFill/>
            <a:miter lim="800000"/>
            <a:headEnd/>
            <a:tailEnd/>
          </a:ln>
          <a:effectLst/>
        </p:spPr>
        <p:txBody>
          <a:bodyPr>
            <a:spAutoFit/>
          </a:bodyPr>
          <a:lstStyle/>
          <a:p>
            <a:pPr algn="just" rtl="0"/>
            <a:r>
              <a:rPr lang="en-US" sz="2000" b="1" u="sng"/>
              <a:t>Protection </a:t>
            </a:r>
          </a:p>
          <a:p>
            <a:pPr algn="just" rtl="0"/>
            <a:endParaRPr lang="en-US" sz="2000" b="1" u="sng"/>
          </a:p>
          <a:p>
            <a:pPr lvl="1" algn="just" rtl="0"/>
            <a:r>
              <a:rPr lang="en-US"/>
              <a:t>• Suasana nyaman perlu diciptakan oleh software engineer di antarmuka yang dibangunnya. </a:t>
            </a:r>
          </a:p>
          <a:p>
            <a:pPr lvl="1" algn="just" rtl="0"/>
            <a:endParaRPr lang="en-US"/>
          </a:p>
          <a:p>
            <a:pPr lvl="1" algn="just" rtl="0"/>
            <a:r>
              <a:rPr lang="en-US"/>
              <a:t>• Nyaman disini adalah suasana dimana user akan betah dan tidak menemui suasana kacau ketika user salah memasukkan data atau salah eksekusi. </a:t>
            </a:r>
          </a:p>
          <a:p>
            <a:pPr lvl="1" algn="just" rtl="0"/>
            <a:endParaRPr lang="en-US"/>
          </a:p>
          <a:p>
            <a:pPr lvl="1" algn="just" rtl="0"/>
            <a:r>
              <a:rPr lang="en-US"/>
              <a:t>• Seorang user akan tetap merasa nyaman ketika dia melakukan kesalahan, misal ketika user melakukan deleting atau menghapus files tanpa sengaja tidaklah menjadi kekacauan yang berarti karena misal ada recovery tools seperti undo, recycle bin, dll atau “are you sure....” </a:t>
            </a:r>
          </a:p>
          <a:p>
            <a:pPr lvl="1" algn="just" rtl="0"/>
            <a:endParaRPr lang="en-US"/>
          </a:p>
          <a:p>
            <a:pPr lvl="1" algn="just" rtl="0"/>
            <a:r>
              <a:rPr lang="en-US"/>
              <a:t>• Proteksi disini lebih menjaga kenyamanan user ketika menggunakan aplikasi sistem khususnya data-data berupa file.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ChangeArrowheads="1"/>
          </p:cNvSpPr>
          <p:nvPr/>
        </p:nvSpPr>
        <p:spPr bwMode="auto">
          <a:xfrm>
            <a:off x="533400" y="1524000"/>
            <a:ext cx="8305800" cy="2898775"/>
          </a:xfrm>
          <a:prstGeom prst="rect">
            <a:avLst/>
          </a:prstGeom>
          <a:noFill/>
          <a:ln w="9525">
            <a:noFill/>
            <a:miter lim="800000"/>
            <a:headEnd/>
            <a:tailEnd/>
          </a:ln>
          <a:effectLst/>
        </p:spPr>
        <p:txBody>
          <a:bodyPr>
            <a:spAutoFit/>
          </a:bodyPr>
          <a:lstStyle/>
          <a:p>
            <a:pPr rtl="0"/>
            <a:r>
              <a:rPr lang="en-US" sz="2000" b="1" u="sng"/>
              <a:t>Ease Of Learning And Ease Of Use </a:t>
            </a:r>
          </a:p>
          <a:p>
            <a:pPr rtl="0"/>
            <a:endParaRPr lang="en-US" sz="2000" b="1" u="sng"/>
          </a:p>
          <a:p>
            <a:pPr lvl="1" rtl="0"/>
            <a:r>
              <a:rPr lang="en-US"/>
              <a:t>• Kemudahan dalam mengoperasikan software hanya dengan memandangi atau belajar beberapa jam saja. </a:t>
            </a:r>
          </a:p>
          <a:p>
            <a:pPr lvl="1" rtl="0"/>
            <a:endParaRPr lang="en-US"/>
          </a:p>
          <a:p>
            <a:pPr lvl="1" rtl="0"/>
            <a:r>
              <a:rPr lang="en-US"/>
              <a:t>• Kemudahan dalam memahami icon, menu-menu, alur data software, dsb. </a:t>
            </a:r>
          </a:p>
          <a:p>
            <a:pPr lvl="1" rtl="0"/>
            <a:endParaRPr lang="en-US"/>
          </a:p>
          <a:p>
            <a:pPr lvl="1" rtl="0"/>
            <a:r>
              <a:rPr lang="en-US"/>
              <a:t>• Sesudah mempelajari, user dengan mudah dan cepat menggunakan software tersebut. Jika sudah memahami tentunya akan membantu proses menjalankan sistem dengan cepat dan baik.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304800" y="762000"/>
            <a:ext cx="8610600" cy="5859463"/>
          </a:xfrm>
          <a:prstGeom prst="rect">
            <a:avLst/>
          </a:prstGeom>
          <a:noFill/>
          <a:ln w="9525">
            <a:noFill/>
            <a:miter lim="800000"/>
            <a:headEnd/>
            <a:tailEnd/>
          </a:ln>
          <a:effectLst/>
        </p:spPr>
        <p:txBody>
          <a:bodyPr>
            <a:spAutoFit/>
          </a:bodyPr>
          <a:lstStyle/>
          <a:p>
            <a:pPr algn="just" rtl="0"/>
            <a:r>
              <a:rPr lang="en-US"/>
              <a:t>Secara garis besar, pengembangan antarmuka perlu memperhatikan beberapa hal sebagai berikut : </a:t>
            </a:r>
          </a:p>
          <a:p>
            <a:pPr algn="just" rtl="0"/>
            <a:endParaRPr lang="en-US"/>
          </a:p>
          <a:p>
            <a:pPr algn="just" rtl="0"/>
            <a:r>
              <a:rPr lang="en-US"/>
              <a:t>- Pengetahuan tentang mekanisme fungsi manusia sebagai pengguna komputer. Tentunya yang ada hubungannya dengan psikologi kognitif, tingkat perseptual, serta kemampuan motorik pengguna. </a:t>
            </a:r>
          </a:p>
          <a:p>
            <a:pPr marL="561975" lvl="1" indent="-104775" algn="just" rtl="0">
              <a:buFontTx/>
              <a:buAutoNum type="arabicPeriod"/>
            </a:pPr>
            <a:endParaRPr lang="en-US"/>
          </a:p>
          <a:p>
            <a:pPr marL="561975" lvl="1" indent="-104775" algn="just" rtl="0"/>
            <a:r>
              <a:rPr lang="en-US"/>
              <a:t>- Berbagai informasi yang berhubungan berbagai informasi yang berhubungan dengan karakteristik dialog yang cukup lebar, seperti ragam dialog, struktur, isi tekstual dan grafis, waktu tanggap, dan kecepatan tampilan. </a:t>
            </a:r>
          </a:p>
          <a:p>
            <a:pPr marL="561975" lvl="1" indent="-104775" algn="just" rtl="0"/>
            <a:endParaRPr lang="en-US"/>
          </a:p>
          <a:p>
            <a:pPr marL="561975" lvl="1" indent="-104775" algn="just" rtl="0"/>
            <a:r>
              <a:rPr lang="en-US"/>
              <a:t>- Penggunaan prototipe yang didasarkan pada spesifikasi dialog formal yang disusun secara bersama antara calon pengguna (user) dan perancang sistem, serta peranti bantu yang dapat digunakan untuk mempercepat proses pembuatan prototipe. </a:t>
            </a:r>
          </a:p>
          <a:p>
            <a:pPr marL="561975" lvl="1" indent="-104775" algn="just" rtl="0"/>
            <a:endParaRPr lang="en-US"/>
          </a:p>
          <a:p>
            <a:pPr marL="561975" lvl="1" indent="-104775" algn="just" rtl="0"/>
            <a:r>
              <a:rPr lang="en-US"/>
              <a:t>- Teknik evaluasi yang digunakan untuk mengevaluasi hasil proses prototipe yang telah dilakukan, yaitu secara </a:t>
            </a:r>
            <a:r>
              <a:rPr lang="en-US" i="1"/>
              <a:t>analitis </a:t>
            </a:r>
            <a:r>
              <a:rPr lang="en-US"/>
              <a:t>berdasarkan pada analisis atas transaksi dialog, secara </a:t>
            </a:r>
            <a:r>
              <a:rPr lang="en-US" i="1"/>
              <a:t>empiris </a:t>
            </a:r>
            <a:r>
              <a:rPr lang="en-US"/>
              <a:t>menggunakan uji coba pada sejumlah kasus, umpan balik pengguna yang dapat dikerjakan dengan tanya jawab maupun kuesioner dan beberapa analisis yang dikerjakan oleh ahli antarmuka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81000" y="2514600"/>
            <a:ext cx="8305800" cy="1373188"/>
          </a:xfrm>
          <a:prstGeom prst="rect">
            <a:avLst/>
          </a:prstGeom>
          <a:noFill/>
          <a:ln w="9525">
            <a:noFill/>
            <a:miter lim="800000"/>
            <a:headEnd/>
            <a:tailEnd/>
          </a:ln>
          <a:effectLst/>
        </p:spPr>
        <p:txBody>
          <a:bodyPr>
            <a:spAutoFit/>
          </a:bodyPr>
          <a:lstStyle/>
          <a:p>
            <a:pPr algn="just" rtl="0"/>
            <a:r>
              <a:rPr lang="en-US" sz="2800" b="1" dirty="0" err="1"/>
              <a:t>Prinsip</a:t>
            </a:r>
            <a:r>
              <a:rPr lang="en-US" sz="2800" b="1" dirty="0"/>
              <a:t> </a:t>
            </a:r>
            <a:r>
              <a:rPr lang="en-US" sz="2800" b="1" dirty="0" err="1"/>
              <a:t>utama</a:t>
            </a:r>
            <a:r>
              <a:rPr lang="en-US" sz="2800" b="1" dirty="0"/>
              <a:t> </a:t>
            </a:r>
            <a:r>
              <a:rPr lang="en-US" sz="2800" b="1" dirty="0" err="1"/>
              <a:t>mendesain</a:t>
            </a:r>
            <a:r>
              <a:rPr lang="en-US" sz="2800" b="1" dirty="0"/>
              <a:t> </a:t>
            </a:r>
            <a:r>
              <a:rPr lang="en-US" sz="2800" b="1" dirty="0" err="1"/>
              <a:t>antarmuka</a:t>
            </a:r>
            <a:r>
              <a:rPr lang="en-US" sz="2800" b="1" dirty="0"/>
              <a:t> yang </a:t>
            </a:r>
            <a:r>
              <a:rPr lang="en-US" sz="2800" b="1" dirty="0" err="1"/>
              <a:t>baik</a:t>
            </a:r>
            <a:r>
              <a:rPr lang="en-US" sz="2800" b="1" dirty="0"/>
              <a:t> </a:t>
            </a:r>
            <a:r>
              <a:rPr lang="en-US" sz="2800" b="1" dirty="0" err="1"/>
              <a:t>dengan</a:t>
            </a:r>
            <a:r>
              <a:rPr lang="en-US" sz="2800" b="1" dirty="0"/>
              <a:t> </a:t>
            </a:r>
            <a:r>
              <a:rPr lang="en-US" sz="2800" b="1" dirty="0" err="1"/>
              <a:t>memperhatikan</a:t>
            </a:r>
            <a:r>
              <a:rPr lang="en-US" sz="2800" b="1" dirty="0"/>
              <a:t> </a:t>
            </a:r>
            <a:r>
              <a:rPr lang="en-US" sz="2800" b="1" dirty="0" err="1"/>
              <a:t>karakteristik</a:t>
            </a:r>
            <a:r>
              <a:rPr lang="en-US" sz="2800" b="1" dirty="0"/>
              <a:t> </a:t>
            </a:r>
            <a:r>
              <a:rPr lang="en-US" sz="2800" b="1" dirty="0" err="1"/>
              <a:t>manusia</a:t>
            </a:r>
            <a:r>
              <a:rPr lang="en-US" sz="2800" b="1" dirty="0"/>
              <a:t> &amp; </a:t>
            </a:r>
            <a:r>
              <a:rPr lang="en-US" sz="2800" b="1" dirty="0" err="1"/>
              <a:t>komputer</a:t>
            </a:r>
            <a:r>
              <a:rPr lang="en-US" sz="2800" b="1" dirty="0"/>
              <a:t> </a:t>
            </a:r>
          </a:p>
        </p:txBody>
      </p:sp>
      <p:sp>
        <p:nvSpPr>
          <p:cNvPr id="2053" name="WordArt 5"/>
          <p:cNvSpPr>
            <a:spLocks noChangeArrowheads="1" noChangeShapeType="1" noTextEdit="1"/>
          </p:cNvSpPr>
          <p:nvPr/>
        </p:nvSpPr>
        <p:spPr bwMode="auto">
          <a:xfrm>
            <a:off x="2514600" y="1066800"/>
            <a:ext cx="3886200" cy="838200"/>
          </a:xfrm>
          <a:prstGeom prst="rect">
            <a:avLst/>
          </a:prstGeom>
        </p:spPr>
        <p:txBody>
          <a:bodyPr wrap="none" fromWordArt="1">
            <a:prstTxWarp prst="textPlain">
              <a:avLst>
                <a:gd name="adj" fmla="val 50000"/>
              </a:avLst>
            </a:prstTxWarp>
          </a:bodyPr>
          <a:lstStyle/>
          <a:p>
            <a:pPr algn="ctr" rtl="0"/>
            <a:r>
              <a:rPr lang="en-US" sz="2400" i="1" kern="10" dirty="0">
                <a:ln w="9525">
                  <a:solidFill>
                    <a:srgbClr val="000000"/>
                  </a:solidFill>
                  <a:round/>
                  <a:headEnd/>
                  <a:tailEnd/>
                </a:ln>
                <a:gradFill rotWithShape="1">
                  <a:gsLst>
                    <a:gs pos="0">
                      <a:srgbClr val="FF6600"/>
                    </a:gs>
                    <a:gs pos="100000">
                      <a:srgbClr val="FF0000"/>
                    </a:gs>
                  </a:gsLst>
                  <a:lin ang="5400000" scaled="1"/>
                </a:gradFill>
                <a:effectLst>
                  <a:outerShdw dist="35921" dir="2700000" algn="ctr" rotWithShape="0">
                    <a:srgbClr val="808080">
                      <a:alpha val="80000"/>
                    </a:srgbClr>
                  </a:outerShdw>
                </a:effectLst>
                <a:latin typeface="Arial Black"/>
              </a:rPr>
              <a:t>PRINSIP DESAIN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304800" y="815975"/>
            <a:ext cx="8686800" cy="5584825"/>
          </a:xfrm>
          <a:prstGeom prst="rect">
            <a:avLst/>
          </a:prstGeom>
          <a:noFill/>
          <a:ln w="9525">
            <a:noFill/>
            <a:miter lim="800000"/>
            <a:headEnd/>
            <a:tailEnd/>
          </a:ln>
          <a:effectLst/>
        </p:spPr>
        <p:txBody>
          <a:bodyPr>
            <a:spAutoFit/>
          </a:bodyPr>
          <a:lstStyle/>
          <a:p>
            <a:pPr algn="just" rtl="0"/>
            <a:r>
              <a:rPr lang="en-US"/>
              <a:t>Kesulitan yang timbul dalam pengembangan fasilitas antarmuka dari sebuah perangkat lunak antara lain adalah : </a:t>
            </a:r>
          </a:p>
          <a:p>
            <a:pPr algn="just" rtl="0"/>
            <a:endParaRPr lang="en-US"/>
          </a:p>
          <a:p>
            <a:pPr lvl="1" algn="just" rtl="0"/>
            <a:r>
              <a:rPr lang="en-US"/>
              <a:t>• Antarmuka harus menangani beberapa piranti kontrol seperti adanya keyboard dan mouse maupun periperal lainnya, yang semuanya mempunyai aliran data yang berbeda-beda dan mempunyai karakteristik yang berbeda pula. </a:t>
            </a:r>
          </a:p>
          <a:p>
            <a:pPr lvl="1" algn="just" rtl="0"/>
            <a:endParaRPr lang="en-US"/>
          </a:p>
          <a:p>
            <a:pPr lvl="1" algn="just" rtl="0"/>
            <a:r>
              <a:rPr lang="en-US"/>
              <a:t>• Waktu yang dibutuhkan pada saat pengiriman data. Bagaimana meyakinkan bahwa tidak terjadi keterlambatan antara tindakan dari pengguna dan respon/tanggapan dari sistem. </a:t>
            </a:r>
          </a:p>
          <a:p>
            <a:pPr algn="just" rtl="0"/>
            <a:endParaRPr lang="en-US"/>
          </a:p>
          <a:p>
            <a:pPr algn="just" rtl="0"/>
            <a:r>
              <a:rPr lang="en-US"/>
              <a:t>Untuk mempercepat proses perancangan dan pengembangan antarmuka, beberapa piranti bantu pengembang sistem antarmuka sering dimanfaatkan, seperti adanya perkembangan teknologi komputer Apple yang berfokus pada desain grafis, perkembangan teknologi pemrograman seperti Visual C/C++, Visual Basic, Delphi, Visual Foxpro, dll. </a:t>
            </a:r>
          </a:p>
          <a:p>
            <a:pPr algn="just" rtl="0"/>
            <a:endParaRPr lang="en-US"/>
          </a:p>
          <a:p>
            <a:pPr algn="just" rtl="0"/>
            <a:r>
              <a:rPr lang="en-US"/>
              <a:t>Dengan perkembangan itu kita dapat mendesain antarmuka yang luwes dan enak dipandang, bahkan cukup nyaman untuk digunakan dalam membuat topeng sebuah sistem.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Mengelola</a:t>
            </a:r>
            <a:r>
              <a:rPr lang="en-US" dirty="0" smtClean="0"/>
              <a:t> </a:t>
            </a:r>
            <a:r>
              <a:rPr lang="en-US" dirty="0" err="1" smtClean="0"/>
              <a:t>Proses</a:t>
            </a:r>
            <a:r>
              <a:rPr lang="en-US" dirty="0" smtClean="0"/>
              <a:t> </a:t>
            </a:r>
            <a:r>
              <a:rPr lang="en-US" dirty="0" err="1" smtClean="0"/>
              <a:t>Perancangan</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a:t>
            </a:r>
            <a:r>
              <a:rPr lang="en-US" dirty="0" smtClean="0"/>
              <a:t>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Mengelola Proses Perancangan</a:t>
            </a:r>
          </a:p>
        </p:txBody>
      </p:sp>
      <p:sp>
        <p:nvSpPr>
          <p:cNvPr id="24579" name="Rectangle 3"/>
          <p:cNvSpPr>
            <a:spLocks noGrp="1" noChangeArrowheads="1"/>
          </p:cNvSpPr>
          <p:nvPr>
            <p:ph idx="1"/>
          </p:nvPr>
        </p:nvSpPr>
        <p:spPr/>
        <p:txBody>
          <a:bodyPr/>
          <a:lstStyle/>
          <a:p>
            <a:r>
              <a:rPr lang="en-US"/>
              <a:t>Perancangan pada dasarnya adalah proses </a:t>
            </a:r>
            <a:r>
              <a:rPr lang="en-US" b="1"/>
              <a:t>kreatif</a:t>
            </a:r>
            <a:r>
              <a:rPr lang="en-US" i="1"/>
              <a:t> </a:t>
            </a:r>
            <a:r>
              <a:rPr lang="en-US"/>
              <a:t>dan </a:t>
            </a:r>
            <a:r>
              <a:rPr lang="en-US" b="1"/>
              <a:t>tak dapat diduga</a:t>
            </a:r>
            <a:r>
              <a:rPr lang="en-US"/>
              <a:t>.</a:t>
            </a:r>
          </a:p>
          <a:p>
            <a:r>
              <a:rPr lang="en-US"/>
              <a:t>Perancang sistem interaktif harus memadukan pengetahuan saksama dari kelayakan teknis dan rasa estetik apa yang menarik bagi pemakai.</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ppt_x</p:attrName>
                                        </p:attrNameLst>
                                      </p:cBhvr>
                                      <p:tavLst>
                                        <p:tav tm="0">
                                          <p:val>
                                            <p:strVal val="#ppt_x-.2"/>
                                          </p:val>
                                        </p:tav>
                                        <p:tav tm="100000">
                                          <p:val>
                                            <p:strVal val="#ppt_x"/>
                                          </p:val>
                                        </p:tav>
                                      </p:tavLst>
                                    </p:anim>
                                    <p:anim calcmode="lin" valueType="num">
                                      <p:cBhvr>
                                        <p:cTn id="8" dur="1000" fill="hold"/>
                                        <p:tgtEl>
                                          <p:spTgt spid="245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7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fade">
                                      <p:cBhvr>
                                        <p:cTn id="14" dur="500"/>
                                        <p:tgtEl>
                                          <p:spTgt spid="24579">
                                            <p:txEl>
                                              <p:pRg st="0" end="0"/>
                                            </p:txEl>
                                          </p:spTgt>
                                        </p:tgtEl>
                                      </p:cBhvr>
                                    </p:animEffect>
                                    <p:anim calcmode="lin" valueType="num">
                                      <p:cBhvr>
                                        <p:cTn id="15"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45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4579">
                                            <p:txEl>
                                              <p:pRg st="1" end="1"/>
                                            </p:txEl>
                                          </p:spTgt>
                                        </p:tgtEl>
                                        <p:attrNameLst>
                                          <p:attrName>style.visibility</p:attrName>
                                        </p:attrNameLst>
                                      </p:cBhvr>
                                      <p:to>
                                        <p:strVal val="visible"/>
                                      </p:to>
                                    </p:set>
                                    <p:animEffect transition="in" filter="fade">
                                      <p:cBhvr>
                                        <p:cTn id="21" dur="500"/>
                                        <p:tgtEl>
                                          <p:spTgt spid="24579">
                                            <p:txEl>
                                              <p:pRg st="1" end="1"/>
                                            </p:txEl>
                                          </p:spTgt>
                                        </p:tgtEl>
                                      </p:cBhvr>
                                    </p:animEffect>
                                    <p:anim calcmode="lin" valueType="num">
                                      <p:cBhvr>
                                        <p:cTn id="22"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4579">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Karakteristik Perancangan</a:t>
            </a:r>
          </a:p>
        </p:txBody>
      </p:sp>
      <p:sp>
        <p:nvSpPr>
          <p:cNvPr id="25603" name="Rectangle 3"/>
          <p:cNvSpPr>
            <a:spLocks noGrp="1" noChangeArrowheads="1"/>
          </p:cNvSpPr>
          <p:nvPr>
            <p:ph idx="1"/>
          </p:nvPr>
        </p:nvSpPr>
        <p:spPr/>
        <p:txBody>
          <a:bodyPr/>
          <a:lstStyle/>
          <a:p>
            <a:r>
              <a:rPr lang="en-US" dirty="0" err="1"/>
              <a:t>Karakteristik</a:t>
            </a:r>
            <a:r>
              <a:rPr lang="en-US" dirty="0"/>
              <a:t> </a:t>
            </a:r>
            <a:r>
              <a:rPr lang="en-US" dirty="0" err="1"/>
              <a:t>perancangan</a:t>
            </a:r>
            <a:r>
              <a:rPr lang="en-US" dirty="0"/>
              <a:t> </a:t>
            </a:r>
            <a:r>
              <a:rPr lang="en-US" dirty="0" err="1"/>
              <a:t>menurut</a:t>
            </a:r>
            <a:r>
              <a:rPr lang="en-US" dirty="0"/>
              <a:t> Carroll </a:t>
            </a:r>
            <a:r>
              <a:rPr lang="en-US" dirty="0" err="1"/>
              <a:t>dan</a:t>
            </a:r>
            <a:r>
              <a:rPr lang="en-US" dirty="0"/>
              <a:t> </a:t>
            </a:r>
            <a:r>
              <a:rPr lang="en-US" dirty="0" err="1"/>
              <a:t>Rosson</a:t>
            </a:r>
            <a:r>
              <a:rPr lang="en-US" dirty="0"/>
              <a:t>:</a:t>
            </a:r>
          </a:p>
          <a:p>
            <a:pPr lvl="1"/>
            <a:r>
              <a:rPr lang="en-US" dirty="0" err="1"/>
              <a:t>Perancangan</a:t>
            </a:r>
            <a:r>
              <a:rPr lang="en-US" dirty="0"/>
              <a:t> </a:t>
            </a:r>
            <a:r>
              <a:rPr lang="en-US" dirty="0" err="1"/>
              <a:t>adalah</a:t>
            </a:r>
            <a:r>
              <a:rPr lang="en-US" dirty="0"/>
              <a:t> </a:t>
            </a:r>
            <a:r>
              <a:rPr lang="en-US" b="1" dirty="0" err="1">
                <a:solidFill>
                  <a:srgbClr val="990000"/>
                </a:solidFill>
              </a:rPr>
              <a:t>proses</a:t>
            </a:r>
            <a:r>
              <a:rPr lang="en-US" dirty="0"/>
              <a:t>, </a:t>
            </a:r>
            <a:r>
              <a:rPr lang="en-US" dirty="0" err="1"/>
              <a:t>bukan</a:t>
            </a:r>
            <a:r>
              <a:rPr lang="en-US" dirty="0"/>
              <a:t> </a:t>
            </a:r>
            <a:r>
              <a:rPr lang="en-US" dirty="0" err="1"/>
              <a:t>keadaan</a:t>
            </a:r>
            <a:r>
              <a:rPr lang="en-US" dirty="0"/>
              <a:t>.</a:t>
            </a:r>
          </a:p>
          <a:p>
            <a:pPr lvl="1"/>
            <a:r>
              <a:rPr lang="en-US" dirty="0" err="1"/>
              <a:t>Proses</a:t>
            </a:r>
            <a:r>
              <a:rPr lang="en-US" dirty="0"/>
              <a:t> </a:t>
            </a:r>
            <a:r>
              <a:rPr lang="en-US" dirty="0" err="1"/>
              <a:t>perancangan</a:t>
            </a:r>
            <a:r>
              <a:rPr lang="en-US" dirty="0"/>
              <a:t> </a:t>
            </a:r>
            <a:r>
              <a:rPr lang="en-US" b="1" dirty="0" err="1">
                <a:solidFill>
                  <a:srgbClr val="990000"/>
                </a:solidFill>
              </a:rPr>
              <a:t>nonhierarkis</a:t>
            </a:r>
            <a:r>
              <a:rPr lang="en-US" dirty="0"/>
              <a:t>.</a:t>
            </a:r>
          </a:p>
          <a:p>
            <a:pPr lvl="1"/>
            <a:r>
              <a:rPr lang="en-US" dirty="0" err="1"/>
              <a:t>Proses</a:t>
            </a:r>
            <a:r>
              <a:rPr lang="en-US" dirty="0"/>
              <a:t> </a:t>
            </a:r>
            <a:r>
              <a:rPr lang="en-US" dirty="0" err="1"/>
              <a:t>perancangan</a:t>
            </a:r>
            <a:r>
              <a:rPr lang="en-US" dirty="0"/>
              <a:t> </a:t>
            </a:r>
            <a:r>
              <a:rPr lang="en-US" b="1" dirty="0" err="1">
                <a:solidFill>
                  <a:srgbClr val="990000"/>
                </a:solidFill>
              </a:rPr>
              <a:t>transformasional</a:t>
            </a:r>
            <a:r>
              <a:rPr lang="en-US" b="1" dirty="0"/>
              <a:t> </a:t>
            </a:r>
            <a:r>
              <a:rPr lang="en-US" dirty="0" err="1"/>
              <a:t>secara</a:t>
            </a:r>
            <a:r>
              <a:rPr lang="en-US" dirty="0"/>
              <a:t> </a:t>
            </a:r>
            <a:r>
              <a:rPr lang="en-US" dirty="0" err="1"/>
              <a:t>radikal</a:t>
            </a:r>
            <a:r>
              <a:rPr lang="en-US" dirty="0"/>
              <a:t>.</a:t>
            </a:r>
          </a:p>
          <a:p>
            <a:pPr lvl="1"/>
            <a:r>
              <a:rPr lang="en-US" dirty="0" err="1"/>
              <a:t>Perancangan</a:t>
            </a:r>
            <a:r>
              <a:rPr lang="en-US" dirty="0"/>
              <a:t> </a:t>
            </a:r>
            <a:r>
              <a:rPr lang="en-US" dirty="0" err="1"/>
              <a:t>secara</a:t>
            </a:r>
            <a:r>
              <a:rPr lang="en-US" dirty="0"/>
              <a:t> </a:t>
            </a:r>
            <a:r>
              <a:rPr lang="en-US" dirty="0" err="1"/>
              <a:t>intrinsik</a:t>
            </a:r>
            <a:r>
              <a:rPr lang="en-US" dirty="0"/>
              <a:t> </a:t>
            </a:r>
            <a:r>
              <a:rPr lang="en-US" dirty="0" err="1"/>
              <a:t>melibatkan</a:t>
            </a:r>
            <a:r>
              <a:rPr lang="en-US" dirty="0"/>
              <a:t> </a:t>
            </a:r>
            <a:r>
              <a:rPr lang="en-US" b="1" dirty="0" err="1">
                <a:solidFill>
                  <a:srgbClr val="990000"/>
                </a:solidFill>
              </a:rPr>
              <a:t>penemuan</a:t>
            </a:r>
            <a:r>
              <a:rPr lang="en-US" b="1" dirty="0">
                <a:solidFill>
                  <a:srgbClr val="990000"/>
                </a:solidFill>
              </a:rPr>
              <a:t> </a:t>
            </a:r>
            <a:r>
              <a:rPr lang="en-US" b="1" dirty="0" err="1">
                <a:solidFill>
                  <a:srgbClr val="990000"/>
                </a:solidFill>
              </a:rPr>
              <a:t>tujuan-tujuan</a:t>
            </a:r>
            <a:r>
              <a:rPr lang="en-US" b="1" dirty="0">
                <a:solidFill>
                  <a:srgbClr val="990000"/>
                </a:solidFill>
              </a:rPr>
              <a:t> </a:t>
            </a:r>
            <a:r>
              <a:rPr lang="en-US" b="1" dirty="0" err="1">
                <a:solidFill>
                  <a:srgbClr val="990000"/>
                </a:solidFill>
              </a:rPr>
              <a:t>baru</a:t>
            </a:r>
            <a:r>
              <a:rPr lang="en-US" dirty="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ppt_x</p:attrName>
                                        </p:attrNameLst>
                                      </p:cBhvr>
                                      <p:tavLst>
                                        <p:tav tm="0">
                                          <p:val>
                                            <p:strVal val="#ppt_x-.2"/>
                                          </p:val>
                                        </p:tav>
                                        <p:tav tm="100000">
                                          <p:val>
                                            <p:strVal val="#ppt_x"/>
                                          </p:val>
                                        </p:tav>
                                      </p:tavLst>
                                    </p:anim>
                                    <p:anim calcmode="lin" valueType="num">
                                      <p:cBhvr>
                                        <p:cTn id="8" dur="1000" fill="hold"/>
                                        <p:tgtEl>
                                          <p:spTgt spid="256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602"/>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Effect transition="in" filter="fade">
                                      <p:cBhvr>
                                        <p:cTn id="13" dur="500"/>
                                        <p:tgtEl>
                                          <p:spTgt spid="25603">
                                            <p:txEl>
                                              <p:pRg st="0" end="0"/>
                                            </p:txEl>
                                          </p:spTgt>
                                        </p:tgtEl>
                                      </p:cBhvr>
                                    </p:animEffect>
                                    <p:anim calcmode="lin" valueType="num">
                                      <p:cBhvr>
                                        <p:cTn id="14"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560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4" presetClass="entr" presetSubtype="0" fill="hold" grpId="0" nodeType="clickEffect">
                                  <p:stCondLst>
                                    <p:cond delay="0"/>
                                  </p:stCondLst>
                                  <p:childTnLst>
                                    <p:set>
                                      <p:cBhvr>
                                        <p:cTn id="19" dur="1" fill="hold">
                                          <p:stCondLst>
                                            <p:cond delay="0"/>
                                          </p:stCondLst>
                                        </p:cTn>
                                        <p:tgtEl>
                                          <p:spTgt spid="25603">
                                            <p:txEl>
                                              <p:pRg st="1" end="1"/>
                                            </p:txEl>
                                          </p:spTgt>
                                        </p:tgtEl>
                                        <p:attrNameLst>
                                          <p:attrName>style.visibility</p:attrName>
                                        </p:attrNameLst>
                                      </p:cBhvr>
                                      <p:to>
                                        <p:strVal val="visible"/>
                                      </p:to>
                                    </p:set>
                                    <p:animEffect transition="in" filter="fade">
                                      <p:cBhvr>
                                        <p:cTn id="20" dur="500"/>
                                        <p:tgtEl>
                                          <p:spTgt spid="25603">
                                            <p:txEl>
                                              <p:pRg st="1" end="1"/>
                                            </p:txEl>
                                          </p:spTgt>
                                        </p:tgtEl>
                                      </p:cBhvr>
                                    </p:animEffect>
                                    <p:anim calcmode="lin" valueType="num">
                                      <p:cBhvr>
                                        <p:cTn id="21"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2560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4" presetClass="entr" presetSubtype="0" fill="hold" grpId="0" nodeType="clickEffect">
                                  <p:stCondLst>
                                    <p:cond delay="0"/>
                                  </p:stCondLst>
                                  <p:childTnLst>
                                    <p:set>
                                      <p:cBhvr>
                                        <p:cTn id="26" dur="1" fill="hold">
                                          <p:stCondLst>
                                            <p:cond delay="0"/>
                                          </p:stCondLst>
                                        </p:cTn>
                                        <p:tgtEl>
                                          <p:spTgt spid="25603">
                                            <p:txEl>
                                              <p:pRg st="2" end="2"/>
                                            </p:txEl>
                                          </p:spTgt>
                                        </p:tgtEl>
                                        <p:attrNameLst>
                                          <p:attrName>style.visibility</p:attrName>
                                        </p:attrNameLst>
                                      </p:cBhvr>
                                      <p:to>
                                        <p:strVal val="visible"/>
                                      </p:to>
                                    </p:set>
                                    <p:animEffect transition="in" filter="fade">
                                      <p:cBhvr>
                                        <p:cTn id="27" dur="500"/>
                                        <p:tgtEl>
                                          <p:spTgt spid="25603">
                                            <p:txEl>
                                              <p:pRg st="2" end="2"/>
                                            </p:txEl>
                                          </p:spTgt>
                                        </p:tgtEl>
                                      </p:cBhvr>
                                    </p:animEffect>
                                    <p:anim calcmode="lin" valueType="num">
                                      <p:cBhvr>
                                        <p:cTn id="28"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2560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4" presetClass="entr" presetSubtype="0" fill="hold" grpId="0" nodeType="clickEffect">
                                  <p:stCondLst>
                                    <p:cond delay="0"/>
                                  </p:stCondLst>
                                  <p:childTnLst>
                                    <p:set>
                                      <p:cBhvr>
                                        <p:cTn id="33" dur="1" fill="hold">
                                          <p:stCondLst>
                                            <p:cond delay="0"/>
                                          </p:stCondLst>
                                        </p:cTn>
                                        <p:tgtEl>
                                          <p:spTgt spid="25603">
                                            <p:txEl>
                                              <p:pRg st="3" end="3"/>
                                            </p:txEl>
                                          </p:spTgt>
                                        </p:tgtEl>
                                        <p:attrNameLst>
                                          <p:attrName>style.visibility</p:attrName>
                                        </p:attrNameLst>
                                      </p:cBhvr>
                                      <p:to>
                                        <p:strVal val="visible"/>
                                      </p:to>
                                    </p:set>
                                    <p:animEffect transition="in" filter="fade">
                                      <p:cBhvr>
                                        <p:cTn id="34" dur="500"/>
                                        <p:tgtEl>
                                          <p:spTgt spid="25603">
                                            <p:txEl>
                                              <p:pRg st="3" end="3"/>
                                            </p:txEl>
                                          </p:spTgt>
                                        </p:tgtEl>
                                      </p:cBhvr>
                                    </p:animEffect>
                                    <p:anim calcmode="lin" valueType="num">
                                      <p:cBhvr>
                                        <p:cTn id="35"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2560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4" presetClass="entr" presetSubtype="0" fill="hold" grpId="0" nodeType="clickEffect">
                                  <p:stCondLst>
                                    <p:cond delay="0"/>
                                  </p:stCondLst>
                                  <p:childTnLst>
                                    <p:set>
                                      <p:cBhvr>
                                        <p:cTn id="40" dur="1" fill="hold">
                                          <p:stCondLst>
                                            <p:cond delay="0"/>
                                          </p:stCondLst>
                                        </p:cTn>
                                        <p:tgtEl>
                                          <p:spTgt spid="25603">
                                            <p:txEl>
                                              <p:pRg st="4" end="4"/>
                                            </p:txEl>
                                          </p:spTgt>
                                        </p:tgtEl>
                                        <p:attrNameLst>
                                          <p:attrName>style.visibility</p:attrName>
                                        </p:attrNameLst>
                                      </p:cBhvr>
                                      <p:to>
                                        <p:strVal val="visible"/>
                                      </p:to>
                                    </p:set>
                                    <p:animEffect transition="in" filter="fade">
                                      <p:cBhvr>
                                        <p:cTn id="41" dur="500"/>
                                        <p:tgtEl>
                                          <p:spTgt spid="25603">
                                            <p:txEl>
                                              <p:pRg st="4" end="4"/>
                                            </p:txEl>
                                          </p:spTgt>
                                        </p:tgtEl>
                                      </p:cBhvr>
                                    </p:animEffect>
                                    <p:anim calcmode="lin" valueType="num">
                                      <p:cBhvr>
                                        <p:cTn id="42"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2560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Tiga Pilar Perancangan</a:t>
            </a:r>
          </a:p>
        </p:txBody>
      </p:sp>
      <p:sp>
        <p:nvSpPr>
          <p:cNvPr id="26627" name="Rectangle 3"/>
          <p:cNvSpPr>
            <a:spLocks noGrp="1" noChangeArrowheads="1"/>
          </p:cNvSpPr>
          <p:nvPr>
            <p:ph idx="1"/>
          </p:nvPr>
        </p:nvSpPr>
        <p:spPr/>
        <p:txBody>
          <a:bodyPr/>
          <a:lstStyle/>
          <a:p>
            <a:r>
              <a:rPr lang="en-US" b="1"/>
              <a:t>Tiga Pilar Perancangan </a:t>
            </a:r>
            <a:r>
              <a:rPr lang="en-US"/>
              <a:t>membantu arsitek antarmuka pemakai mengubah gagasan bagus menjadi sistem yang berhasil.</a:t>
            </a:r>
          </a:p>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ppt_x</p:attrName>
                                        </p:attrNameLst>
                                      </p:cBhvr>
                                      <p:tavLst>
                                        <p:tav tm="0">
                                          <p:val>
                                            <p:strVal val="#ppt_x-.2"/>
                                          </p:val>
                                        </p:tav>
                                        <p:tav tm="100000">
                                          <p:val>
                                            <p:strVal val="#ppt_x"/>
                                          </p:val>
                                        </p:tav>
                                      </p:tavLst>
                                    </p:anim>
                                    <p:anim calcmode="lin" valueType="num">
                                      <p:cBhvr>
                                        <p:cTn id="8" dur="1000" fill="hold"/>
                                        <p:tgtEl>
                                          <p:spTgt spid="266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626"/>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Effect transition="in" filter="fade">
                                      <p:cBhvr>
                                        <p:cTn id="13" dur="500"/>
                                        <p:tgtEl>
                                          <p:spTgt spid="26627">
                                            <p:txEl>
                                              <p:pRg st="0" end="0"/>
                                            </p:txEl>
                                          </p:spTgt>
                                        </p:tgtEl>
                                      </p:cBhvr>
                                    </p:animEffect>
                                    <p:anim calcmode="lin" valueType="num">
                                      <p:cBhvr>
                                        <p:cTn id="14"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662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Tiga Pilar Perancangan (</a:t>
            </a:r>
            <a:r>
              <a:rPr lang="en-US" i="1"/>
              <a:t>Lanj.</a:t>
            </a:r>
            <a:r>
              <a:rPr lang="en-US"/>
              <a:t>)</a:t>
            </a:r>
          </a:p>
        </p:txBody>
      </p:sp>
      <p:graphicFrame>
        <p:nvGraphicFramePr>
          <p:cNvPr id="68613" name="Object 5"/>
          <p:cNvGraphicFramePr>
            <a:graphicFrameLocks noChangeAspect="1"/>
          </p:cNvGraphicFramePr>
          <p:nvPr>
            <p:ph idx="1"/>
          </p:nvPr>
        </p:nvGraphicFramePr>
        <p:xfrm>
          <a:off x="2362200" y="1981200"/>
          <a:ext cx="4191000" cy="4191000"/>
        </p:xfrm>
        <a:graphic>
          <a:graphicData uri="http://schemas.openxmlformats.org/presentationml/2006/ole">
            <p:oleObj spid="_x0000_s1026" name="Visio" r:id="rId3" imgW="4483608" imgH="4483608" progId="Visio.Drawing.11">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1000" fill="hold"/>
                                        <p:tgtEl>
                                          <p:spTgt spid="68610"/>
                                        </p:tgtEl>
                                        <p:attrNameLst>
                                          <p:attrName>ppt_x</p:attrName>
                                        </p:attrNameLst>
                                      </p:cBhvr>
                                      <p:tavLst>
                                        <p:tav tm="0">
                                          <p:val>
                                            <p:strVal val="#ppt_x-.2"/>
                                          </p:val>
                                        </p:tav>
                                        <p:tav tm="100000">
                                          <p:val>
                                            <p:strVal val="#ppt_x"/>
                                          </p:val>
                                        </p:tav>
                                      </p:tavLst>
                                    </p:anim>
                                    <p:anim calcmode="lin" valueType="num">
                                      <p:cBhvr>
                                        <p:cTn id="8" dur="1000" fill="hold"/>
                                        <p:tgtEl>
                                          <p:spTgt spid="686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68610"/>
                                        </p:tgtEl>
                                      </p:cBhvr>
                                    </p:animEffect>
                                  </p:childTnLst>
                                </p:cTn>
                              </p:par>
                            </p:childTnLst>
                          </p:cTn>
                        </p:par>
                        <p:par>
                          <p:cTn id="10" fill="hold">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68613"/>
                                        </p:tgtEl>
                                        <p:attrNameLst>
                                          <p:attrName>style.visibility</p:attrName>
                                        </p:attrNameLst>
                                      </p:cBhvr>
                                      <p:to>
                                        <p:strVal val="visible"/>
                                      </p:to>
                                    </p:set>
                                    <p:anim calcmode="lin" valueType="num">
                                      <p:cBhvr>
                                        <p:cTn id="13" dur="2000" fill="hold"/>
                                        <p:tgtEl>
                                          <p:spTgt spid="68613"/>
                                        </p:tgtEl>
                                        <p:attrNameLst>
                                          <p:attrName>ppt_w</p:attrName>
                                        </p:attrNameLst>
                                      </p:cBhvr>
                                      <p:tavLst>
                                        <p:tav tm="0">
                                          <p:val>
                                            <p:fltVal val="0"/>
                                          </p:val>
                                        </p:tav>
                                        <p:tav tm="100000">
                                          <p:val>
                                            <p:strVal val="#ppt_w"/>
                                          </p:val>
                                        </p:tav>
                                      </p:tavLst>
                                    </p:anim>
                                    <p:anim calcmode="lin" valueType="num">
                                      <p:cBhvr>
                                        <p:cTn id="14" dur="2000" fill="hold"/>
                                        <p:tgtEl>
                                          <p:spTgt spid="68613"/>
                                        </p:tgtEl>
                                        <p:attrNameLst>
                                          <p:attrName>ppt_h</p:attrName>
                                        </p:attrNameLst>
                                      </p:cBhvr>
                                      <p:tavLst>
                                        <p:tav tm="0">
                                          <p:val>
                                            <p:fltVal val="0"/>
                                          </p:val>
                                        </p:tav>
                                        <p:tav tm="100000">
                                          <p:val>
                                            <p:strVal val="#ppt_h"/>
                                          </p:val>
                                        </p:tav>
                                      </p:tavLst>
                                    </p:anim>
                                    <p:anim calcmode="lin" valueType="num">
                                      <p:cBhvr>
                                        <p:cTn id="15" dur="2000" fill="hold"/>
                                        <p:tgtEl>
                                          <p:spTgt spid="68613"/>
                                        </p:tgtEl>
                                        <p:attrNameLst>
                                          <p:attrName>style.rotation</p:attrName>
                                        </p:attrNameLst>
                                      </p:cBhvr>
                                      <p:tavLst>
                                        <p:tav tm="0">
                                          <p:val>
                                            <p:fltVal val="90"/>
                                          </p:val>
                                        </p:tav>
                                        <p:tav tm="100000">
                                          <p:val>
                                            <p:fltVal val="0"/>
                                          </p:val>
                                        </p:tav>
                                      </p:tavLst>
                                    </p:anim>
                                    <p:animEffect transition="in" filter="fade">
                                      <p:cBhvr>
                                        <p:cTn id="16" dur="2000"/>
                                        <p:tgtEl>
                                          <p:spTgt spid="6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Metodologi LUCID (Kreitzberg)</a:t>
            </a:r>
          </a:p>
        </p:txBody>
      </p:sp>
      <p:sp>
        <p:nvSpPr>
          <p:cNvPr id="27651" name="Rectangle 3"/>
          <p:cNvSpPr>
            <a:spLocks noGrp="1" noChangeArrowheads="1"/>
          </p:cNvSpPr>
          <p:nvPr>
            <p:ph idx="1"/>
          </p:nvPr>
        </p:nvSpPr>
        <p:spPr/>
        <p:txBody>
          <a:bodyPr/>
          <a:lstStyle/>
          <a:p>
            <a:pPr marL="533400" indent="-533400">
              <a:buFontTx/>
              <a:buNone/>
            </a:pPr>
            <a:r>
              <a:rPr lang="en-US" sz="2800"/>
              <a:t>LUCID = </a:t>
            </a:r>
            <a:r>
              <a:rPr lang="en-US" sz="2800" b="1">
                <a:solidFill>
                  <a:srgbClr val="990000"/>
                </a:solidFill>
              </a:rPr>
              <a:t>L</a:t>
            </a:r>
            <a:r>
              <a:rPr lang="en-US" sz="2800"/>
              <a:t>ogical </a:t>
            </a:r>
            <a:r>
              <a:rPr lang="en-US" sz="2800" b="1">
                <a:solidFill>
                  <a:srgbClr val="990000"/>
                </a:solidFill>
              </a:rPr>
              <a:t>U</a:t>
            </a:r>
            <a:r>
              <a:rPr lang="en-US" sz="2800"/>
              <a:t>ser-</a:t>
            </a:r>
            <a:r>
              <a:rPr lang="en-US" sz="2800" b="1">
                <a:solidFill>
                  <a:srgbClr val="990000"/>
                </a:solidFill>
              </a:rPr>
              <a:t>C</a:t>
            </a:r>
            <a:r>
              <a:rPr lang="en-US" sz="2800"/>
              <a:t>entered </a:t>
            </a:r>
            <a:r>
              <a:rPr lang="en-US" sz="2800" b="1">
                <a:solidFill>
                  <a:srgbClr val="990000"/>
                </a:solidFill>
              </a:rPr>
              <a:t>I</a:t>
            </a:r>
            <a:r>
              <a:rPr lang="en-US" sz="2800"/>
              <a:t>nteractive </a:t>
            </a:r>
            <a:r>
              <a:rPr lang="en-US" sz="2800" b="1">
                <a:solidFill>
                  <a:srgbClr val="990000"/>
                </a:solidFill>
              </a:rPr>
              <a:t>D</a:t>
            </a:r>
            <a:r>
              <a:rPr lang="en-US" sz="2800"/>
              <a:t>esign</a:t>
            </a:r>
          </a:p>
          <a:p>
            <a:pPr marL="533400" indent="-533400">
              <a:buFontTx/>
              <a:buAutoNum type="arabicPeriod"/>
            </a:pPr>
            <a:r>
              <a:rPr lang="en-US" sz="2800"/>
              <a:t>Kembangkan konsep produk</a:t>
            </a:r>
          </a:p>
          <a:p>
            <a:pPr marL="533400" indent="-533400">
              <a:buFontTx/>
              <a:buAutoNum type="arabicPeriod"/>
            </a:pPr>
            <a:r>
              <a:rPr lang="en-US" sz="2800"/>
              <a:t>Riset dan analisis kebutuhan</a:t>
            </a:r>
          </a:p>
          <a:p>
            <a:pPr marL="533400" indent="-533400">
              <a:buFontTx/>
              <a:buAutoNum type="arabicPeriod"/>
            </a:pPr>
            <a:r>
              <a:rPr lang="en-US" sz="2800"/>
              <a:t>Konsep perancangan dan prototipe layar kunci</a:t>
            </a:r>
          </a:p>
          <a:p>
            <a:pPr marL="533400" indent="-533400">
              <a:buFontTx/>
              <a:buAutoNum type="arabicPeriod"/>
            </a:pPr>
            <a:r>
              <a:rPr lang="en-US" sz="2800"/>
              <a:t>Perancangan iteratif dan perbaikan</a:t>
            </a:r>
          </a:p>
          <a:p>
            <a:pPr marL="533400" indent="-533400">
              <a:buFontTx/>
              <a:buAutoNum type="arabicPeriod"/>
            </a:pPr>
            <a:r>
              <a:rPr lang="en-US" sz="2800"/>
              <a:t>Implementasikan software</a:t>
            </a:r>
          </a:p>
          <a:p>
            <a:pPr marL="533400" indent="-533400">
              <a:spcAft>
                <a:spcPct val="50000"/>
              </a:spcAft>
              <a:buFontTx/>
              <a:buAutoNum type="arabicPeriod"/>
            </a:pPr>
            <a:r>
              <a:rPr lang="en-US" sz="2800"/>
              <a:t>Dukungan rollout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ppt_x</p:attrName>
                                        </p:attrNameLst>
                                      </p:cBhvr>
                                      <p:tavLst>
                                        <p:tav tm="0">
                                          <p:val>
                                            <p:strVal val="#ppt_x-.2"/>
                                          </p:val>
                                        </p:tav>
                                        <p:tav tm="100000">
                                          <p:val>
                                            <p:strVal val="#ppt_x"/>
                                          </p:val>
                                        </p:tav>
                                      </p:tavLst>
                                    </p:anim>
                                    <p:anim calcmode="lin" valueType="num">
                                      <p:cBhvr>
                                        <p:cTn id="8" dur="1000" fill="hold"/>
                                        <p:tgtEl>
                                          <p:spTgt spid="276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650"/>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Effect transition="in" filter="fade">
                                      <p:cBhvr>
                                        <p:cTn id="13" dur="500"/>
                                        <p:tgtEl>
                                          <p:spTgt spid="27651">
                                            <p:txEl>
                                              <p:pRg st="0" end="0"/>
                                            </p:txEl>
                                          </p:spTgt>
                                        </p:tgtEl>
                                      </p:cBhvr>
                                    </p:animEffect>
                                    <p:anim calcmode="lin" valueType="num">
                                      <p:cBhvr>
                                        <p:cTn id="14"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76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4" presetClass="entr" presetSubtype="0" fill="hold" grpId="0" nodeType="clickEffect">
                                  <p:stCondLst>
                                    <p:cond delay="0"/>
                                  </p:stCondLst>
                                  <p:childTnLst>
                                    <p:set>
                                      <p:cBhvr>
                                        <p:cTn id="19" dur="1" fill="hold">
                                          <p:stCondLst>
                                            <p:cond delay="0"/>
                                          </p:stCondLst>
                                        </p:cTn>
                                        <p:tgtEl>
                                          <p:spTgt spid="27651">
                                            <p:txEl>
                                              <p:pRg st="1" end="1"/>
                                            </p:txEl>
                                          </p:spTgt>
                                        </p:tgtEl>
                                        <p:attrNameLst>
                                          <p:attrName>style.visibility</p:attrName>
                                        </p:attrNameLst>
                                      </p:cBhvr>
                                      <p:to>
                                        <p:strVal val="visible"/>
                                      </p:to>
                                    </p:set>
                                    <p:animEffect transition="in" filter="fade">
                                      <p:cBhvr>
                                        <p:cTn id="20" dur="500"/>
                                        <p:tgtEl>
                                          <p:spTgt spid="27651">
                                            <p:txEl>
                                              <p:pRg st="1" end="1"/>
                                            </p:txEl>
                                          </p:spTgt>
                                        </p:tgtEl>
                                      </p:cBhvr>
                                    </p:animEffect>
                                    <p:anim calcmode="lin" valueType="num">
                                      <p:cBhvr>
                                        <p:cTn id="21"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27651">
                                            <p:txEl>
                                              <p:pRg st="1" end="1"/>
                                            </p:txEl>
                                          </p:spTgt>
                                        </p:tgtEl>
                                        <p:attrNameLst>
                                          <p:attrName>ppt_y</p:attrName>
                                        </p:attrNameLst>
                                      </p:cBhvr>
                                      <p:tavLst>
                                        <p:tav tm="0">
                                          <p:val>
                                            <p:strVal val="#ppt_y+.05"/>
                                          </p:val>
                                        </p:tav>
                                        <p:tav tm="100000">
                                          <p:val>
                                            <p:strVal val="#ppt_y"/>
                                          </p:val>
                                        </p:tav>
                                      </p:tavLst>
                                    </p:anim>
                                  </p:childTnLst>
                                </p:cTn>
                              </p:par>
                            </p:childTnLst>
                          </p:cTn>
                        </p:par>
                        <p:par>
                          <p:cTn id="23" fill="hold">
                            <p:stCondLst>
                              <p:cond delay="500"/>
                            </p:stCondLst>
                            <p:childTnLst>
                              <p:par>
                                <p:cTn id="24" presetID="44" presetClass="entr" presetSubtype="0" fill="hold" grpId="0" nodeType="afterEffect">
                                  <p:stCondLst>
                                    <p:cond delay="0"/>
                                  </p:stCondLst>
                                  <p:childTnLst>
                                    <p:set>
                                      <p:cBhvr>
                                        <p:cTn id="25" dur="1" fill="hold">
                                          <p:stCondLst>
                                            <p:cond delay="0"/>
                                          </p:stCondLst>
                                        </p:cTn>
                                        <p:tgtEl>
                                          <p:spTgt spid="27651">
                                            <p:txEl>
                                              <p:pRg st="2" end="2"/>
                                            </p:txEl>
                                          </p:spTgt>
                                        </p:tgtEl>
                                        <p:attrNameLst>
                                          <p:attrName>style.visibility</p:attrName>
                                        </p:attrNameLst>
                                      </p:cBhvr>
                                      <p:to>
                                        <p:strVal val="visible"/>
                                      </p:to>
                                    </p:set>
                                    <p:animEffect transition="in" filter="fade">
                                      <p:cBhvr>
                                        <p:cTn id="26" dur="500"/>
                                        <p:tgtEl>
                                          <p:spTgt spid="27651">
                                            <p:txEl>
                                              <p:pRg st="2" end="2"/>
                                            </p:txEl>
                                          </p:spTgt>
                                        </p:tgtEl>
                                      </p:cBhvr>
                                    </p:animEffect>
                                    <p:anim calcmode="lin" valueType="num">
                                      <p:cBhvr>
                                        <p:cTn id="27"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27651">
                                            <p:txEl>
                                              <p:pRg st="2" end="2"/>
                                            </p:txEl>
                                          </p:spTgt>
                                        </p:tgtEl>
                                        <p:attrNameLst>
                                          <p:attrName>ppt_y</p:attrName>
                                        </p:attrNameLst>
                                      </p:cBhvr>
                                      <p:tavLst>
                                        <p:tav tm="0">
                                          <p:val>
                                            <p:strVal val="#ppt_y+.05"/>
                                          </p:val>
                                        </p:tav>
                                        <p:tav tm="100000">
                                          <p:val>
                                            <p:strVal val="#ppt_y"/>
                                          </p:val>
                                        </p:tav>
                                      </p:tavLst>
                                    </p:anim>
                                  </p:childTnLst>
                                </p:cTn>
                              </p:par>
                            </p:childTnLst>
                          </p:cTn>
                        </p:par>
                        <p:par>
                          <p:cTn id="29" fill="hold">
                            <p:stCondLst>
                              <p:cond delay="1000"/>
                            </p:stCondLst>
                            <p:childTnLst>
                              <p:par>
                                <p:cTn id="30" presetID="44" presetClass="entr" presetSubtype="0" fill="hold" grpId="0" nodeType="afterEffect">
                                  <p:stCondLst>
                                    <p:cond delay="0"/>
                                  </p:stCondLst>
                                  <p:childTnLst>
                                    <p:set>
                                      <p:cBhvr>
                                        <p:cTn id="31" dur="1" fill="hold">
                                          <p:stCondLst>
                                            <p:cond delay="0"/>
                                          </p:stCondLst>
                                        </p:cTn>
                                        <p:tgtEl>
                                          <p:spTgt spid="27651">
                                            <p:txEl>
                                              <p:pRg st="3" end="3"/>
                                            </p:txEl>
                                          </p:spTgt>
                                        </p:tgtEl>
                                        <p:attrNameLst>
                                          <p:attrName>style.visibility</p:attrName>
                                        </p:attrNameLst>
                                      </p:cBhvr>
                                      <p:to>
                                        <p:strVal val="visible"/>
                                      </p:to>
                                    </p:set>
                                    <p:animEffect transition="in" filter="fade">
                                      <p:cBhvr>
                                        <p:cTn id="32" dur="500"/>
                                        <p:tgtEl>
                                          <p:spTgt spid="27651">
                                            <p:txEl>
                                              <p:pRg st="3" end="3"/>
                                            </p:txEl>
                                          </p:spTgt>
                                        </p:tgtEl>
                                      </p:cBhvr>
                                    </p:animEffect>
                                    <p:anim calcmode="lin" valueType="num">
                                      <p:cBhvr>
                                        <p:cTn id="33"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34" dur="500" fill="hold"/>
                                        <p:tgtEl>
                                          <p:spTgt spid="27651">
                                            <p:txEl>
                                              <p:pRg st="3" end="3"/>
                                            </p:txEl>
                                          </p:spTgt>
                                        </p:tgtEl>
                                        <p:attrNameLst>
                                          <p:attrName>ppt_y</p:attrName>
                                        </p:attrNameLst>
                                      </p:cBhvr>
                                      <p:tavLst>
                                        <p:tav tm="0">
                                          <p:val>
                                            <p:strVal val="#ppt_y+.05"/>
                                          </p:val>
                                        </p:tav>
                                        <p:tav tm="100000">
                                          <p:val>
                                            <p:strVal val="#ppt_y"/>
                                          </p:val>
                                        </p:tav>
                                      </p:tavLst>
                                    </p:anim>
                                  </p:childTnLst>
                                </p:cTn>
                              </p:par>
                            </p:childTnLst>
                          </p:cTn>
                        </p:par>
                        <p:par>
                          <p:cTn id="35" fill="hold">
                            <p:stCondLst>
                              <p:cond delay="1500"/>
                            </p:stCondLst>
                            <p:childTnLst>
                              <p:par>
                                <p:cTn id="36" presetID="44" presetClass="entr" presetSubtype="0" fill="hold" grpId="0" nodeType="afterEffect">
                                  <p:stCondLst>
                                    <p:cond delay="0"/>
                                  </p:stCondLst>
                                  <p:childTnLst>
                                    <p:set>
                                      <p:cBhvr>
                                        <p:cTn id="37" dur="1" fill="hold">
                                          <p:stCondLst>
                                            <p:cond delay="0"/>
                                          </p:stCondLst>
                                        </p:cTn>
                                        <p:tgtEl>
                                          <p:spTgt spid="27651">
                                            <p:txEl>
                                              <p:pRg st="4" end="4"/>
                                            </p:txEl>
                                          </p:spTgt>
                                        </p:tgtEl>
                                        <p:attrNameLst>
                                          <p:attrName>style.visibility</p:attrName>
                                        </p:attrNameLst>
                                      </p:cBhvr>
                                      <p:to>
                                        <p:strVal val="visible"/>
                                      </p:to>
                                    </p:set>
                                    <p:animEffect transition="in" filter="fade">
                                      <p:cBhvr>
                                        <p:cTn id="38" dur="500"/>
                                        <p:tgtEl>
                                          <p:spTgt spid="27651">
                                            <p:txEl>
                                              <p:pRg st="4" end="4"/>
                                            </p:txEl>
                                          </p:spTgt>
                                        </p:tgtEl>
                                      </p:cBhvr>
                                    </p:animEffect>
                                    <p:anim calcmode="lin" valueType="num">
                                      <p:cBhvr>
                                        <p:cTn id="39"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27651">
                                            <p:txEl>
                                              <p:pRg st="4" end="4"/>
                                            </p:txEl>
                                          </p:spTgt>
                                        </p:tgtEl>
                                        <p:attrNameLst>
                                          <p:attrName>ppt_y</p:attrName>
                                        </p:attrNameLst>
                                      </p:cBhvr>
                                      <p:tavLst>
                                        <p:tav tm="0">
                                          <p:val>
                                            <p:strVal val="#ppt_y+.05"/>
                                          </p:val>
                                        </p:tav>
                                        <p:tav tm="100000">
                                          <p:val>
                                            <p:strVal val="#ppt_y"/>
                                          </p:val>
                                        </p:tav>
                                      </p:tavLst>
                                    </p:anim>
                                  </p:childTnLst>
                                </p:cTn>
                              </p:par>
                            </p:childTnLst>
                          </p:cTn>
                        </p:par>
                        <p:par>
                          <p:cTn id="41" fill="hold">
                            <p:stCondLst>
                              <p:cond delay="2000"/>
                            </p:stCondLst>
                            <p:childTnLst>
                              <p:par>
                                <p:cTn id="42" presetID="44" presetClass="entr" presetSubtype="0" fill="hold" grpId="0" nodeType="afterEffect">
                                  <p:stCondLst>
                                    <p:cond delay="0"/>
                                  </p:stCondLst>
                                  <p:childTnLst>
                                    <p:set>
                                      <p:cBhvr>
                                        <p:cTn id="43" dur="1" fill="hold">
                                          <p:stCondLst>
                                            <p:cond delay="0"/>
                                          </p:stCondLst>
                                        </p:cTn>
                                        <p:tgtEl>
                                          <p:spTgt spid="27651">
                                            <p:txEl>
                                              <p:pRg st="5" end="5"/>
                                            </p:txEl>
                                          </p:spTgt>
                                        </p:tgtEl>
                                        <p:attrNameLst>
                                          <p:attrName>style.visibility</p:attrName>
                                        </p:attrNameLst>
                                      </p:cBhvr>
                                      <p:to>
                                        <p:strVal val="visible"/>
                                      </p:to>
                                    </p:set>
                                    <p:animEffect transition="in" filter="fade">
                                      <p:cBhvr>
                                        <p:cTn id="44" dur="500"/>
                                        <p:tgtEl>
                                          <p:spTgt spid="27651">
                                            <p:txEl>
                                              <p:pRg st="5" end="5"/>
                                            </p:txEl>
                                          </p:spTgt>
                                        </p:tgtEl>
                                      </p:cBhvr>
                                    </p:animEffect>
                                    <p:anim calcmode="lin" valueType="num">
                                      <p:cBhvr>
                                        <p:cTn id="45"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27651">
                                            <p:txEl>
                                              <p:pRg st="5" end="5"/>
                                            </p:txEl>
                                          </p:spTgt>
                                        </p:tgtEl>
                                        <p:attrNameLst>
                                          <p:attrName>ppt_y</p:attrName>
                                        </p:attrNameLst>
                                      </p:cBhvr>
                                      <p:tavLst>
                                        <p:tav tm="0">
                                          <p:val>
                                            <p:strVal val="#ppt_y+.05"/>
                                          </p:val>
                                        </p:tav>
                                        <p:tav tm="100000">
                                          <p:val>
                                            <p:strVal val="#ppt_y"/>
                                          </p:val>
                                        </p:tav>
                                      </p:tavLst>
                                    </p:anim>
                                  </p:childTnLst>
                                </p:cTn>
                              </p:par>
                            </p:childTnLst>
                          </p:cTn>
                        </p:par>
                        <p:par>
                          <p:cTn id="47" fill="hold">
                            <p:stCondLst>
                              <p:cond delay="2500"/>
                            </p:stCondLst>
                            <p:childTnLst>
                              <p:par>
                                <p:cTn id="48" presetID="44" presetClass="entr" presetSubtype="0" fill="hold" grpId="0" nodeType="afterEffect">
                                  <p:stCondLst>
                                    <p:cond delay="0"/>
                                  </p:stCondLst>
                                  <p:childTnLst>
                                    <p:set>
                                      <p:cBhvr>
                                        <p:cTn id="49" dur="1" fill="hold">
                                          <p:stCondLst>
                                            <p:cond delay="0"/>
                                          </p:stCondLst>
                                        </p:cTn>
                                        <p:tgtEl>
                                          <p:spTgt spid="27651">
                                            <p:txEl>
                                              <p:pRg st="6" end="6"/>
                                            </p:txEl>
                                          </p:spTgt>
                                        </p:tgtEl>
                                        <p:attrNameLst>
                                          <p:attrName>style.visibility</p:attrName>
                                        </p:attrNameLst>
                                      </p:cBhvr>
                                      <p:to>
                                        <p:strVal val="visible"/>
                                      </p:to>
                                    </p:set>
                                    <p:animEffect transition="in" filter="fade">
                                      <p:cBhvr>
                                        <p:cTn id="50" dur="500"/>
                                        <p:tgtEl>
                                          <p:spTgt spid="27651">
                                            <p:txEl>
                                              <p:pRg st="6" end="6"/>
                                            </p:txEl>
                                          </p:spTgt>
                                        </p:tgtEl>
                                      </p:cBhvr>
                                    </p:animEffect>
                                    <p:anim calcmode="lin" valueType="num">
                                      <p:cBhvr>
                                        <p:cTn id="51"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p:cTn id="52" dur="500" fill="hold"/>
                                        <p:tgtEl>
                                          <p:spTgt spid="27651">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Bidang-bidang Kegiatan LUCID</a:t>
            </a:r>
          </a:p>
        </p:txBody>
      </p:sp>
      <p:sp>
        <p:nvSpPr>
          <p:cNvPr id="70659" name="Rectangle 3"/>
          <p:cNvSpPr>
            <a:spLocks noGrp="1" noChangeArrowheads="1"/>
          </p:cNvSpPr>
          <p:nvPr>
            <p:ph sz="half" idx="1"/>
          </p:nvPr>
        </p:nvSpPr>
        <p:spPr/>
        <p:txBody>
          <a:bodyPr/>
          <a:lstStyle/>
          <a:p>
            <a:pPr marL="533400" indent="-533400">
              <a:buFont typeface="Wingdings" pitchFamily="2" charset="2"/>
              <a:buAutoNum type="arabicPeriod"/>
            </a:pPr>
            <a:r>
              <a:rPr lang="en-US"/>
              <a:t>Definisi produk,</a:t>
            </a:r>
          </a:p>
          <a:p>
            <a:pPr marL="533400" indent="-533400">
              <a:buFont typeface="Wingdings" pitchFamily="2" charset="2"/>
              <a:buAutoNum type="arabicPeriod"/>
            </a:pPr>
            <a:r>
              <a:rPr lang="en-US"/>
              <a:t>Business case,</a:t>
            </a:r>
          </a:p>
          <a:p>
            <a:pPr marL="533400" indent="-533400">
              <a:buFont typeface="Wingdings" pitchFamily="2" charset="2"/>
              <a:buAutoNum type="arabicPeriod"/>
            </a:pPr>
            <a:r>
              <a:rPr lang="en-US"/>
              <a:t>Sumber daya,</a:t>
            </a:r>
          </a:p>
          <a:p>
            <a:pPr marL="533400" indent="-533400">
              <a:buFont typeface="Wingdings" pitchFamily="2" charset="2"/>
              <a:buAutoNum type="arabicPeriod"/>
            </a:pPr>
            <a:r>
              <a:rPr lang="en-US"/>
              <a:t>Lingkungan fisik, </a:t>
            </a:r>
          </a:p>
          <a:p>
            <a:pPr marL="533400" indent="-533400">
              <a:buFont typeface="Wingdings" pitchFamily="2" charset="2"/>
              <a:buAutoNum type="arabicPeriod"/>
            </a:pPr>
            <a:r>
              <a:rPr lang="en-US"/>
              <a:t>Lingkungan teknis, </a:t>
            </a:r>
          </a:p>
          <a:p>
            <a:pPr marL="533400" indent="-533400">
              <a:buFont typeface="Wingdings" pitchFamily="2" charset="2"/>
              <a:buAutoNum type="arabicPeriod"/>
            </a:pPr>
            <a:r>
              <a:rPr lang="en-US"/>
              <a:t>Pemakai, </a:t>
            </a:r>
          </a:p>
          <a:p>
            <a:pPr marL="533400" indent="-533400">
              <a:buFont typeface="Wingdings" pitchFamily="2" charset="2"/>
              <a:buAutoNum type="arabicPeriod"/>
            </a:pPr>
            <a:r>
              <a:rPr lang="en-US"/>
              <a:t>Fungsionalitas, </a:t>
            </a:r>
          </a:p>
          <a:p>
            <a:pPr marL="533400" indent="-533400">
              <a:buFont typeface="Wingdings" pitchFamily="2" charset="2"/>
              <a:buAutoNum type="arabicPeriod"/>
            </a:pPr>
            <a:endParaRPr lang="en-US"/>
          </a:p>
        </p:txBody>
      </p:sp>
      <p:sp>
        <p:nvSpPr>
          <p:cNvPr id="70660" name="Rectangle 4"/>
          <p:cNvSpPr>
            <a:spLocks noGrp="1" noChangeArrowheads="1"/>
          </p:cNvSpPr>
          <p:nvPr>
            <p:ph sz="half" idx="2"/>
          </p:nvPr>
        </p:nvSpPr>
        <p:spPr/>
        <p:txBody>
          <a:bodyPr/>
          <a:lstStyle/>
          <a:p>
            <a:pPr marL="533400" indent="-533400">
              <a:buFont typeface="Wingdings" pitchFamily="2" charset="2"/>
              <a:buAutoNum type="arabicPeriod" startAt="8"/>
            </a:pPr>
            <a:r>
              <a:rPr lang="en-US"/>
              <a:t>Prototipe, </a:t>
            </a:r>
          </a:p>
          <a:p>
            <a:pPr marL="533400" indent="-533400">
              <a:buFont typeface="Wingdings" pitchFamily="2" charset="2"/>
              <a:buAutoNum type="arabicPeriod" startAt="8"/>
            </a:pPr>
            <a:r>
              <a:rPr lang="en-US"/>
              <a:t>Usability, </a:t>
            </a:r>
          </a:p>
          <a:p>
            <a:pPr marL="533400" indent="-533400">
              <a:buFont typeface="Wingdings" pitchFamily="2" charset="2"/>
              <a:buAutoNum type="arabicPeriod" startAt="8"/>
            </a:pPr>
            <a:r>
              <a:rPr lang="en-US"/>
              <a:t>Panduan perancangan, </a:t>
            </a:r>
          </a:p>
          <a:p>
            <a:pPr marL="533400" indent="-533400">
              <a:buFont typeface="Wingdings" pitchFamily="2" charset="2"/>
              <a:buAutoNum type="arabicPeriod" startAt="8"/>
            </a:pPr>
            <a:r>
              <a:rPr lang="en-US"/>
              <a:t>Panduan isi, </a:t>
            </a:r>
          </a:p>
          <a:p>
            <a:pPr marL="533400" indent="-533400">
              <a:buFont typeface="Wingdings" pitchFamily="2" charset="2"/>
              <a:buAutoNum type="arabicPeriod" startAt="8"/>
            </a:pPr>
            <a:r>
              <a:rPr lang="en-US"/>
              <a:t>Dokumentasi (pelatihan dan petunjuk).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1000" fill="hold"/>
                                        <p:tgtEl>
                                          <p:spTgt spid="70658"/>
                                        </p:tgtEl>
                                        <p:attrNameLst>
                                          <p:attrName>ppt_x</p:attrName>
                                        </p:attrNameLst>
                                      </p:cBhvr>
                                      <p:tavLst>
                                        <p:tav tm="0">
                                          <p:val>
                                            <p:strVal val="#ppt_x-.2"/>
                                          </p:val>
                                        </p:tav>
                                        <p:tav tm="100000">
                                          <p:val>
                                            <p:strVal val="#ppt_x"/>
                                          </p:val>
                                        </p:tav>
                                      </p:tavLst>
                                    </p:anim>
                                    <p:anim calcmode="lin" valueType="num">
                                      <p:cBhvr>
                                        <p:cTn id="8" dur="1000" fill="hold"/>
                                        <p:tgtEl>
                                          <p:spTgt spid="706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0658"/>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70659">
                                            <p:txEl>
                                              <p:pRg st="0" end="0"/>
                                            </p:txEl>
                                          </p:spTgt>
                                        </p:tgtEl>
                                        <p:attrNameLst>
                                          <p:attrName>style.visibility</p:attrName>
                                        </p:attrNameLst>
                                      </p:cBhvr>
                                      <p:to>
                                        <p:strVal val="visible"/>
                                      </p:to>
                                    </p:set>
                                    <p:animEffect transition="in" filter="fade">
                                      <p:cBhvr>
                                        <p:cTn id="13" dur="500"/>
                                        <p:tgtEl>
                                          <p:spTgt spid="70659">
                                            <p:txEl>
                                              <p:pRg st="0" end="0"/>
                                            </p:txEl>
                                          </p:spTgt>
                                        </p:tgtEl>
                                      </p:cBhvr>
                                    </p:animEffect>
                                    <p:anim calcmode="lin" valueType="num">
                                      <p:cBhvr>
                                        <p:cTn id="14"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70659">
                                            <p:txEl>
                                              <p:pRg st="0" end="0"/>
                                            </p:txEl>
                                          </p:spTgt>
                                        </p:tgtEl>
                                        <p:attrNameLst>
                                          <p:attrName>ppt_y</p:attrName>
                                        </p:attrNameLst>
                                      </p:cBhvr>
                                      <p:tavLst>
                                        <p:tav tm="0">
                                          <p:val>
                                            <p:strVal val="#ppt_y+.05"/>
                                          </p:val>
                                        </p:tav>
                                        <p:tav tm="100000">
                                          <p:val>
                                            <p:strVal val="#ppt_y"/>
                                          </p:val>
                                        </p:tav>
                                      </p:tavLst>
                                    </p:anim>
                                  </p:childTnLst>
                                </p:cTn>
                              </p:par>
                            </p:childTnLst>
                          </p:cTn>
                        </p:par>
                        <p:par>
                          <p:cTn id="16" fill="hold">
                            <p:stCondLst>
                              <p:cond delay="1500"/>
                            </p:stCondLst>
                            <p:childTnLst>
                              <p:par>
                                <p:cTn id="17" presetID="44" presetClass="entr" presetSubtype="0" fill="hold" grpId="0" nodeType="afterEffect">
                                  <p:stCondLst>
                                    <p:cond delay="0"/>
                                  </p:stCondLst>
                                  <p:childTnLst>
                                    <p:set>
                                      <p:cBhvr>
                                        <p:cTn id="18" dur="1" fill="hold">
                                          <p:stCondLst>
                                            <p:cond delay="0"/>
                                          </p:stCondLst>
                                        </p:cTn>
                                        <p:tgtEl>
                                          <p:spTgt spid="70659">
                                            <p:txEl>
                                              <p:pRg st="1" end="1"/>
                                            </p:txEl>
                                          </p:spTgt>
                                        </p:tgtEl>
                                        <p:attrNameLst>
                                          <p:attrName>style.visibility</p:attrName>
                                        </p:attrNameLst>
                                      </p:cBhvr>
                                      <p:to>
                                        <p:strVal val="visible"/>
                                      </p:to>
                                    </p:set>
                                    <p:animEffect transition="in" filter="fade">
                                      <p:cBhvr>
                                        <p:cTn id="19" dur="500"/>
                                        <p:tgtEl>
                                          <p:spTgt spid="70659">
                                            <p:txEl>
                                              <p:pRg st="1" end="1"/>
                                            </p:txEl>
                                          </p:spTgt>
                                        </p:tgtEl>
                                      </p:cBhvr>
                                    </p:animEffect>
                                    <p:anim calcmode="lin" valueType="num">
                                      <p:cBhvr>
                                        <p:cTn id="20"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70659">
                                            <p:txEl>
                                              <p:pRg st="1" end="1"/>
                                            </p:txEl>
                                          </p:spTgt>
                                        </p:tgtEl>
                                        <p:attrNameLst>
                                          <p:attrName>ppt_y</p:attrName>
                                        </p:attrNameLst>
                                      </p:cBhvr>
                                      <p:tavLst>
                                        <p:tav tm="0">
                                          <p:val>
                                            <p:strVal val="#ppt_y+.05"/>
                                          </p:val>
                                        </p:tav>
                                        <p:tav tm="100000">
                                          <p:val>
                                            <p:strVal val="#ppt_y"/>
                                          </p:val>
                                        </p:tav>
                                      </p:tavLst>
                                    </p:anim>
                                  </p:childTnLst>
                                </p:cTn>
                              </p:par>
                            </p:childTnLst>
                          </p:cTn>
                        </p:par>
                        <p:par>
                          <p:cTn id="22" fill="hold">
                            <p:stCondLst>
                              <p:cond delay="2000"/>
                            </p:stCondLst>
                            <p:childTnLst>
                              <p:par>
                                <p:cTn id="23" presetID="44" presetClass="entr" presetSubtype="0" fill="hold" grpId="0" nodeType="afterEffect">
                                  <p:stCondLst>
                                    <p:cond delay="0"/>
                                  </p:stCondLst>
                                  <p:childTnLst>
                                    <p:set>
                                      <p:cBhvr>
                                        <p:cTn id="24" dur="1" fill="hold">
                                          <p:stCondLst>
                                            <p:cond delay="0"/>
                                          </p:stCondLst>
                                        </p:cTn>
                                        <p:tgtEl>
                                          <p:spTgt spid="70659">
                                            <p:txEl>
                                              <p:pRg st="2" end="2"/>
                                            </p:txEl>
                                          </p:spTgt>
                                        </p:tgtEl>
                                        <p:attrNameLst>
                                          <p:attrName>style.visibility</p:attrName>
                                        </p:attrNameLst>
                                      </p:cBhvr>
                                      <p:to>
                                        <p:strVal val="visible"/>
                                      </p:to>
                                    </p:set>
                                    <p:animEffect transition="in" filter="fade">
                                      <p:cBhvr>
                                        <p:cTn id="25" dur="500"/>
                                        <p:tgtEl>
                                          <p:spTgt spid="70659">
                                            <p:txEl>
                                              <p:pRg st="2" end="2"/>
                                            </p:txEl>
                                          </p:spTgt>
                                        </p:tgtEl>
                                      </p:cBhvr>
                                    </p:animEffect>
                                    <p:anim calcmode="lin" valueType="num">
                                      <p:cBhvr>
                                        <p:cTn id="26"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70659">
                                            <p:txEl>
                                              <p:pRg st="2" end="2"/>
                                            </p:txEl>
                                          </p:spTgt>
                                        </p:tgtEl>
                                        <p:attrNameLst>
                                          <p:attrName>ppt_y</p:attrName>
                                        </p:attrNameLst>
                                      </p:cBhvr>
                                      <p:tavLst>
                                        <p:tav tm="0">
                                          <p:val>
                                            <p:strVal val="#ppt_y+.05"/>
                                          </p:val>
                                        </p:tav>
                                        <p:tav tm="100000">
                                          <p:val>
                                            <p:strVal val="#ppt_y"/>
                                          </p:val>
                                        </p:tav>
                                      </p:tavLst>
                                    </p:anim>
                                  </p:childTnLst>
                                </p:cTn>
                              </p:par>
                            </p:childTnLst>
                          </p:cTn>
                        </p:par>
                        <p:par>
                          <p:cTn id="28" fill="hold">
                            <p:stCondLst>
                              <p:cond delay="2500"/>
                            </p:stCondLst>
                            <p:childTnLst>
                              <p:par>
                                <p:cTn id="29" presetID="44" presetClass="entr" presetSubtype="0" fill="hold" grpId="0" nodeType="afterEffect">
                                  <p:stCondLst>
                                    <p:cond delay="0"/>
                                  </p:stCondLst>
                                  <p:childTnLst>
                                    <p:set>
                                      <p:cBhvr>
                                        <p:cTn id="30" dur="1" fill="hold">
                                          <p:stCondLst>
                                            <p:cond delay="0"/>
                                          </p:stCondLst>
                                        </p:cTn>
                                        <p:tgtEl>
                                          <p:spTgt spid="70659">
                                            <p:txEl>
                                              <p:pRg st="3" end="3"/>
                                            </p:txEl>
                                          </p:spTgt>
                                        </p:tgtEl>
                                        <p:attrNameLst>
                                          <p:attrName>style.visibility</p:attrName>
                                        </p:attrNameLst>
                                      </p:cBhvr>
                                      <p:to>
                                        <p:strVal val="visible"/>
                                      </p:to>
                                    </p:set>
                                    <p:animEffect transition="in" filter="fade">
                                      <p:cBhvr>
                                        <p:cTn id="31" dur="500"/>
                                        <p:tgtEl>
                                          <p:spTgt spid="70659">
                                            <p:txEl>
                                              <p:pRg st="3" end="3"/>
                                            </p:txEl>
                                          </p:spTgt>
                                        </p:tgtEl>
                                      </p:cBhvr>
                                    </p:animEffect>
                                    <p:anim calcmode="lin" valueType="num">
                                      <p:cBhvr>
                                        <p:cTn id="32" dur="5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70659">
                                            <p:txEl>
                                              <p:pRg st="3" end="3"/>
                                            </p:txEl>
                                          </p:spTgt>
                                        </p:tgtEl>
                                        <p:attrNameLst>
                                          <p:attrName>ppt_y</p:attrName>
                                        </p:attrNameLst>
                                      </p:cBhvr>
                                      <p:tavLst>
                                        <p:tav tm="0">
                                          <p:val>
                                            <p:strVal val="#ppt_y+.05"/>
                                          </p:val>
                                        </p:tav>
                                        <p:tav tm="100000">
                                          <p:val>
                                            <p:strVal val="#ppt_y"/>
                                          </p:val>
                                        </p:tav>
                                      </p:tavLst>
                                    </p:anim>
                                  </p:childTnLst>
                                </p:cTn>
                              </p:par>
                            </p:childTnLst>
                          </p:cTn>
                        </p:par>
                        <p:par>
                          <p:cTn id="34" fill="hold">
                            <p:stCondLst>
                              <p:cond delay="3000"/>
                            </p:stCondLst>
                            <p:childTnLst>
                              <p:par>
                                <p:cTn id="35" presetID="44" presetClass="entr" presetSubtype="0" fill="hold" grpId="0" nodeType="afterEffect">
                                  <p:stCondLst>
                                    <p:cond delay="0"/>
                                  </p:stCondLst>
                                  <p:childTnLst>
                                    <p:set>
                                      <p:cBhvr>
                                        <p:cTn id="36" dur="1" fill="hold">
                                          <p:stCondLst>
                                            <p:cond delay="0"/>
                                          </p:stCondLst>
                                        </p:cTn>
                                        <p:tgtEl>
                                          <p:spTgt spid="70659">
                                            <p:txEl>
                                              <p:pRg st="4" end="4"/>
                                            </p:txEl>
                                          </p:spTgt>
                                        </p:tgtEl>
                                        <p:attrNameLst>
                                          <p:attrName>style.visibility</p:attrName>
                                        </p:attrNameLst>
                                      </p:cBhvr>
                                      <p:to>
                                        <p:strVal val="visible"/>
                                      </p:to>
                                    </p:set>
                                    <p:animEffect transition="in" filter="fade">
                                      <p:cBhvr>
                                        <p:cTn id="37" dur="500"/>
                                        <p:tgtEl>
                                          <p:spTgt spid="70659">
                                            <p:txEl>
                                              <p:pRg st="4" end="4"/>
                                            </p:txEl>
                                          </p:spTgt>
                                        </p:tgtEl>
                                      </p:cBhvr>
                                    </p:animEffect>
                                    <p:anim calcmode="lin" valueType="num">
                                      <p:cBhvr>
                                        <p:cTn id="38" dur="500" fill="hold"/>
                                        <p:tgtEl>
                                          <p:spTgt spid="70659">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70659">
                                            <p:txEl>
                                              <p:pRg st="4" end="4"/>
                                            </p:txEl>
                                          </p:spTgt>
                                        </p:tgtEl>
                                        <p:attrNameLst>
                                          <p:attrName>ppt_y</p:attrName>
                                        </p:attrNameLst>
                                      </p:cBhvr>
                                      <p:tavLst>
                                        <p:tav tm="0">
                                          <p:val>
                                            <p:strVal val="#ppt_y+.05"/>
                                          </p:val>
                                        </p:tav>
                                        <p:tav tm="100000">
                                          <p:val>
                                            <p:strVal val="#ppt_y"/>
                                          </p:val>
                                        </p:tav>
                                      </p:tavLst>
                                    </p:anim>
                                  </p:childTnLst>
                                </p:cTn>
                              </p:par>
                            </p:childTnLst>
                          </p:cTn>
                        </p:par>
                        <p:par>
                          <p:cTn id="40" fill="hold">
                            <p:stCondLst>
                              <p:cond delay="3500"/>
                            </p:stCondLst>
                            <p:childTnLst>
                              <p:par>
                                <p:cTn id="41" presetID="44" presetClass="entr" presetSubtype="0" fill="hold" grpId="0" nodeType="afterEffect">
                                  <p:stCondLst>
                                    <p:cond delay="0"/>
                                  </p:stCondLst>
                                  <p:childTnLst>
                                    <p:set>
                                      <p:cBhvr>
                                        <p:cTn id="42" dur="1" fill="hold">
                                          <p:stCondLst>
                                            <p:cond delay="0"/>
                                          </p:stCondLst>
                                        </p:cTn>
                                        <p:tgtEl>
                                          <p:spTgt spid="70659">
                                            <p:txEl>
                                              <p:pRg st="5" end="5"/>
                                            </p:txEl>
                                          </p:spTgt>
                                        </p:tgtEl>
                                        <p:attrNameLst>
                                          <p:attrName>style.visibility</p:attrName>
                                        </p:attrNameLst>
                                      </p:cBhvr>
                                      <p:to>
                                        <p:strVal val="visible"/>
                                      </p:to>
                                    </p:set>
                                    <p:animEffect transition="in" filter="fade">
                                      <p:cBhvr>
                                        <p:cTn id="43" dur="500"/>
                                        <p:tgtEl>
                                          <p:spTgt spid="70659">
                                            <p:txEl>
                                              <p:pRg st="5" end="5"/>
                                            </p:txEl>
                                          </p:spTgt>
                                        </p:tgtEl>
                                      </p:cBhvr>
                                    </p:animEffect>
                                    <p:anim calcmode="lin" valueType="num">
                                      <p:cBhvr>
                                        <p:cTn id="44" dur="500" fill="hold"/>
                                        <p:tgtEl>
                                          <p:spTgt spid="70659">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70659">
                                            <p:txEl>
                                              <p:pRg st="5" end="5"/>
                                            </p:txEl>
                                          </p:spTgt>
                                        </p:tgtEl>
                                        <p:attrNameLst>
                                          <p:attrName>ppt_y</p:attrName>
                                        </p:attrNameLst>
                                      </p:cBhvr>
                                      <p:tavLst>
                                        <p:tav tm="0">
                                          <p:val>
                                            <p:strVal val="#ppt_y+.05"/>
                                          </p:val>
                                        </p:tav>
                                        <p:tav tm="100000">
                                          <p:val>
                                            <p:strVal val="#ppt_y"/>
                                          </p:val>
                                        </p:tav>
                                      </p:tavLst>
                                    </p:anim>
                                  </p:childTnLst>
                                </p:cTn>
                              </p:par>
                            </p:childTnLst>
                          </p:cTn>
                        </p:par>
                        <p:par>
                          <p:cTn id="46" fill="hold">
                            <p:stCondLst>
                              <p:cond delay="4000"/>
                            </p:stCondLst>
                            <p:childTnLst>
                              <p:par>
                                <p:cTn id="47" presetID="44" presetClass="entr" presetSubtype="0" fill="hold" grpId="0" nodeType="afterEffect">
                                  <p:stCondLst>
                                    <p:cond delay="0"/>
                                  </p:stCondLst>
                                  <p:childTnLst>
                                    <p:set>
                                      <p:cBhvr>
                                        <p:cTn id="48" dur="1" fill="hold">
                                          <p:stCondLst>
                                            <p:cond delay="0"/>
                                          </p:stCondLst>
                                        </p:cTn>
                                        <p:tgtEl>
                                          <p:spTgt spid="70659">
                                            <p:txEl>
                                              <p:pRg st="6" end="6"/>
                                            </p:txEl>
                                          </p:spTgt>
                                        </p:tgtEl>
                                        <p:attrNameLst>
                                          <p:attrName>style.visibility</p:attrName>
                                        </p:attrNameLst>
                                      </p:cBhvr>
                                      <p:to>
                                        <p:strVal val="visible"/>
                                      </p:to>
                                    </p:set>
                                    <p:animEffect transition="in" filter="fade">
                                      <p:cBhvr>
                                        <p:cTn id="49" dur="500"/>
                                        <p:tgtEl>
                                          <p:spTgt spid="70659">
                                            <p:txEl>
                                              <p:pRg st="6" end="6"/>
                                            </p:txEl>
                                          </p:spTgt>
                                        </p:tgtEl>
                                      </p:cBhvr>
                                    </p:animEffect>
                                    <p:anim calcmode="lin" valueType="num">
                                      <p:cBhvr>
                                        <p:cTn id="50" dur="500" fill="hold"/>
                                        <p:tgtEl>
                                          <p:spTgt spid="70659">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70659">
                                            <p:txEl>
                                              <p:pRg st="6" end="6"/>
                                            </p:txEl>
                                          </p:spTgt>
                                        </p:tgtEl>
                                        <p:attrNameLst>
                                          <p:attrName>ppt_y</p:attrName>
                                        </p:attrNameLst>
                                      </p:cBhvr>
                                      <p:tavLst>
                                        <p:tav tm="0">
                                          <p:val>
                                            <p:strVal val="#ppt_y+.05"/>
                                          </p:val>
                                        </p:tav>
                                        <p:tav tm="100000">
                                          <p:val>
                                            <p:strVal val="#ppt_y"/>
                                          </p:val>
                                        </p:tav>
                                      </p:tavLst>
                                    </p:anim>
                                  </p:childTnLst>
                                </p:cTn>
                              </p:par>
                            </p:childTnLst>
                          </p:cTn>
                        </p:par>
                        <p:par>
                          <p:cTn id="52" fill="hold">
                            <p:stCondLst>
                              <p:cond delay="4500"/>
                            </p:stCondLst>
                            <p:childTnLst>
                              <p:par>
                                <p:cTn id="53" presetID="44" presetClass="entr" presetSubtype="0" fill="hold" grpId="0" nodeType="afterEffect">
                                  <p:stCondLst>
                                    <p:cond delay="0"/>
                                  </p:stCondLst>
                                  <p:childTnLst>
                                    <p:set>
                                      <p:cBhvr>
                                        <p:cTn id="54" dur="1" fill="hold">
                                          <p:stCondLst>
                                            <p:cond delay="0"/>
                                          </p:stCondLst>
                                        </p:cTn>
                                        <p:tgtEl>
                                          <p:spTgt spid="70660">
                                            <p:txEl>
                                              <p:pRg st="0" end="0"/>
                                            </p:txEl>
                                          </p:spTgt>
                                        </p:tgtEl>
                                        <p:attrNameLst>
                                          <p:attrName>style.visibility</p:attrName>
                                        </p:attrNameLst>
                                      </p:cBhvr>
                                      <p:to>
                                        <p:strVal val="visible"/>
                                      </p:to>
                                    </p:set>
                                    <p:animEffect transition="in" filter="fade">
                                      <p:cBhvr>
                                        <p:cTn id="55" dur="500"/>
                                        <p:tgtEl>
                                          <p:spTgt spid="70660">
                                            <p:txEl>
                                              <p:pRg st="0" end="0"/>
                                            </p:txEl>
                                          </p:spTgt>
                                        </p:tgtEl>
                                      </p:cBhvr>
                                    </p:animEffect>
                                    <p:anim calcmode="lin" valueType="num">
                                      <p:cBhvr>
                                        <p:cTn id="56" dur="500" fill="hold"/>
                                        <p:tgtEl>
                                          <p:spTgt spid="70660">
                                            <p:txEl>
                                              <p:pRg st="0" end="0"/>
                                            </p:txEl>
                                          </p:spTgt>
                                        </p:tgtEl>
                                        <p:attrNameLst>
                                          <p:attrName>ppt_x</p:attrName>
                                        </p:attrNameLst>
                                      </p:cBhvr>
                                      <p:tavLst>
                                        <p:tav tm="0">
                                          <p:val>
                                            <p:strVal val="#ppt_x"/>
                                          </p:val>
                                        </p:tav>
                                        <p:tav tm="100000">
                                          <p:val>
                                            <p:strVal val="#ppt_x"/>
                                          </p:val>
                                        </p:tav>
                                      </p:tavLst>
                                    </p:anim>
                                    <p:anim calcmode="lin" valueType="num">
                                      <p:cBhvr>
                                        <p:cTn id="57" dur="500" fill="hold"/>
                                        <p:tgtEl>
                                          <p:spTgt spid="70660">
                                            <p:txEl>
                                              <p:pRg st="0" end="0"/>
                                            </p:txEl>
                                          </p:spTgt>
                                        </p:tgtEl>
                                        <p:attrNameLst>
                                          <p:attrName>ppt_y</p:attrName>
                                        </p:attrNameLst>
                                      </p:cBhvr>
                                      <p:tavLst>
                                        <p:tav tm="0">
                                          <p:val>
                                            <p:strVal val="#ppt_y+.05"/>
                                          </p:val>
                                        </p:tav>
                                        <p:tav tm="100000">
                                          <p:val>
                                            <p:strVal val="#ppt_y"/>
                                          </p:val>
                                        </p:tav>
                                      </p:tavLst>
                                    </p:anim>
                                  </p:childTnLst>
                                </p:cTn>
                              </p:par>
                            </p:childTnLst>
                          </p:cTn>
                        </p:par>
                        <p:par>
                          <p:cTn id="58" fill="hold">
                            <p:stCondLst>
                              <p:cond delay="5000"/>
                            </p:stCondLst>
                            <p:childTnLst>
                              <p:par>
                                <p:cTn id="59" presetID="44" presetClass="entr" presetSubtype="0" fill="hold" grpId="0" nodeType="afterEffect">
                                  <p:stCondLst>
                                    <p:cond delay="0"/>
                                  </p:stCondLst>
                                  <p:childTnLst>
                                    <p:set>
                                      <p:cBhvr>
                                        <p:cTn id="60" dur="1" fill="hold">
                                          <p:stCondLst>
                                            <p:cond delay="0"/>
                                          </p:stCondLst>
                                        </p:cTn>
                                        <p:tgtEl>
                                          <p:spTgt spid="70660">
                                            <p:txEl>
                                              <p:pRg st="1" end="1"/>
                                            </p:txEl>
                                          </p:spTgt>
                                        </p:tgtEl>
                                        <p:attrNameLst>
                                          <p:attrName>style.visibility</p:attrName>
                                        </p:attrNameLst>
                                      </p:cBhvr>
                                      <p:to>
                                        <p:strVal val="visible"/>
                                      </p:to>
                                    </p:set>
                                    <p:animEffect transition="in" filter="fade">
                                      <p:cBhvr>
                                        <p:cTn id="61" dur="500"/>
                                        <p:tgtEl>
                                          <p:spTgt spid="70660">
                                            <p:txEl>
                                              <p:pRg st="1" end="1"/>
                                            </p:txEl>
                                          </p:spTgt>
                                        </p:tgtEl>
                                      </p:cBhvr>
                                    </p:animEffect>
                                    <p:anim calcmode="lin" valueType="num">
                                      <p:cBhvr>
                                        <p:cTn id="62" dur="500" fill="hold"/>
                                        <p:tgtEl>
                                          <p:spTgt spid="70660">
                                            <p:txEl>
                                              <p:pRg st="1" end="1"/>
                                            </p:txEl>
                                          </p:spTgt>
                                        </p:tgtEl>
                                        <p:attrNameLst>
                                          <p:attrName>ppt_x</p:attrName>
                                        </p:attrNameLst>
                                      </p:cBhvr>
                                      <p:tavLst>
                                        <p:tav tm="0">
                                          <p:val>
                                            <p:strVal val="#ppt_x"/>
                                          </p:val>
                                        </p:tav>
                                        <p:tav tm="100000">
                                          <p:val>
                                            <p:strVal val="#ppt_x"/>
                                          </p:val>
                                        </p:tav>
                                      </p:tavLst>
                                    </p:anim>
                                    <p:anim calcmode="lin" valueType="num">
                                      <p:cBhvr>
                                        <p:cTn id="63" dur="500" fill="hold"/>
                                        <p:tgtEl>
                                          <p:spTgt spid="70660">
                                            <p:txEl>
                                              <p:pRg st="1" end="1"/>
                                            </p:txEl>
                                          </p:spTgt>
                                        </p:tgtEl>
                                        <p:attrNameLst>
                                          <p:attrName>ppt_y</p:attrName>
                                        </p:attrNameLst>
                                      </p:cBhvr>
                                      <p:tavLst>
                                        <p:tav tm="0">
                                          <p:val>
                                            <p:strVal val="#ppt_y+.05"/>
                                          </p:val>
                                        </p:tav>
                                        <p:tav tm="100000">
                                          <p:val>
                                            <p:strVal val="#ppt_y"/>
                                          </p:val>
                                        </p:tav>
                                      </p:tavLst>
                                    </p:anim>
                                  </p:childTnLst>
                                </p:cTn>
                              </p:par>
                            </p:childTnLst>
                          </p:cTn>
                        </p:par>
                        <p:par>
                          <p:cTn id="64" fill="hold">
                            <p:stCondLst>
                              <p:cond delay="5500"/>
                            </p:stCondLst>
                            <p:childTnLst>
                              <p:par>
                                <p:cTn id="65" presetID="44" presetClass="entr" presetSubtype="0" fill="hold" grpId="0" nodeType="afterEffect">
                                  <p:stCondLst>
                                    <p:cond delay="0"/>
                                  </p:stCondLst>
                                  <p:childTnLst>
                                    <p:set>
                                      <p:cBhvr>
                                        <p:cTn id="66" dur="1" fill="hold">
                                          <p:stCondLst>
                                            <p:cond delay="0"/>
                                          </p:stCondLst>
                                        </p:cTn>
                                        <p:tgtEl>
                                          <p:spTgt spid="70660">
                                            <p:txEl>
                                              <p:pRg st="2" end="2"/>
                                            </p:txEl>
                                          </p:spTgt>
                                        </p:tgtEl>
                                        <p:attrNameLst>
                                          <p:attrName>style.visibility</p:attrName>
                                        </p:attrNameLst>
                                      </p:cBhvr>
                                      <p:to>
                                        <p:strVal val="visible"/>
                                      </p:to>
                                    </p:set>
                                    <p:animEffect transition="in" filter="fade">
                                      <p:cBhvr>
                                        <p:cTn id="67" dur="500"/>
                                        <p:tgtEl>
                                          <p:spTgt spid="70660">
                                            <p:txEl>
                                              <p:pRg st="2" end="2"/>
                                            </p:txEl>
                                          </p:spTgt>
                                        </p:tgtEl>
                                      </p:cBhvr>
                                    </p:animEffect>
                                    <p:anim calcmode="lin" valueType="num">
                                      <p:cBhvr>
                                        <p:cTn id="68" dur="500" fill="hold"/>
                                        <p:tgtEl>
                                          <p:spTgt spid="70660">
                                            <p:txEl>
                                              <p:pRg st="2" end="2"/>
                                            </p:txEl>
                                          </p:spTgt>
                                        </p:tgtEl>
                                        <p:attrNameLst>
                                          <p:attrName>ppt_x</p:attrName>
                                        </p:attrNameLst>
                                      </p:cBhvr>
                                      <p:tavLst>
                                        <p:tav tm="0">
                                          <p:val>
                                            <p:strVal val="#ppt_x"/>
                                          </p:val>
                                        </p:tav>
                                        <p:tav tm="100000">
                                          <p:val>
                                            <p:strVal val="#ppt_x"/>
                                          </p:val>
                                        </p:tav>
                                      </p:tavLst>
                                    </p:anim>
                                    <p:anim calcmode="lin" valueType="num">
                                      <p:cBhvr>
                                        <p:cTn id="69" dur="500" fill="hold"/>
                                        <p:tgtEl>
                                          <p:spTgt spid="70660">
                                            <p:txEl>
                                              <p:pRg st="2" end="2"/>
                                            </p:txEl>
                                          </p:spTgt>
                                        </p:tgtEl>
                                        <p:attrNameLst>
                                          <p:attrName>ppt_y</p:attrName>
                                        </p:attrNameLst>
                                      </p:cBhvr>
                                      <p:tavLst>
                                        <p:tav tm="0">
                                          <p:val>
                                            <p:strVal val="#ppt_y+.05"/>
                                          </p:val>
                                        </p:tav>
                                        <p:tav tm="100000">
                                          <p:val>
                                            <p:strVal val="#ppt_y"/>
                                          </p:val>
                                        </p:tav>
                                      </p:tavLst>
                                    </p:anim>
                                  </p:childTnLst>
                                </p:cTn>
                              </p:par>
                            </p:childTnLst>
                          </p:cTn>
                        </p:par>
                        <p:par>
                          <p:cTn id="70" fill="hold">
                            <p:stCondLst>
                              <p:cond delay="6000"/>
                            </p:stCondLst>
                            <p:childTnLst>
                              <p:par>
                                <p:cTn id="71" presetID="44" presetClass="entr" presetSubtype="0" fill="hold" grpId="0" nodeType="afterEffect">
                                  <p:stCondLst>
                                    <p:cond delay="0"/>
                                  </p:stCondLst>
                                  <p:childTnLst>
                                    <p:set>
                                      <p:cBhvr>
                                        <p:cTn id="72" dur="1" fill="hold">
                                          <p:stCondLst>
                                            <p:cond delay="0"/>
                                          </p:stCondLst>
                                        </p:cTn>
                                        <p:tgtEl>
                                          <p:spTgt spid="70660">
                                            <p:txEl>
                                              <p:pRg st="3" end="3"/>
                                            </p:txEl>
                                          </p:spTgt>
                                        </p:tgtEl>
                                        <p:attrNameLst>
                                          <p:attrName>style.visibility</p:attrName>
                                        </p:attrNameLst>
                                      </p:cBhvr>
                                      <p:to>
                                        <p:strVal val="visible"/>
                                      </p:to>
                                    </p:set>
                                    <p:animEffect transition="in" filter="fade">
                                      <p:cBhvr>
                                        <p:cTn id="73" dur="500"/>
                                        <p:tgtEl>
                                          <p:spTgt spid="70660">
                                            <p:txEl>
                                              <p:pRg st="3" end="3"/>
                                            </p:txEl>
                                          </p:spTgt>
                                        </p:tgtEl>
                                      </p:cBhvr>
                                    </p:animEffect>
                                    <p:anim calcmode="lin" valueType="num">
                                      <p:cBhvr>
                                        <p:cTn id="74" dur="500" fill="hold"/>
                                        <p:tgtEl>
                                          <p:spTgt spid="70660">
                                            <p:txEl>
                                              <p:pRg st="3" end="3"/>
                                            </p:txEl>
                                          </p:spTgt>
                                        </p:tgtEl>
                                        <p:attrNameLst>
                                          <p:attrName>ppt_x</p:attrName>
                                        </p:attrNameLst>
                                      </p:cBhvr>
                                      <p:tavLst>
                                        <p:tav tm="0">
                                          <p:val>
                                            <p:strVal val="#ppt_x"/>
                                          </p:val>
                                        </p:tav>
                                        <p:tav tm="100000">
                                          <p:val>
                                            <p:strVal val="#ppt_x"/>
                                          </p:val>
                                        </p:tav>
                                      </p:tavLst>
                                    </p:anim>
                                    <p:anim calcmode="lin" valueType="num">
                                      <p:cBhvr>
                                        <p:cTn id="75" dur="500" fill="hold"/>
                                        <p:tgtEl>
                                          <p:spTgt spid="70660">
                                            <p:txEl>
                                              <p:pRg st="3" end="3"/>
                                            </p:txEl>
                                          </p:spTgt>
                                        </p:tgtEl>
                                        <p:attrNameLst>
                                          <p:attrName>ppt_y</p:attrName>
                                        </p:attrNameLst>
                                      </p:cBhvr>
                                      <p:tavLst>
                                        <p:tav tm="0">
                                          <p:val>
                                            <p:strVal val="#ppt_y+.05"/>
                                          </p:val>
                                        </p:tav>
                                        <p:tav tm="100000">
                                          <p:val>
                                            <p:strVal val="#ppt_y"/>
                                          </p:val>
                                        </p:tav>
                                      </p:tavLst>
                                    </p:anim>
                                  </p:childTnLst>
                                </p:cTn>
                              </p:par>
                            </p:childTnLst>
                          </p:cTn>
                        </p:par>
                        <p:par>
                          <p:cTn id="76" fill="hold">
                            <p:stCondLst>
                              <p:cond delay="6500"/>
                            </p:stCondLst>
                            <p:childTnLst>
                              <p:par>
                                <p:cTn id="77" presetID="44" presetClass="entr" presetSubtype="0" fill="hold" grpId="0" nodeType="afterEffect">
                                  <p:stCondLst>
                                    <p:cond delay="0"/>
                                  </p:stCondLst>
                                  <p:childTnLst>
                                    <p:set>
                                      <p:cBhvr>
                                        <p:cTn id="78" dur="1" fill="hold">
                                          <p:stCondLst>
                                            <p:cond delay="0"/>
                                          </p:stCondLst>
                                        </p:cTn>
                                        <p:tgtEl>
                                          <p:spTgt spid="70660">
                                            <p:txEl>
                                              <p:pRg st="4" end="4"/>
                                            </p:txEl>
                                          </p:spTgt>
                                        </p:tgtEl>
                                        <p:attrNameLst>
                                          <p:attrName>style.visibility</p:attrName>
                                        </p:attrNameLst>
                                      </p:cBhvr>
                                      <p:to>
                                        <p:strVal val="visible"/>
                                      </p:to>
                                    </p:set>
                                    <p:animEffect transition="in" filter="fade">
                                      <p:cBhvr>
                                        <p:cTn id="79" dur="500"/>
                                        <p:tgtEl>
                                          <p:spTgt spid="70660">
                                            <p:txEl>
                                              <p:pRg st="4" end="4"/>
                                            </p:txEl>
                                          </p:spTgt>
                                        </p:tgtEl>
                                      </p:cBhvr>
                                    </p:animEffect>
                                    <p:anim calcmode="lin" valueType="num">
                                      <p:cBhvr>
                                        <p:cTn id="80" dur="500" fill="hold"/>
                                        <p:tgtEl>
                                          <p:spTgt spid="70660">
                                            <p:txEl>
                                              <p:pRg st="4" end="4"/>
                                            </p:txEl>
                                          </p:spTgt>
                                        </p:tgtEl>
                                        <p:attrNameLst>
                                          <p:attrName>ppt_x</p:attrName>
                                        </p:attrNameLst>
                                      </p:cBhvr>
                                      <p:tavLst>
                                        <p:tav tm="0">
                                          <p:val>
                                            <p:strVal val="#ppt_x"/>
                                          </p:val>
                                        </p:tav>
                                        <p:tav tm="100000">
                                          <p:val>
                                            <p:strVal val="#ppt_x"/>
                                          </p:val>
                                        </p:tav>
                                      </p:tavLst>
                                    </p:anim>
                                    <p:anim calcmode="lin" valueType="num">
                                      <p:cBhvr>
                                        <p:cTn id="81" dur="500" fill="hold"/>
                                        <p:tgtEl>
                                          <p:spTgt spid="7066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P spid="70660"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Observasi Etnografis</a:t>
            </a:r>
          </a:p>
        </p:txBody>
      </p:sp>
      <p:sp>
        <p:nvSpPr>
          <p:cNvPr id="73731" name="Rectangle 3"/>
          <p:cNvSpPr>
            <a:spLocks noGrp="1" noChangeArrowheads="1"/>
          </p:cNvSpPr>
          <p:nvPr>
            <p:ph idx="1"/>
          </p:nvPr>
        </p:nvSpPr>
        <p:spPr/>
        <p:txBody>
          <a:bodyPr/>
          <a:lstStyle/>
          <a:p>
            <a:r>
              <a:rPr lang="en-US"/>
              <a:t>Persiapan</a:t>
            </a:r>
          </a:p>
          <a:p>
            <a:r>
              <a:rPr lang="en-US"/>
              <a:t>Studi Lapangan</a:t>
            </a:r>
          </a:p>
          <a:p>
            <a:r>
              <a:rPr lang="en-US"/>
              <a:t>Analisis</a:t>
            </a:r>
          </a:p>
          <a:p>
            <a:r>
              <a:rPr lang="en-US"/>
              <a:t>Pelaporan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p:cTn id="7" dur="1000" fill="hold"/>
                                        <p:tgtEl>
                                          <p:spTgt spid="73730"/>
                                        </p:tgtEl>
                                        <p:attrNameLst>
                                          <p:attrName>ppt_x</p:attrName>
                                        </p:attrNameLst>
                                      </p:cBhvr>
                                      <p:tavLst>
                                        <p:tav tm="0">
                                          <p:val>
                                            <p:strVal val="#ppt_x-.2"/>
                                          </p:val>
                                        </p:tav>
                                        <p:tav tm="100000">
                                          <p:val>
                                            <p:strVal val="#ppt_x"/>
                                          </p:val>
                                        </p:tav>
                                      </p:tavLst>
                                    </p:anim>
                                    <p:anim calcmode="lin" valueType="num">
                                      <p:cBhvr>
                                        <p:cTn id="8" dur="1000" fill="hold"/>
                                        <p:tgtEl>
                                          <p:spTgt spid="737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3730"/>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73731">
                                            <p:txEl>
                                              <p:pRg st="0" end="0"/>
                                            </p:txEl>
                                          </p:spTgt>
                                        </p:tgtEl>
                                        <p:attrNameLst>
                                          <p:attrName>style.visibility</p:attrName>
                                        </p:attrNameLst>
                                      </p:cBhvr>
                                      <p:to>
                                        <p:strVal val="visible"/>
                                      </p:to>
                                    </p:set>
                                    <p:animEffect transition="in" filter="fade">
                                      <p:cBhvr>
                                        <p:cTn id="13" dur="500"/>
                                        <p:tgtEl>
                                          <p:spTgt spid="73731">
                                            <p:txEl>
                                              <p:pRg st="0" end="0"/>
                                            </p:txEl>
                                          </p:spTgt>
                                        </p:tgtEl>
                                      </p:cBhvr>
                                    </p:animEffect>
                                    <p:anim calcmode="lin" valueType="num">
                                      <p:cBhvr>
                                        <p:cTn id="14"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73731">
                                            <p:txEl>
                                              <p:pRg st="0" end="0"/>
                                            </p:txEl>
                                          </p:spTgt>
                                        </p:tgtEl>
                                        <p:attrNameLst>
                                          <p:attrName>ppt_y</p:attrName>
                                        </p:attrNameLst>
                                      </p:cBhvr>
                                      <p:tavLst>
                                        <p:tav tm="0">
                                          <p:val>
                                            <p:strVal val="#ppt_y+.05"/>
                                          </p:val>
                                        </p:tav>
                                        <p:tav tm="100000">
                                          <p:val>
                                            <p:strVal val="#ppt_y"/>
                                          </p:val>
                                        </p:tav>
                                      </p:tavLst>
                                    </p:anim>
                                  </p:childTnLst>
                                </p:cTn>
                              </p:par>
                            </p:childTnLst>
                          </p:cTn>
                        </p:par>
                        <p:par>
                          <p:cTn id="16" fill="hold">
                            <p:stCondLst>
                              <p:cond delay="1500"/>
                            </p:stCondLst>
                            <p:childTnLst>
                              <p:par>
                                <p:cTn id="17" presetID="44" presetClass="entr" presetSubtype="0" fill="hold" grpId="0" nodeType="after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animEffect transition="in" filter="fade">
                                      <p:cBhvr>
                                        <p:cTn id="19" dur="500"/>
                                        <p:tgtEl>
                                          <p:spTgt spid="73731">
                                            <p:txEl>
                                              <p:pRg st="1" end="1"/>
                                            </p:txEl>
                                          </p:spTgt>
                                        </p:tgtEl>
                                      </p:cBhvr>
                                    </p:animEffect>
                                    <p:anim calcmode="lin" valueType="num">
                                      <p:cBhvr>
                                        <p:cTn id="20"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73731">
                                            <p:txEl>
                                              <p:pRg st="1" end="1"/>
                                            </p:txEl>
                                          </p:spTgt>
                                        </p:tgtEl>
                                        <p:attrNameLst>
                                          <p:attrName>ppt_y</p:attrName>
                                        </p:attrNameLst>
                                      </p:cBhvr>
                                      <p:tavLst>
                                        <p:tav tm="0">
                                          <p:val>
                                            <p:strVal val="#ppt_y+.05"/>
                                          </p:val>
                                        </p:tav>
                                        <p:tav tm="100000">
                                          <p:val>
                                            <p:strVal val="#ppt_y"/>
                                          </p:val>
                                        </p:tav>
                                      </p:tavLst>
                                    </p:anim>
                                  </p:childTnLst>
                                </p:cTn>
                              </p:par>
                            </p:childTnLst>
                          </p:cTn>
                        </p:par>
                        <p:par>
                          <p:cTn id="22" fill="hold">
                            <p:stCondLst>
                              <p:cond delay="2000"/>
                            </p:stCondLst>
                            <p:childTnLst>
                              <p:par>
                                <p:cTn id="23" presetID="44" presetClass="entr" presetSubtype="0" fill="hold" grpId="0" nodeType="afterEffect">
                                  <p:stCondLst>
                                    <p:cond delay="0"/>
                                  </p:stCondLst>
                                  <p:childTnLst>
                                    <p:set>
                                      <p:cBhvr>
                                        <p:cTn id="24" dur="1" fill="hold">
                                          <p:stCondLst>
                                            <p:cond delay="0"/>
                                          </p:stCondLst>
                                        </p:cTn>
                                        <p:tgtEl>
                                          <p:spTgt spid="73731">
                                            <p:txEl>
                                              <p:pRg st="2" end="2"/>
                                            </p:txEl>
                                          </p:spTgt>
                                        </p:tgtEl>
                                        <p:attrNameLst>
                                          <p:attrName>style.visibility</p:attrName>
                                        </p:attrNameLst>
                                      </p:cBhvr>
                                      <p:to>
                                        <p:strVal val="visible"/>
                                      </p:to>
                                    </p:set>
                                    <p:animEffect transition="in" filter="fade">
                                      <p:cBhvr>
                                        <p:cTn id="25" dur="500"/>
                                        <p:tgtEl>
                                          <p:spTgt spid="73731">
                                            <p:txEl>
                                              <p:pRg st="2" end="2"/>
                                            </p:txEl>
                                          </p:spTgt>
                                        </p:tgtEl>
                                      </p:cBhvr>
                                    </p:animEffect>
                                    <p:anim calcmode="lin" valueType="num">
                                      <p:cBhvr>
                                        <p:cTn id="26"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73731">
                                            <p:txEl>
                                              <p:pRg st="2" end="2"/>
                                            </p:txEl>
                                          </p:spTgt>
                                        </p:tgtEl>
                                        <p:attrNameLst>
                                          <p:attrName>ppt_y</p:attrName>
                                        </p:attrNameLst>
                                      </p:cBhvr>
                                      <p:tavLst>
                                        <p:tav tm="0">
                                          <p:val>
                                            <p:strVal val="#ppt_y+.05"/>
                                          </p:val>
                                        </p:tav>
                                        <p:tav tm="100000">
                                          <p:val>
                                            <p:strVal val="#ppt_y"/>
                                          </p:val>
                                        </p:tav>
                                      </p:tavLst>
                                    </p:anim>
                                  </p:childTnLst>
                                </p:cTn>
                              </p:par>
                            </p:childTnLst>
                          </p:cTn>
                        </p:par>
                        <p:par>
                          <p:cTn id="28" fill="hold">
                            <p:stCondLst>
                              <p:cond delay="2500"/>
                            </p:stCondLst>
                            <p:childTnLst>
                              <p:par>
                                <p:cTn id="29" presetID="44" presetClass="entr" presetSubtype="0" fill="hold" grpId="0" nodeType="afterEffect">
                                  <p:stCondLst>
                                    <p:cond delay="0"/>
                                  </p:stCondLst>
                                  <p:childTnLst>
                                    <p:set>
                                      <p:cBhvr>
                                        <p:cTn id="30" dur="1" fill="hold">
                                          <p:stCondLst>
                                            <p:cond delay="0"/>
                                          </p:stCondLst>
                                        </p:cTn>
                                        <p:tgtEl>
                                          <p:spTgt spid="73731">
                                            <p:txEl>
                                              <p:pRg st="3" end="3"/>
                                            </p:txEl>
                                          </p:spTgt>
                                        </p:tgtEl>
                                        <p:attrNameLst>
                                          <p:attrName>style.visibility</p:attrName>
                                        </p:attrNameLst>
                                      </p:cBhvr>
                                      <p:to>
                                        <p:strVal val="visible"/>
                                      </p:to>
                                    </p:set>
                                    <p:animEffect transition="in" filter="fade">
                                      <p:cBhvr>
                                        <p:cTn id="31" dur="500"/>
                                        <p:tgtEl>
                                          <p:spTgt spid="73731">
                                            <p:txEl>
                                              <p:pRg st="3" end="3"/>
                                            </p:txEl>
                                          </p:spTgt>
                                        </p:tgtEl>
                                      </p:cBhvr>
                                    </p:animEffect>
                                    <p:anim calcmode="lin" valueType="num">
                                      <p:cBhvr>
                                        <p:cTn id="32" dur="5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7373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Observasi Etnografis (</a:t>
            </a:r>
            <a:r>
              <a:rPr lang="en-US" i="1"/>
              <a:t>Lanj.</a:t>
            </a:r>
            <a:r>
              <a:rPr lang="en-US"/>
              <a:t>)</a:t>
            </a:r>
          </a:p>
        </p:txBody>
      </p:sp>
      <p:sp>
        <p:nvSpPr>
          <p:cNvPr id="58371" name="Rectangle 3"/>
          <p:cNvSpPr>
            <a:spLocks noGrp="1" noChangeArrowheads="1"/>
          </p:cNvSpPr>
          <p:nvPr>
            <p:ph idx="1"/>
          </p:nvPr>
        </p:nvSpPr>
        <p:spPr/>
        <p:txBody>
          <a:bodyPr/>
          <a:lstStyle/>
          <a:p>
            <a:r>
              <a:rPr lang="en-US" b="1"/>
              <a:t>Persiapan</a:t>
            </a:r>
          </a:p>
          <a:p>
            <a:pPr lvl="1"/>
            <a:r>
              <a:rPr lang="en-US"/>
              <a:t>Pahami kebijakan dan budaya kerja organisasi.</a:t>
            </a:r>
          </a:p>
          <a:p>
            <a:pPr lvl="1"/>
            <a:r>
              <a:rPr lang="en-US"/>
              <a:t>Kenali sistem dan sejarahnya.</a:t>
            </a:r>
          </a:p>
          <a:p>
            <a:pPr lvl="1"/>
            <a:r>
              <a:rPr lang="en-US"/>
              <a:t>Tentukan tujuan awal dan siapkan pertanyaan.</a:t>
            </a:r>
          </a:p>
          <a:p>
            <a:pPr lvl="1"/>
            <a:r>
              <a:rPr lang="en-US"/>
              <a:t>Minta akses dan izin untuk observasi dan wawancara.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1000" fill="hold"/>
                                        <p:tgtEl>
                                          <p:spTgt spid="58370"/>
                                        </p:tgtEl>
                                        <p:attrNameLst>
                                          <p:attrName>ppt_x</p:attrName>
                                        </p:attrNameLst>
                                      </p:cBhvr>
                                      <p:tavLst>
                                        <p:tav tm="0">
                                          <p:val>
                                            <p:strVal val="#ppt_x-.2"/>
                                          </p:val>
                                        </p:tav>
                                        <p:tav tm="100000">
                                          <p:val>
                                            <p:strVal val="#ppt_x"/>
                                          </p:val>
                                        </p:tav>
                                      </p:tavLst>
                                    </p:anim>
                                    <p:anim calcmode="lin" valueType="num">
                                      <p:cBhvr>
                                        <p:cTn id="8" dur="1000" fill="hold"/>
                                        <p:tgtEl>
                                          <p:spTgt spid="583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58370"/>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58371">
                                            <p:txEl>
                                              <p:pRg st="0" end="0"/>
                                            </p:txEl>
                                          </p:spTgt>
                                        </p:tgtEl>
                                        <p:attrNameLst>
                                          <p:attrName>style.visibility</p:attrName>
                                        </p:attrNameLst>
                                      </p:cBhvr>
                                      <p:to>
                                        <p:strVal val="visible"/>
                                      </p:to>
                                    </p:set>
                                    <p:animEffect transition="in" filter="fade">
                                      <p:cBhvr>
                                        <p:cTn id="13" dur="500"/>
                                        <p:tgtEl>
                                          <p:spTgt spid="58371">
                                            <p:txEl>
                                              <p:pRg st="0" end="0"/>
                                            </p:txEl>
                                          </p:spTgt>
                                        </p:tgtEl>
                                      </p:cBhvr>
                                    </p:animEffect>
                                    <p:anim calcmode="lin" valueType="num">
                                      <p:cBhvr>
                                        <p:cTn id="14"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583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4" presetClass="entr" presetSubtype="0" fill="hold" grpId="0" nodeType="clickEffect">
                                  <p:stCondLst>
                                    <p:cond delay="0"/>
                                  </p:stCondLst>
                                  <p:childTnLst>
                                    <p:set>
                                      <p:cBhvr>
                                        <p:cTn id="19" dur="1" fill="hold">
                                          <p:stCondLst>
                                            <p:cond delay="0"/>
                                          </p:stCondLst>
                                        </p:cTn>
                                        <p:tgtEl>
                                          <p:spTgt spid="58371">
                                            <p:txEl>
                                              <p:pRg st="1" end="1"/>
                                            </p:txEl>
                                          </p:spTgt>
                                        </p:tgtEl>
                                        <p:attrNameLst>
                                          <p:attrName>style.visibility</p:attrName>
                                        </p:attrNameLst>
                                      </p:cBhvr>
                                      <p:to>
                                        <p:strVal val="visible"/>
                                      </p:to>
                                    </p:set>
                                    <p:animEffect transition="in" filter="fade">
                                      <p:cBhvr>
                                        <p:cTn id="20" dur="500"/>
                                        <p:tgtEl>
                                          <p:spTgt spid="58371">
                                            <p:txEl>
                                              <p:pRg st="1" end="1"/>
                                            </p:txEl>
                                          </p:spTgt>
                                        </p:tgtEl>
                                      </p:cBhvr>
                                    </p:animEffect>
                                    <p:anim calcmode="lin" valueType="num">
                                      <p:cBhvr>
                                        <p:cTn id="21"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583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4" presetClass="entr" presetSubtype="0" fill="hold" grpId="0" nodeType="clickEffect">
                                  <p:stCondLst>
                                    <p:cond delay="0"/>
                                  </p:stCondLst>
                                  <p:childTnLst>
                                    <p:set>
                                      <p:cBhvr>
                                        <p:cTn id="26" dur="1" fill="hold">
                                          <p:stCondLst>
                                            <p:cond delay="0"/>
                                          </p:stCondLst>
                                        </p:cTn>
                                        <p:tgtEl>
                                          <p:spTgt spid="58371">
                                            <p:txEl>
                                              <p:pRg st="2" end="2"/>
                                            </p:txEl>
                                          </p:spTgt>
                                        </p:tgtEl>
                                        <p:attrNameLst>
                                          <p:attrName>style.visibility</p:attrName>
                                        </p:attrNameLst>
                                      </p:cBhvr>
                                      <p:to>
                                        <p:strVal val="visible"/>
                                      </p:to>
                                    </p:set>
                                    <p:animEffect transition="in" filter="fade">
                                      <p:cBhvr>
                                        <p:cTn id="27" dur="500"/>
                                        <p:tgtEl>
                                          <p:spTgt spid="58371">
                                            <p:txEl>
                                              <p:pRg st="2" end="2"/>
                                            </p:txEl>
                                          </p:spTgt>
                                        </p:tgtEl>
                                      </p:cBhvr>
                                    </p:animEffect>
                                    <p:anim calcmode="lin" valueType="num">
                                      <p:cBhvr>
                                        <p:cTn id="28"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5837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4" presetClass="entr" presetSubtype="0" fill="hold" grpId="0" nodeType="clickEffect">
                                  <p:stCondLst>
                                    <p:cond delay="0"/>
                                  </p:stCondLst>
                                  <p:childTnLst>
                                    <p:set>
                                      <p:cBhvr>
                                        <p:cTn id="33" dur="1" fill="hold">
                                          <p:stCondLst>
                                            <p:cond delay="0"/>
                                          </p:stCondLst>
                                        </p:cTn>
                                        <p:tgtEl>
                                          <p:spTgt spid="58371">
                                            <p:txEl>
                                              <p:pRg st="3" end="3"/>
                                            </p:txEl>
                                          </p:spTgt>
                                        </p:tgtEl>
                                        <p:attrNameLst>
                                          <p:attrName>style.visibility</p:attrName>
                                        </p:attrNameLst>
                                      </p:cBhvr>
                                      <p:to>
                                        <p:strVal val="visible"/>
                                      </p:to>
                                    </p:set>
                                    <p:animEffect transition="in" filter="fade">
                                      <p:cBhvr>
                                        <p:cTn id="34" dur="500"/>
                                        <p:tgtEl>
                                          <p:spTgt spid="58371">
                                            <p:txEl>
                                              <p:pRg st="3" end="3"/>
                                            </p:txEl>
                                          </p:spTgt>
                                        </p:tgtEl>
                                      </p:cBhvr>
                                    </p:animEffect>
                                    <p:anim calcmode="lin" valueType="num">
                                      <p:cBhvr>
                                        <p:cTn id="35"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5837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4" presetClass="entr" presetSubtype="0" fill="hold" grpId="0" nodeType="clickEffect">
                                  <p:stCondLst>
                                    <p:cond delay="0"/>
                                  </p:stCondLst>
                                  <p:childTnLst>
                                    <p:set>
                                      <p:cBhvr>
                                        <p:cTn id="40" dur="1" fill="hold">
                                          <p:stCondLst>
                                            <p:cond delay="0"/>
                                          </p:stCondLst>
                                        </p:cTn>
                                        <p:tgtEl>
                                          <p:spTgt spid="58371">
                                            <p:txEl>
                                              <p:pRg st="4" end="4"/>
                                            </p:txEl>
                                          </p:spTgt>
                                        </p:tgtEl>
                                        <p:attrNameLst>
                                          <p:attrName>style.visibility</p:attrName>
                                        </p:attrNameLst>
                                      </p:cBhvr>
                                      <p:to>
                                        <p:strVal val="visible"/>
                                      </p:to>
                                    </p:set>
                                    <p:animEffect transition="in" filter="fade">
                                      <p:cBhvr>
                                        <p:cTn id="41" dur="500"/>
                                        <p:tgtEl>
                                          <p:spTgt spid="58371">
                                            <p:txEl>
                                              <p:pRg st="4" end="4"/>
                                            </p:txEl>
                                          </p:spTgt>
                                        </p:tgtEl>
                                      </p:cBhvr>
                                    </p:animEffect>
                                    <p:anim calcmode="lin" valueType="num">
                                      <p:cBhvr>
                                        <p:cTn id="42" dur="5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5837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WordArt 6"/>
          <p:cNvSpPr>
            <a:spLocks noChangeArrowheads="1" noChangeShapeType="1" noTextEdit="1"/>
          </p:cNvSpPr>
          <p:nvPr/>
        </p:nvSpPr>
        <p:spPr bwMode="auto">
          <a:xfrm>
            <a:off x="533400" y="990600"/>
            <a:ext cx="3886200" cy="5029200"/>
          </a:xfrm>
          <a:prstGeom prst="rect">
            <a:avLst/>
          </a:prstGeom>
        </p:spPr>
        <p:txBody>
          <a:bodyPr wrap="none" fromWordArt="1">
            <a:prstTxWarp prst="textPlain">
              <a:avLst>
                <a:gd name="adj" fmla="val 50000"/>
              </a:avLst>
            </a:prstTxWarp>
          </a:bodyPr>
          <a:lstStyle/>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User compatibility</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Product compatibility</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Task compatibility</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Work flow compatibility</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Consistency                   </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Familiarity               </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Simplicity</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Direct manipulation</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Control</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WYSIWYG</a:t>
            </a:r>
          </a:p>
        </p:txBody>
      </p:sp>
      <p:sp>
        <p:nvSpPr>
          <p:cNvPr id="3079" name="WordArt 7"/>
          <p:cNvSpPr>
            <a:spLocks noChangeArrowheads="1" noChangeShapeType="1" noTextEdit="1"/>
          </p:cNvSpPr>
          <p:nvPr/>
        </p:nvSpPr>
        <p:spPr bwMode="auto">
          <a:xfrm>
            <a:off x="4495800" y="1066800"/>
            <a:ext cx="4495800" cy="4648200"/>
          </a:xfrm>
          <a:prstGeom prst="rect">
            <a:avLst/>
          </a:prstGeom>
        </p:spPr>
        <p:txBody>
          <a:bodyPr wrap="none" fromWordArt="1">
            <a:prstTxWarp prst="textPlain">
              <a:avLst>
                <a:gd name="adj" fmla="val 50000"/>
              </a:avLst>
            </a:prstTxWarp>
          </a:bodyPr>
          <a:lstStyle/>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Flexibility</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Responsiveness</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Invisible Technology</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Robustness</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Protection</a:t>
            </a:r>
          </a:p>
          <a:p>
            <a:pPr algn="ctr" rtl="0"/>
            <a:r>
              <a:rPr lang="en-US" sz="1600" i="1" kern="10" dirty="0">
                <a:ln w="9525">
                  <a:solidFill>
                    <a:srgbClr val="000000"/>
                  </a:solidFill>
                  <a:round/>
                  <a:headEnd/>
                  <a:tailEnd/>
                </a:ln>
                <a:gradFill rotWithShape="1">
                  <a:gsLst>
                    <a:gs pos="0">
                      <a:srgbClr val="000099"/>
                    </a:gs>
                    <a:gs pos="100000">
                      <a:srgbClr val="0066FF"/>
                    </a:gs>
                  </a:gsLst>
                  <a:lin ang="5400000" scaled="1"/>
                </a:gradFill>
                <a:effectLst>
                  <a:outerShdw dist="35921" dir="2700000" algn="ctr" rotWithShape="0">
                    <a:srgbClr val="808080">
                      <a:alpha val="80000"/>
                    </a:srgbClr>
                  </a:outerShdw>
                </a:effectLst>
                <a:latin typeface="Comic Sans MS"/>
              </a:rPr>
              <a:t>Ease Of Learning And Ease Of Use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Observasi Etnografis (</a:t>
            </a:r>
            <a:r>
              <a:rPr lang="en-US" i="1"/>
              <a:t>Lanj.</a:t>
            </a:r>
            <a:r>
              <a:rPr lang="en-US"/>
              <a:t>)</a:t>
            </a:r>
          </a:p>
        </p:txBody>
      </p:sp>
      <p:sp>
        <p:nvSpPr>
          <p:cNvPr id="28675" name="Rectangle 3"/>
          <p:cNvSpPr>
            <a:spLocks noGrp="1" noChangeArrowheads="1"/>
          </p:cNvSpPr>
          <p:nvPr>
            <p:ph idx="1"/>
          </p:nvPr>
        </p:nvSpPr>
        <p:spPr/>
        <p:txBody>
          <a:bodyPr/>
          <a:lstStyle/>
          <a:p>
            <a:pPr>
              <a:lnSpc>
                <a:spcPct val="90000"/>
              </a:lnSpc>
            </a:pPr>
            <a:r>
              <a:rPr lang="en-US" b="1"/>
              <a:t>Studi lapangan</a:t>
            </a:r>
          </a:p>
          <a:p>
            <a:pPr lvl="1">
              <a:lnSpc>
                <a:spcPct val="90000"/>
              </a:lnSpc>
            </a:pPr>
            <a:r>
              <a:rPr lang="en-US"/>
              <a:t>Bangun hubungan dengan manajer dan pemakai.</a:t>
            </a:r>
          </a:p>
          <a:p>
            <a:pPr lvl="1">
              <a:lnSpc>
                <a:spcPct val="90000"/>
              </a:lnSpc>
            </a:pPr>
            <a:r>
              <a:rPr lang="en-US"/>
              <a:t>Amati atau wawancarai pemakai di tempat kerjanya. Kumpulkan data subjektif dan objektif, kuantitatif dan kualitatif.</a:t>
            </a:r>
          </a:p>
          <a:p>
            <a:pPr lvl="1">
              <a:lnSpc>
                <a:spcPct val="90000"/>
              </a:lnSpc>
            </a:pPr>
            <a:r>
              <a:rPr lang="en-US"/>
              <a:t>Ikuti semua petunjuk yang muncul dari kunjungan.</a:t>
            </a:r>
          </a:p>
          <a:p>
            <a:pPr lvl="1">
              <a:lnSpc>
                <a:spcPct val="90000"/>
              </a:lnSpc>
            </a:pPr>
            <a:r>
              <a:rPr lang="en-US"/>
              <a:t>Catat kunjungan.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ppt_x</p:attrName>
                                        </p:attrNameLst>
                                      </p:cBhvr>
                                      <p:tavLst>
                                        <p:tav tm="0">
                                          <p:val>
                                            <p:strVal val="#ppt_x-.2"/>
                                          </p:val>
                                        </p:tav>
                                        <p:tav tm="100000">
                                          <p:val>
                                            <p:strVal val="#ppt_x"/>
                                          </p:val>
                                        </p:tav>
                                      </p:tavLst>
                                    </p:anim>
                                    <p:anim calcmode="lin" valueType="num">
                                      <p:cBhvr>
                                        <p:cTn id="8" dur="1000" fill="hold"/>
                                        <p:tgtEl>
                                          <p:spTgt spid="286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674"/>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Effect transition="in" filter="fade">
                                      <p:cBhvr>
                                        <p:cTn id="13" dur="500"/>
                                        <p:tgtEl>
                                          <p:spTgt spid="28675">
                                            <p:txEl>
                                              <p:pRg st="0" end="0"/>
                                            </p:txEl>
                                          </p:spTgt>
                                        </p:tgtEl>
                                      </p:cBhvr>
                                    </p:animEffect>
                                    <p:anim calcmode="lin" valueType="num">
                                      <p:cBhvr>
                                        <p:cTn id="14"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86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4" presetClass="entr" presetSubtype="0" fill="hold" grpId="0" nodeType="clickEffect">
                                  <p:stCondLst>
                                    <p:cond delay="0"/>
                                  </p:stCondLst>
                                  <p:childTnLst>
                                    <p:set>
                                      <p:cBhvr>
                                        <p:cTn id="19" dur="1" fill="hold">
                                          <p:stCondLst>
                                            <p:cond delay="0"/>
                                          </p:stCondLst>
                                        </p:cTn>
                                        <p:tgtEl>
                                          <p:spTgt spid="28675">
                                            <p:txEl>
                                              <p:pRg st="1" end="1"/>
                                            </p:txEl>
                                          </p:spTgt>
                                        </p:tgtEl>
                                        <p:attrNameLst>
                                          <p:attrName>style.visibility</p:attrName>
                                        </p:attrNameLst>
                                      </p:cBhvr>
                                      <p:to>
                                        <p:strVal val="visible"/>
                                      </p:to>
                                    </p:set>
                                    <p:animEffect transition="in" filter="fade">
                                      <p:cBhvr>
                                        <p:cTn id="20" dur="500"/>
                                        <p:tgtEl>
                                          <p:spTgt spid="28675">
                                            <p:txEl>
                                              <p:pRg st="1" end="1"/>
                                            </p:txEl>
                                          </p:spTgt>
                                        </p:tgtEl>
                                      </p:cBhvr>
                                    </p:animEffect>
                                    <p:anim calcmode="lin" valueType="num">
                                      <p:cBhvr>
                                        <p:cTn id="21"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2867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4" presetClass="entr" presetSubtype="0" fill="hold" grpId="0" nodeType="clickEffect">
                                  <p:stCondLst>
                                    <p:cond delay="0"/>
                                  </p:stCondLst>
                                  <p:childTnLst>
                                    <p:set>
                                      <p:cBhvr>
                                        <p:cTn id="26" dur="1" fill="hold">
                                          <p:stCondLst>
                                            <p:cond delay="0"/>
                                          </p:stCondLst>
                                        </p:cTn>
                                        <p:tgtEl>
                                          <p:spTgt spid="28675">
                                            <p:txEl>
                                              <p:pRg st="2" end="2"/>
                                            </p:txEl>
                                          </p:spTgt>
                                        </p:tgtEl>
                                        <p:attrNameLst>
                                          <p:attrName>style.visibility</p:attrName>
                                        </p:attrNameLst>
                                      </p:cBhvr>
                                      <p:to>
                                        <p:strVal val="visible"/>
                                      </p:to>
                                    </p:set>
                                    <p:animEffect transition="in" filter="fade">
                                      <p:cBhvr>
                                        <p:cTn id="27" dur="500"/>
                                        <p:tgtEl>
                                          <p:spTgt spid="28675">
                                            <p:txEl>
                                              <p:pRg st="2" end="2"/>
                                            </p:txEl>
                                          </p:spTgt>
                                        </p:tgtEl>
                                      </p:cBhvr>
                                    </p:animEffect>
                                    <p:anim calcmode="lin" valueType="num">
                                      <p:cBhvr>
                                        <p:cTn id="28"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2867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4" presetClass="entr" presetSubtype="0" fill="hold" grpId="0" nodeType="clickEffect">
                                  <p:stCondLst>
                                    <p:cond delay="0"/>
                                  </p:stCondLst>
                                  <p:childTnLst>
                                    <p:set>
                                      <p:cBhvr>
                                        <p:cTn id="33" dur="1" fill="hold">
                                          <p:stCondLst>
                                            <p:cond delay="0"/>
                                          </p:stCondLst>
                                        </p:cTn>
                                        <p:tgtEl>
                                          <p:spTgt spid="28675">
                                            <p:txEl>
                                              <p:pRg st="3" end="3"/>
                                            </p:txEl>
                                          </p:spTgt>
                                        </p:tgtEl>
                                        <p:attrNameLst>
                                          <p:attrName>style.visibility</p:attrName>
                                        </p:attrNameLst>
                                      </p:cBhvr>
                                      <p:to>
                                        <p:strVal val="visible"/>
                                      </p:to>
                                    </p:set>
                                    <p:animEffect transition="in" filter="fade">
                                      <p:cBhvr>
                                        <p:cTn id="34" dur="500"/>
                                        <p:tgtEl>
                                          <p:spTgt spid="28675">
                                            <p:txEl>
                                              <p:pRg st="3" end="3"/>
                                            </p:txEl>
                                          </p:spTgt>
                                        </p:tgtEl>
                                      </p:cBhvr>
                                    </p:animEffect>
                                    <p:anim calcmode="lin" valueType="num">
                                      <p:cBhvr>
                                        <p:cTn id="3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2867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4" presetClass="entr" presetSubtype="0" fill="hold" grpId="0" nodeType="clickEffect">
                                  <p:stCondLst>
                                    <p:cond delay="0"/>
                                  </p:stCondLst>
                                  <p:childTnLst>
                                    <p:set>
                                      <p:cBhvr>
                                        <p:cTn id="40" dur="1" fill="hold">
                                          <p:stCondLst>
                                            <p:cond delay="0"/>
                                          </p:stCondLst>
                                        </p:cTn>
                                        <p:tgtEl>
                                          <p:spTgt spid="28675">
                                            <p:txEl>
                                              <p:pRg st="4" end="4"/>
                                            </p:txEl>
                                          </p:spTgt>
                                        </p:tgtEl>
                                        <p:attrNameLst>
                                          <p:attrName>style.visibility</p:attrName>
                                        </p:attrNameLst>
                                      </p:cBhvr>
                                      <p:to>
                                        <p:strVal val="visible"/>
                                      </p:to>
                                    </p:set>
                                    <p:animEffect transition="in" filter="fade">
                                      <p:cBhvr>
                                        <p:cTn id="41" dur="500"/>
                                        <p:tgtEl>
                                          <p:spTgt spid="28675">
                                            <p:txEl>
                                              <p:pRg st="4" end="4"/>
                                            </p:txEl>
                                          </p:spTgt>
                                        </p:tgtEl>
                                      </p:cBhvr>
                                    </p:animEffect>
                                    <p:anim calcmode="lin" valueType="num">
                                      <p:cBhvr>
                                        <p:cTn id="42"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286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Observasi Etnografis (</a:t>
            </a:r>
            <a:r>
              <a:rPr lang="en-US" i="1"/>
              <a:t>Lanj.</a:t>
            </a:r>
            <a:r>
              <a:rPr lang="en-US"/>
              <a:t>)</a:t>
            </a:r>
          </a:p>
        </p:txBody>
      </p:sp>
      <p:sp>
        <p:nvSpPr>
          <p:cNvPr id="74755" name="Rectangle 3"/>
          <p:cNvSpPr>
            <a:spLocks noGrp="1" noChangeArrowheads="1"/>
          </p:cNvSpPr>
          <p:nvPr>
            <p:ph idx="1"/>
          </p:nvPr>
        </p:nvSpPr>
        <p:spPr/>
        <p:txBody>
          <a:bodyPr/>
          <a:lstStyle/>
          <a:p>
            <a:r>
              <a:rPr lang="en-US" b="1"/>
              <a:t>Analisis</a:t>
            </a:r>
            <a:r>
              <a:rPr lang="en-US"/>
              <a:t>	</a:t>
            </a:r>
          </a:p>
          <a:p>
            <a:pPr lvl="1"/>
            <a:r>
              <a:rPr lang="en-US"/>
              <a:t>Gabungkan data yang dikumpulkan dalam database numeris, tekstual, dan multimedia.</a:t>
            </a:r>
          </a:p>
          <a:p>
            <a:pPr lvl="1"/>
            <a:r>
              <a:rPr lang="en-US"/>
              <a:t>Kuantifikasikan data dan gabungkan statistik.</a:t>
            </a:r>
          </a:p>
          <a:p>
            <a:pPr lvl="1"/>
            <a:r>
              <a:rPr lang="en-US"/>
              <a:t>Konsolidasikan dan interpretasikan data.</a:t>
            </a:r>
          </a:p>
          <a:p>
            <a:pPr lvl="1"/>
            <a:r>
              <a:rPr lang="en-US"/>
              <a:t>Perbaiki tujuan dan proses yang digunakan.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1000" fill="hold"/>
                                        <p:tgtEl>
                                          <p:spTgt spid="74754"/>
                                        </p:tgtEl>
                                        <p:attrNameLst>
                                          <p:attrName>ppt_x</p:attrName>
                                        </p:attrNameLst>
                                      </p:cBhvr>
                                      <p:tavLst>
                                        <p:tav tm="0">
                                          <p:val>
                                            <p:strVal val="#ppt_x-.2"/>
                                          </p:val>
                                        </p:tav>
                                        <p:tav tm="100000">
                                          <p:val>
                                            <p:strVal val="#ppt_x"/>
                                          </p:val>
                                        </p:tav>
                                      </p:tavLst>
                                    </p:anim>
                                    <p:anim calcmode="lin" valueType="num">
                                      <p:cBhvr>
                                        <p:cTn id="8" dur="1000" fill="hold"/>
                                        <p:tgtEl>
                                          <p:spTgt spid="747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74754"/>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Effect transition="in" filter="fade">
                                      <p:cBhvr>
                                        <p:cTn id="13" dur="500"/>
                                        <p:tgtEl>
                                          <p:spTgt spid="74755">
                                            <p:txEl>
                                              <p:pRg st="0" end="0"/>
                                            </p:txEl>
                                          </p:spTgt>
                                        </p:tgtEl>
                                      </p:cBhvr>
                                    </p:animEffect>
                                    <p:anim calcmode="lin" valueType="num">
                                      <p:cBhvr>
                                        <p:cTn id="14"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7475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4" presetClass="entr" presetSubtype="0" fill="hold" grpId="0" nodeType="clickEffect">
                                  <p:stCondLst>
                                    <p:cond delay="0"/>
                                  </p:stCondLst>
                                  <p:childTnLst>
                                    <p:set>
                                      <p:cBhvr>
                                        <p:cTn id="19" dur="1" fill="hold">
                                          <p:stCondLst>
                                            <p:cond delay="0"/>
                                          </p:stCondLst>
                                        </p:cTn>
                                        <p:tgtEl>
                                          <p:spTgt spid="74755">
                                            <p:txEl>
                                              <p:pRg st="1" end="1"/>
                                            </p:txEl>
                                          </p:spTgt>
                                        </p:tgtEl>
                                        <p:attrNameLst>
                                          <p:attrName>style.visibility</p:attrName>
                                        </p:attrNameLst>
                                      </p:cBhvr>
                                      <p:to>
                                        <p:strVal val="visible"/>
                                      </p:to>
                                    </p:set>
                                    <p:animEffect transition="in" filter="fade">
                                      <p:cBhvr>
                                        <p:cTn id="20" dur="500"/>
                                        <p:tgtEl>
                                          <p:spTgt spid="74755">
                                            <p:txEl>
                                              <p:pRg st="1" end="1"/>
                                            </p:txEl>
                                          </p:spTgt>
                                        </p:tgtEl>
                                      </p:cBhvr>
                                    </p:animEffect>
                                    <p:anim calcmode="lin" valueType="num">
                                      <p:cBhvr>
                                        <p:cTn id="21"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7475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4" presetClass="entr" presetSubtype="0" fill="hold" grpId="0" nodeType="clickEffect">
                                  <p:stCondLst>
                                    <p:cond delay="0"/>
                                  </p:stCondLst>
                                  <p:childTnLst>
                                    <p:set>
                                      <p:cBhvr>
                                        <p:cTn id="26" dur="1" fill="hold">
                                          <p:stCondLst>
                                            <p:cond delay="0"/>
                                          </p:stCondLst>
                                        </p:cTn>
                                        <p:tgtEl>
                                          <p:spTgt spid="74755">
                                            <p:txEl>
                                              <p:pRg st="2" end="2"/>
                                            </p:txEl>
                                          </p:spTgt>
                                        </p:tgtEl>
                                        <p:attrNameLst>
                                          <p:attrName>style.visibility</p:attrName>
                                        </p:attrNameLst>
                                      </p:cBhvr>
                                      <p:to>
                                        <p:strVal val="visible"/>
                                      </p:to>
                                    </p:set>
                                    <p:animEffect transition="in" filter="fade">
                                      <p:cBhvr>
                                        <p:cTn id="27" dur="500"/>
                                        <p:tgtEl>
                                          <p:spTgt spid="74755">
                                            <p:txEl>
                                              <p:pRg st="2" end="2"/>
                                            </p:txEl>
                                          </p:spTgt>
                                        </p:tgtEl>
                                      </p:cBhvr>
                                    </p:animEffect>
                                    <p:anim calcmode="lin" valueType="num">
                                      <p:cBhvr>
                                        <p:cTn id="28"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7475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4" presetClass="entr" presetSubtype="0" fill="hold" grpId="0" nodeType="clickEffect">
                                  <p:stCondLst>
                                    <p:cond delay="0"/>
                                  </p:stCondLst>
                                  <p:childTnLst>
                                    <p:set>
                                      <p:cBhvr>
                                        <p:cTn id="33" dur="1" fill="hold">
                                          <p:stCondLst>
                                            <p:cond delay="0"/>
                                          </p:stCondLst>
                                        </p:cTn>
                                        <p:tgtEl>
                                          <p:spTgt spid="74755">
                                            <p:txEl>
                                              <p:pRg st="3" end="3"/>
                                            </p:txEl>
                                          </p:spTgt>
                                        </p:tgtEl>
                                        <p:attrNameLst>
                                          <p:attrName>style.visibility</p:attrName>
                                        </p:attrNameLst>
                                      </p:cBhvr>
                                      <p:to>
                                        <p:strVal val="visible"/>
                                      </p:to>
                                    </p:set>
                                    <p:animEffect transition="in" filter="fade">
                                      <p:cBhvr>
                                        <p:cTn id="34" dur="500"/>
                                        <p:tgtEl>
                                          <p:spTgt spid="74755">
                                            <p:txEl>
                                              <p:pRg st="3" end="3"/>
                                            </p:txEl>
                                          </p:spTgt>
                                        </p:tgtEl>
                                      </p:cBhvr>
                                    </p:animEffect>
                                    <p:anim calcmode="lin" valueType="num">
                                      <p:cBhvr>
                                        <p:cTn id="35" dur="5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7475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4" presetClass="entr" presetSubtype="0" fill="hold" grpId="0" nodeType="clickEffect">
                                  <p:stCondLst>
                                    <p:cond delay="0"/>
                                  </p:stCondLst>
                                  <p:childTnLst>
                                    <p:set>
                                      <p:cBhvr>
                                        <p:cTn id="40" dur="1" fill="hold">
                                          <p:stCondLst>
                                            <p:cond delay="0"/>
                                          </p:stCondLst>
                                        </p:cTn>
                                        <p:tgtEl>
                                          <p:spTgt spid="74755">
                                            <p:txEl>
                                              <p:pRg st="4" end="4"/>
                                            </p:txEl>
                                          </p:spTgt>
                                        </p:tgtEl>
                                        <p:attrNameLst>
                                          <p:attrName>style.visibility</p:attrName>
                                        </p:attrNameLst>
                                      </p:cBhvr>
                                      <p:to>
                                        <p:strVal val="visible"/>
                                      </p:to>
                                    </p:set>
                                    <p:animEffect transition="in" filter="fade">
                                      <p:cBhvr>
                                        <p:cTn id="41" dur="500"/>
                                        <p:tgtEl>
                                          <p:spTgt spid="74755">
                                            <p:txEl>
                                              <p:pRg st="4" end="4"/>
                                            </p:txEl>
                                          </p:spTgt>
                                        </p:tgtEl>
                                      </p:cBhvr>
                                    </p:animEffect>
                                    <p:anim calcmode="lin" valueType="num">
                                      <p:cBhvr>
                                        <p:cTn id="42" dur="5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7475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Observasi Etnografis (</a:t>
            </a:r>
            <a:r>
              <a:rPr lang="en-US" i="1"/>
              <a:t>Lanj.</a:t>
            </a:r>
            <a:r>
              <a:rPr lang="en-US"/>
              <a:t>)</a:t>
            </a:r>
          </a:p>
        </p:txBody>
      </p:sp>
      <p:sp>
        <p:nvSpPr>
          <p:cNvPr id="75779" name="Rectangle 3"/>
          <p:cNvSpPr>
            <a:spLocks noGrp="1" noChangeArrowheads="1"/>
          </p:cNvSpPr>
          <p:nvPr>
            <p:ph idx="1"/>
          </p:nvPr>
        </p:nvSpPr>
        <p:spPr/>
        <p:txBody>
          <a:bodyPr/>
          <a:lstStyle/>
          <a:p>
            <a:r>
              <a:rPr lang="en-US" b="1"/>
              <a:t>Pelaporan</a:t>
            </a:r>
          </a:p>
          <a:p>
            <a:pPr lvl="1"/>
            <a:r>
              <a:rPr lang="en-US"/>
              <a:t>Pertimbangkan peserta dan tujuan yang beraneka ragam.</a:t>
            </a:r>
          </a:p>
          <a:p>
            <a:pPr lvl="1"/>
            <a:r>
              <a:rPr lang="en-US"/>
              <a:t>Persiapkan laporan dan presentasi-kan hasil penelitian.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p:cTn id="7" dur="1000" fill="hold"/>
                                        <p:tgtEl>
                                          <p:spTgt spid="75778"/>
                                        </p:tgtEl>
                                        <p:attrNameLst>
                                          <p:attrName>ppt_x</p:attrName>
                                        </p:attrNameLst>
                                      </p:cBhvr>
                                      <p:tavLst>
                                        <p:tav tm="0">
                                          <p:val>
                                            <p:strVal val="#ppt_x-.2"/>
                                          </p:val>
                                        </p:tav>
                                        <p:tav tm="100000">
                                          <p:val>
                                            <p:strVal val="#ppt_x"/>
                                          </p:val>
                                        </p:tav>
                                      </p:tavLst>
                                    </p:anim>
                                    <p:anim calcmode="lin" valueType="num">
                                      <p:cBhvr>
                                        <p:cTn id="8" dur="1000" fill="hold"/>
                                        <p:tgtEl>
                                          <p:spTgt spid="757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778"/>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75779">
                                            <p:txEl>
                                              <p:pRg st="0" end="0"/>
                                            </p:txEl>
                                          </p:spTgt>
                                        </p:tgtEl>
                                        <p:attrNameLst>
                                          <p:attrName>style.visibility</p:attrName>
                                        </p:attrNameLst>
                                      </p:cBhvr>
                                      <p:to>
                                        <p:strVal val="visible"/>
                                      </p:to>
                                    </p:set>
                                    <p:animEffect transition="in" filter="fade">
                                      <p:cBhvr>
                                        <p:cTn id="13" dur="500"/>
                                        <p:tgtEl>
                                          <p:spTgt spid="75779">
                                            <p:txEl>
                                              <p:pRg st="0" end="0"/>
                                            </p:txEl>
                                          </p:spTgt>
                                        </p:tgtEl>
                                      </p:cBhvr>
                                    </p:animEffect>
                                    <p:anim calcmode="lin" valueType="num">
                                      <p:cBhvr>
                                        <p:cTn id="14"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757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4" presetClass="entr" presetSubtype="0" fill="hold" grpId="0" nodeType="clickEffect">
                                  <p:stCondLst>
                                    <p:cond delay="0"/>
                                  </p:stCondLst>
                                  <p:childTnLst>
                                    <p:set>
                                      <p:cBhvr>
                                        <p:cTn id="19" dur="1" fill="hold">
                                          <p:stCondLst>
                                            <p:cond delay="0"/>
                                          </p:stCondLst>
                                        </p:cTn>
                                        <p:tgtEl>
                                          <p:spTgt spid="75779">
                                            <p:txEl>
                                              <p:pRg st="1" end="1"/>
                                            </p:txEl>
                                          </p:spTgt>
                                        </p:tgtEl>
                                        <p:attrNameLst>
                                          <p:attrName>style.visibility</p:attrName>
                                        </p:attrNameLst>
                                      </p:cBhvr>
                                      <p:to>
                                        <p:strVal val="visible"/>
                                      </p:to>
                                    </p:set>
                                    <p:animEffect transition="in" filter="fade">
                                      <p:cBhvr>
                                        <p:cTn id="20" dur="500"/>
                                        <p:tgtEl>
                                          <p:spTgt spid="75779">
                                            <p:txEl>
                                              <p:pRg st="1" end="1"/>
                                            </p:txEl>
                                          </p:spTgt>
                                        </p:tgtEl>
                                      </p:cBhvr>
                                    </p:animEffect>
                                    <p:anim calcmode="lin" valueType="num">
                                      <p:cBhvr>
                                        <p:cTn id="21"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757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4" presetClass="entr" presetSubtype="0" fill="hold" grpId="0" nodeType="clickEffect">
                                  <p:stCondLst>
                                    <p:cond delay="0"/>
                                  </p:stCondLst>
                                  <p:childTnLst>
                                    <p:set>
                                      <p:cBhvr>
                                        <p:cTn id="26" dur="1" fill="hold">
                                          <p:stCondLst>
                                            <p:cond delay="0"/>
                                          </p:stCondLst>
                                        </p:cTn>
                                        <p:tgtEl>
                                          <p:spTgt spid="75779">
                                            <p:txEl>
                                              <p:pRg st="2" end="2"/>
                                            </p:txEl>
                                          </p:spTgt>
                                        </p:tgtEl>
                                        <p:attrNameLst>
                                          <p:attrName>style.visibility</p:attrName>
                                        </p:attrNameLst>
                                      </p:cBhvr>
                                      <p:to>
                                        <p:strVal val="visible"/>
                                      </p:to>
                                    </p:set>
                                    <p:animEffect transition="in" filter="fade">
                                      <p:cBhvr>
                                        <p:cTn id="27" dur="500"/>
                                        <p:tgtEl>
                                          <p:spTgt spid="75779">
                                            <p:txEl>
                                              <p:pRg st="2" end="2"/>
                                            </p:txEl>
                                          </p:spTgt>
                                        </p:tgtEl>
                                      </p:cBhvr>
                                    </p:animEffect>
                                    <p:anim calcmode="lin" valueType="num">
                                      <p:cBhvr>
                                        <p:cTn id="28"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7577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p:txBody>
          <a:bodyPr/>
          <a:lstStyle/>
          <a:p>
            <a:r>
              <a:rPr lang="en-US"/>
              <a:t>Ulasan Pakar dan </a:t>
            </a:r>
            <a:br>
              <a:rPr lang="en-US"/>
            </a:br>
            <a:r>
              <a:rPr lang="en-US"/>
              <a:t>Uji Usability</a:t>
            </a:r>
          </a:p>
        </p:txBody>
      </p:sp>
      <p:sp>
        <p:nvSpPr>
          <p:cNvPr id="76803" name="Rectangle 3"/>
          <p:cNvSpPr>
            <a:spLocks noGrp="1" noChangeArrowheads="1"/>
          </p:cNvSpPr>
          <p:nvPr>
            <p:ph type="subTitle" idx="1"/>
          </p:nvPr>
        </p:nvSpPr>
        <p:spPr/>
        <p:txBody>
          <a:bodyPr/>
          <a:lstStyle/>
          <a:p>
            <a:r>
              <a:rPr lang="en-US" dirty="0" err="1"/>
              <a:t>Interaksi</a:t>
            </a:r>
            <a:r>
              <a:rPr lang="en-US" dirty="0"/>
              <a:t> </a:t>
            </a:r>
            <a:r>
              <a:rPr lang="en-US" dirty="0" err="1"/>
              <a:t>Manusia</a:t>
            </a:r>
            <a:r>
              <a:rPr lang="en-US" dirty="0"/>
              <a:t> </a:t>
            </a:r>
            <a:r>
              <a:rPr lang="en-US" dirty="0" err="1"/>
              <a:t>dan</a:t>
            </a:r>
            <a:r>
              <a:rPr lang="en-US" dirty="0"/>
              <a:t> </a:t>
            </a:r>
            <a:r>
              <a:rPr lang="en-US" dirty="0" err="1" smtClean="0"/>
              <a:t>Komputer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1000" fill="hold"/>
                                        <p:tgtEl>
                                          <p:spTgt spid="76802"/>
                                        </p:tgtEl>
                                        <p:attrNameLst>
                                          <p:attrName>ppt_x</p:attrName>
                                        </p:attrNameLst>
                                      </p:cBhvr>
                                      <p:tavLst>
                                        <p:tav tm="0">
                                          <p:val>
                                            <p:strVal val="#ppt_x-.2"/>
                                          </p:val>
                                        </p:tav>
                                        <p:tav tm="100000">
                                          <p:val>
                                            <p:strVal val="#ppt_x"/>
                                          </p:val>
                                        </p:tav>
                                      </p:tavLst>
                                    </p:anim>
                                    <p:anim calcmode="lin" valueType="num">
                                      <p:cBhvr>
                                        <p:cTn id="8" dur="1000" fill="hold"/>
                                        <p:tgtEl>
                                          <p:spTgt spid="768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6802"/>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76803">
                                            <p:txEl>
                                              <p:pRg st="0" end="0"/>
                                            </p:txEl>
                                          </p:spTgt>
                                        </p:tgtEl>
                                        <p:attrNameLst>
                                          <p:attrName>style.visibility</p:attrName>
                                        </p:attrNameLst>
                                      </p:cBhvr>
                                      <p:to>
                                        <p:strVal val="visible"/>
                                      </p:to>
                                    </p:set>
                                    <p:animEffect transition="in" filter="fade">
                                      <p:cBhvr>
                                        <p:cTn id="13" dur="500"/>
                                        <p:tgtEl>
                                          <p:spTgt spid="76803">
                                            <p:txEl>
                                              <p:pRg st="0" end="0"/>
                                            </p:txEl>
                                          </p:spTgt>
                                        </p:tgtEl>
                                      </p:cBhvr>
                                    </p:animEffect>
                                    <p:anim calcmode="lin" valueType="num">
                                      <p:cBhvr>
                                        <p:cTn id="14"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7680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Pendahuluan</a:t>
            </a:r>
          </a:p>
        </p:txBody>
      </p:sp>
      <p:sp>
        <p:nvSpPr>
          <p:cNvPr id="77827" name="Rectangle 3"/>
          <p:cNvSpPr>
            <a:spLocks noGrp="1" noChangeArrowheads="1"/>
          </p:cNvSpPr>
          <p:nvPr>
            <p:ph idx="1"/>
          </p:nvPr>
        </p:nvSpPr>
        <p:spPr/>
        <p:txBody>
          <a:bodyPr/>
          <a:lstStyle/>
          <a:p>
            <a:r>
              <a:rPr lang="en-US"/>
              <a:t>Pengujian ekstensif dibutuhkan.</a:t>
            </a:r>
          </a:p>
          <a:p>
            <a:r>
              <a:rPr lang="en-US"/>
              <a:t>Yang perlu diperhatikan dalam rencana evaluasi meliputi:</a:t>
            </a:r>
          </a:p>
          <a:p>
            <a:pPr lvl="1"/>
            <a:r>
              <a:rPr lang="en-US" b="1">
                <a:solidFill>
                  <a:srgbClr val="990000"/>
                </a:solidFill>
              </a:rPr>
              <a:t>Tahapan perancangan </a:t>
            </a:r>
            <a:r>
              <a:rPr lang="en-US"/>
              <a:t>(awal, tengah, akhir).</a:t>
            </a:r>
          </a:p>
          <a:p>
            <a:pPr lvl="1"/>
            <a:r>
              <a:rPr lang="en-US" b="1">
                <a:solidFill>
                  <a:srgbClr val="990000"/>
                </a:solidFill>
              </a:rPr>
              <a:t>Tingkat kebaruan</a:t>
            </a:r>
            <a:r>
              <a:rPr lang="en-US" b="1"/>
              <a:t> </a:t>
            </a:r>
            <a:r>
              <a:rPr lang="en-US"/>
              <a:t>proyek (terdefinisi atau bersifat eksplorasi).</a:t>
            </a:r>
          </a:p>
          <a:p>
            <a:pPr lvl="1"/>
            <a:r>
              <a:rPr lang="en-US" b="1">
                <a:solidFill>
                  <a:srgbClr val="990000"/>
                </a:solidFill>
              </a:rPr>
              <a:t>Jumlah</a:t>
            </a:r>
            <a:r>
              <a:rPr lang="en-US" b="1"/>
              <a:t> </a:t>
            </a:r>
            <a:r>
              <a:rPr lang="en-US" b="1">
                <a:solidFill>
                  <a:srgbClr val="990000"/>
                </a:solidFill>
              </a:rPr>
              <a:t>pemakai</a:t>
            </a:r>
            <a:r>
              <a:rPr lang="en-US" b="1"/>
              <a:t> </a:t>
            </a:r>
            <a:r>
              <a:rPr lang="en-US"/>
              <a:t>yang diperkirakan.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p:cTn id="7" dur="1000" fill="hold"/>
                                        <p:tgtEl>
                                          <p:spTgt spid="77826"/>
                                        </p:tgtEl>
                                        <p:attrNameLst>
                                          <p:attrName>ppt_x</p:attrName>
                                        </p:attrNameLst>
                                      </p:cBhvr>
                                      <p:tavLst>
                                        <p:tav tm="0">
                                          <p:val>
                                            <p:strVal val="#ppt_x-.2"/>
                                          </p:val>
                                        </p:tav>
                                        <p:tav tm="100000">
                                          <p:val>
                                            <p:strVal val="#ppt_x"/>
                                          </p:val>
                                        </p:tav>
                                      </p:tavLst>
                                    </p:anim>
                                    <p:anim calcmode="lin" valueType="num">
                                      <p:cBhvr>
                                        <p:cTn id="8" dur="1000" fill="hold"/>
                                        <p:tgtEl>
                                          <p:spTgt spid="778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7826"/>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77827">
                                            <p:txEl>
                                              <p:pRg st="0" end="0"/>
                                            </p:txEl>
                                          </p:spTgt>
                                        </p:tgtEl>
                                        <p:attrNameLst>
                                          <p:attrName>style.visibility</p:attrName>
                                        </p:attrNameLst>
                                      </p:cBhvr>
                                      <p:to>
                                        <p:strVal val="visible"/>
                                      </p:to>
                                    </p:set>
                                    <p:animEffect transition="in" filter="fade">
                                      <p:cBhvr>
                                        <p:cTn id="13" dur="500"/>
                                        <p:tgtEl>
                                          <p:spTgt spid="77827">
                                            <p:txEl>
                                              <p:pRg st="0" end="0"/>
                                            </p:txEl>
                                          </p:spTgt>
                                        </p:tgtEl>
                                      </p:cBhvr>
                                    </p:animEffect>
                                    <p:anim calcmode="lin" valueType="num">
                                      <p:cBhvr>
                                        <p:cTn id="14"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7782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4" presetClass="entr" presetSubtype="0" fill="hold" grpId="0" nodeType="clickEffect">
                                  <p:stCondLst>
                                    <p:cond delay="0"/>
                                  </p:stCondLst>
                                  <p:childTnLst>
                                    <p:set>
                                      <p:cBhvr>
                                        <p:cTn id="19" dur="1" fill="hold">
                                          <p:stCondLst>
                                            <p:cond delay="0"/>
                                          </p:stCondLst>
                                        </p:cTn>
                                        <p:tgtEl>
                                          <p:spTgt spid="77827">
                                            <p:txEl>
                                              <p:pRg st="1" end="1"/>
                                            </p:txEl>
                                          </p:spTgt>
                                        </p:tgtEl>
                                        <p:attrNameLst>
                                          <p:attrName>style.visibility</p:attrName>
                                        </p:attrNameLst>
                                      </p:cBhvr>
                                      <p:to>
                                        <p:strVal val="visible"/>
                                      </p:to>
                                    </p:set>
                                    <p:animEffect transition="in" filter="fade">
                                      <p:cBhvr>
                                        <p:cTn id="20" dur="500"/>
                                        <p:tgtEl>
                                          <p:spTgt spid="77827">
                                            <p:txEl>
                                              <p:pRg st="1" end="1"/>
                                            </p:txEl>
                                          </p:spTgt>
                                        </p:tgtEl>
                                      </p:cBhvr>
                                    </p:animEffect>
                                    <p:anim calcmode="lin" valueType="num">
                                      <p:cBhvr>
                                        <p:cTn id="21"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7782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4" presetClass="entr" presetSubtype="0" fill="hold" grpId="0" nodeType="clickEffect">
                                  <p:stCondLst>
                                    <p:cond delay="0"/>
                                  </p:stCondLst>
                                  <p:childTnLst>
                                    <p:set>
                                      <p:cBhvr>
                                        <p:cTn id="26" dur="1" fill="hold">
                                          <p:stCondLst>
                                            <p:cond delay="0"/>
                                          </p:stCondLst>
                                        </p:cTn>
                                        <p:tgtEl>
                                          <p:spTgt spid="77827">
                                            <p:txEl>
                                              <p:pRg st="2" end="2"/>
                                            </p:txEl>
                                          </p:spTgt>
                                        </p:tgtEl>
                                        <p:attrNameLst>
                                          <p:attrName>style.visibility</p:attrName>
                                        </p:attrNameLst>
                                      </p:cBhvr>
                                      <p:to>
                                        <p:strVal val="visible"/>
                                      </p:to>
                                    </p:set>
                                    <p:animEffect transition="in" filter="fade">
                                      <p:cBhvr>
                                        <p:cTn id="27" dur="500"/>
                                        <p:tgtEl>
                                          <p:spTgt spid="77827">
                                            <p:txEl>
                                              <p:pRg st="2" end="2"/>
                                            </p:txEl>
                                          </p:spTgt>
                                        </p:tgtEl>
                                      </p:cBhvr>
                                    </p:animEffect>
                                    <p:anim calcmode="lin" valueType="num">
                                      <p:cBhvr>
                                        <p:cTn id="28"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7782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4" presetClass="entr" presetSubtype="0" fill="hold" grpId="0" nodeType="clickEffect">
                                  <p:stCondLst>
                                    <p:cond delay="0"/>
                                  </p:stCondLst>
                                  <p:childTnLst>
                                    <p:set>
                                      <p:cBhvr>
                                        <p:cTn id="33" dur="1" fill="hold">
                                          <p:stCondLst>
                                            <p:cond delay="0"/>
                                          </p:stCondLst>
                                        </p:cTn>
                                        <p:tgtEl>
                                          <p:spTgt spid="77827">
                                            <p:txEl>
                                              <p:pRg st="3" end="3"/>
                                            </p:txEl>
                                          </p:spTgt>
                                        </p:tgtEl>
                                        <p:attrNameLst>
                                          <p:attrName>style.visibility</p:attrName>
                                        </p:attrNameLst>
                                      </p:cBhvr>
                                      <p:to>
                                        <p:strVal val="visible"/>
                                      </p:to>
                                    </p:set>
                                    <p:animEffect transition="in" filter="fade">
                                      <p:cBhvr>
                                        <p:cTn id="34" dur="500"/>
                                        <p:tgtEl>
                                          <p:spTgt spid="77827">
                                            <p:txEl>
                                              <p:pRg st="3" end="3"/>
                                            </p:txEl>
                                          </p:spTgt>
                                        </p:tgtEl>
                                      </p:cBhvr>
                                    </p:animEffect>
                                    <p:anim calcmode="lin" valueType="num">
                                      <p:cBhvr>
                                        <p:cTn id="35"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7782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4" presetClass="entr" presetSubtype="0" fill="hold" grpId="0" nodeType="clickEffect">
                                  <p:stCondLst>
                                    <p:cond delay="0"/>
                                  </p:stCondLst>
                                  <p:childTnLst>
                                    <p:set>
                                      <p:cBhvr>
                                        <p:cTn id="40" dur="1" fill="hold">
                                          <p:stCondLst>
                                            <p:cond delay="0"/>
                                          </p:stCondLst>
                                        </p:cTn>
                                        <p:tgtEl>
                                          <p:spTgt spid="77827">
                                            <p:txEl>
                                              <p:pRg st="4" end="4"/>
                                            </p:txEl>
                                          </p:spTgt>
                                        </p:tgtEl>
                                        <p:attrNameLst>
                                          <p:attrName>style.visibility</p:attrName>
                                        </p:attrNameLst>
                                      </p:cBhvr>
                                      <p:to>
                                        <p:strVal val="visible"/>
                                      </p:to>
                                    </p:set>
                                    <p:animEffect transition="in" filter="fade">
                                      <p:cBhvr>
                                        <p:cTn id="41" dur="500"/>
                                        <p:tgtEl>
                                          <p:spTgt spid="77827">
                                            <p:txEl>
                                              <p:pRg st="4" end="4"/>
                                            </p:txEl>
                                          </p:spTgt>
                                        </p:tgtEl>
                                      </p:cBhvr>
                                    </p:animEffect>
                                    <p:anim calcmode="lin" valueType="num">
                                      <p:cBhvr>
                                        <p:cTn id="42" dur="500" fill="hold"/>
                                        <p:tgtEl>
                                          <p:spTgt spid="77827">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778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Pendahuluan (</a:t>
            </a:r>
            <a:r>
              <a:rPr lang="en-US" i="1"/>
              <a:t>Lanj.</a:t>
            </a:r>
            <a:r>
              <a:rPr lang="en-US"/>
              <a:t>)</a:t>
            </a:r>
          </a:p>
        </p:txBody>
      </p:sp>
      <p:sp>
        <p:nvSpPr>
          <p:cNvPr id="78851" name="Rectangle 3"/>
          <p:cNvSpPr>
            <a:spLocks noGrp="1" noChangeArrowheads="1"/>
          </p:cNvSpPr>
          <p:nvPr>
            <p:ph idx="1"/>
          </p:nvPr>
        </p:nvSpPr>
        <p:spPr/>
        <p:txBody>
          <a:bodyPr/>
          <a:lstStyle/>
          <a:p>
            <a:pPr lvl="1"/>
            <a:r>
              <a:rPr lang="en-US" b="1">
                <a:solidFill>
                  <a:srgbClr val="990000"/>
                </a:solidFill>
              </a:rPr>
              <a:t>Tingkat kritis antarmuka </a:t>
            </a:r>
            <a:r>
              <a:rPr lang="en-US"/>
              <a:t>(mis. sistem medis kritis kehidupan vs. dukungan pameran di museum).</a:t>
            </a:r>
          </a:p>
          <a:p>
            <a:pPr lvl="1"/>
            <a:r>
              <a:rPr lang="en-US" b="1">
                <a:solidFill>
                  <a:srgbClr val="990000"/>
                </a:solidFill>
              </a:rPr>
              <a:t>Biaya</a:t>
            </a:r>
            <a:r>
              <a:rPr lang="en-US" b="1"/>
              <a:t> </a:t>
            </a:r>
            <a:r>
              <a:rPr lang="en-US"/>
              <a:t>produk dan keuangan yang dialokasikan untuk pengujian.</a:t>
            </a:r>
          </a:p>
          <a:p>
            <a:pPr lvl="1"/>
            <a:r>
              <a:rPr lang="en-US" b="1">
                <a:solidFill>
                  <a:srgbClr val="990000"/>
                </a:solidFill>
              </a:rPr>
              <a:t>Waktu</a:t>
            </a:r>
            <a:r>
              <a:rPr lang="en-US" b="1"/>
              <a:t> </a:t>
            </a:r>
            <a:r>
              <a:rPr lang="en-US"/>
              <a:t>yang tersedia.</a:t>
            </a:r>
          </a:p>
          <a:p>
            <a:pPr lvl="1"/>
            <a:r>
              <a:rPr lang="en-US" b="1">
                <a:solidFill>
                  <a:srgbClr val="990000"/>
                </a:solidFill>
              </a:rPr>
              <a:t>Pengalaman perancangan</a:t>
            </a:r>
            <a:r>
              <a:rPr lang="en-US" b="1"/>
              <a:t> </a:t>
            </a:r>
            <a:r>
              <a:rPr lang="en-US"/>
              <a:t>dan tim evaluasi.</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1000" fill="hold"/>
                                        <p:tgtEl>
                                          <p:spTgt spid="78850"/>
                                        </p:tgtEl>
                                        <p:attrNameLst>
                                          <p:attrName>ppt_x</p:attrName>
                                        </p:attrNameLst>
                                      </p:cBhvr>
                                      <p:tavLst>
                                        <p:tav tm="0">
                                          <p:val>
                                            <p:strVal val="#ppt_x-.2"/>
                                          </p:val>
                                        </p:tav>
                                        <p:tav tm="100000">
                                          <p:val>
                                            <p:strVal val="#ppt_x"/>
                                          </p:val>
                                        </p:tav>
                                      </p:tavLst>
                                    </p:anim>
                                    <p:anim calcmode="lin" valueType="num">
                                      <p:cBhvr>
                                        <p:cTn id="8" dur="1000" fill="hold"/>
                                        <p:tgtEl>
                                          <p:spTgt spid="788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885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8851">
                                            <p:txEl>
                                              <p:pRg st="0" end="0"/>
                                            </p:txEl>
                                          </p:spTgt>
                                        </p:tgtEl>
                                        <p:attrNameLst>
                                          <p:attrName>style.visibility</p:attrName>
                                        </p:attrNameLst>
                                      </p:cBhvr>
                                      <p:to>
                                        <p:strVal val="visible"/>
                                      </p:to>
                                    </p:set>
                                    <p:animEffect transition="in" filter="fade">
                                      <p:cBhvr>
                                        <p:cTn id="14" dur="500"/>
                                        <p:tgtEl>
                                          <p:spTgt spid="78851">
                                            <p:txEl>
                                              <p:pRg st="0" end="0"/>
                                            </p:txEl>
                                          </p:spTgt>
                                        </p:tgtEl>
                                      </p:cBhvr>
                                    </p:animEffect>
                                    <p:anim calcmode="lin" valueType="num">
                                      <p:cBhvr>
                                        <p:cTn id="15"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88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8851">
                                            <p:txEl>
                                              <p:pRg st="1" end="1"/>
                                            </p:txEl>
                                          </p:spTgt>
                                        </p:tgtEl>
                                        <p:attrNameLst>
                                          <p:attrName>style.visibility</p:attrName>
                                        </p:attrNameLst>
                                      </p:cBhvr>
                                      <p:to>
                                        <p:strVal val="visible"/>
                                      </p:to>
                                    </p:set>
                                    <p:animEffect transition="in" filter="fade">
                                      <p:cBhvr>
                                        <p:cTn id="21" dur="500"/>
                                        <p:tgtEl>
                                          <p:spTgt spid="78851">
                                            <p:txEl>
                                              <p:pRg st="1" end="1"/>
                                            </p:txEl>
                                          </p:spTgt>
                                        </p:tgtEl>
                                      </p:cBhvr>
                                    </p:animEffect>
                                    <p:anim calcmode="lin" valueType="num">
                                      <p:cBhvr>
                                        <p:cTn id="22"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885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8851">
                                            <p:txEl>
                                              <p:pRg st="2" end="2"/>
                                            </p:txEl>
                                          </p:spTgt>
                                        </p:tgtEl>
                                        <p:attrNameLst>
                                          <p:attrName>style.visibility</p:attrName>
                                        </p:attrNameLst>
                                      </p:cBhvr>
                                      <p:to>
                                        <p:strVal val="visible"/>
                                      </p:to>
                                    </p:set>
                                    <p:animEffect transition="in" filter="fade">
                                      <p:cBhvr>
                                        <p:cTn id="28" dur="500"/>
                                        <p:tgtEl>
                                          <p:spTgt spid="78851">
                                            <p:txEl>
                                              <p:pRg st="2" end="2"/>
                                            </p:txEl>
                                          </p:spTgt>
                                        </p:tgtEl>
                                      </p:cBhvr>
                                    </p:animEffect>
                                    <p:anim calcmode="lin" valueType="num">
                                      <p:cBhvr>
                                        <p:cTn id="29"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885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8851">
                                            <p:txEl>
                                              <p:pRg st="3" end="3"/>
                                            </p:txEl>
                                          </p:spTgt>
                                        </p:tgtEl>
                                        <p:attrNameLst>
                                          <p:attrName>style.visibility</p:attrName>
                                        </p:attrNameLst>
                                      </p:cBhvr>
                                      <p:to>
                                        <p:strVal val="visible"/>
                                      </p:to>
                                    </p:set>
                                    <p:animEffect transition="in" filter="fade">
                                      <p:cBhvr>
                                        <p:cTn id="35" dur="500"/>
                                        <p:tgtEl>
                                          <p:spTgt spid="78851">
                                            <p:txEl>
                                              <p:pRg st="3" end="3"/>
                                            </p:txEl>
                                          </p:spTgt>
                                        </p:tgtEl>
                                      </p:cBhvr>
                                    </p:animEffect>
                                    <p:anim calcmode="lin" valueType="num">
                                      <p:cBhvr>
                                        <p:cTn id="36" dur="5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7885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Ulasan Pakar (</a:t>
            </a:r>
            <a:r>
              <a:rPr lang="en-US" i="1"/>
              <a:t>Expert Review</a:t>
            </a:r>
            <a:r>
              <a:rPr lang="en-US"/>
              <a:t>)</a:t>
            </a:r>
          </a:p>
        </p:txBody>
      </p:sp>
      <p:sp>
        <p:nvSpPr>
          <p:cNvPr id="79875" name="Rectangle 3"/>
          <p:cNvSpPr>
            <a:spLocks noGrp="1" noChangeArrowheads="1"/>
          </p:cNvSpPr>
          <p:nvPr>
            <p:ph idx="1"/>
          </p:nvPr>
        </p:nvSpPr>
        <p:spPr/>
        <p:txBody>
          <a:bodyPr/>
          <a:lstStyle/>
          <a:p>
            <a:pPr>
              <a:lnSpc>
                <a:spcPct val="90000"/>
              </a:lnSpc>
            </a:pPr>
            <a:r>
              <a:rPr lang="en-US" b="1">
                <a:solidFill>
                  <a:srgbClr val="990000"/>
                </a:solidFill>
              </a:rPr>
              <a:t>Ulasan pakar </a:t>
            </a:r>
            <a:r>
              <a:rPr lang="en-US"/>
              <a:t>yang cukup formal telah terbukti efektif.</a:t>
            </a:r>
          </a:p>
          <a:p>
            <a:pPr>
              <a:lnSpc>
                <a:spcPct val="90000"/>
              </a:lnSpc>
            </a:pPr>
            <a:r>
              <a:rPr lang="en-US"/>
              <a:t>Ulasan pakar dapat dilakukan di awal atau di akhir fase perancangan, dan keluarannya berupa laporan formal dengan masalah yang ditemui atau rekomendasi perubahan.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p:cTn id="7" dur="1000" fill="hold"/>
                                        <p:tgtEl>
                                          <p:spTgt spid="79874"/>
                                        </p:tgtEl>
                                        <p:attrNameLst>
                                          <p:attrName>ppt_x</p:attrName>
                                        </p:attrNameLst>
                                      </p:cBhvr>
                                      <p:tavLst>
                                        <p:tav tm="0">
                                          <p:val>
                                            <p:strVal val="#ppt_x-.2"/>
                                          </p:val>
                                        </p:tav>
                                        <p:tav tm="100000">
                                          <p:val>
                                            <p:strVal val="#ppt_x"/>
                                          </p:val>
                                        </p:tav>
                                      </p:tavLst>
                                    </p:anim>
                                    <p:anim calcmode="lin" valueType="num">
                                      <p:cBhvr>
                                        <p:cTn id="8" dur="1000" fill="hold"/>
                                        <p:tgtEl>
                                          <p:spTgt spid="798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87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9875">
                                            <p:txEl>
                                              <p:pRg st="0" end="0"/>
                                            </p:txEl>
                                          </p:spTgt>
                                        </p:tgtEl>
                                        <p:attrNameLst>
                                          <p:attrName>style.visibility</p:attrName>
                                        </p:attrNameLst>
                                      </p:cBhvr>
                                      <p:to>
                                        <p:strVal val="visible"/>
                                      </p:to>
                                    </p:set>
                                    <p:animEffect transition="in" filter="fade">
                                      <p:cBhvr>
                                        <p:cTn id="14" dur="500"/>
                                        <p:tgtEl>
                                          <p:spTgt spid="79875">
                                            <p:txEl>
                                              <p:pRg st="0" end="0"/>
                                            </p:txEl>
                                          </p:spTgt>
                                        </p:tgtEl>
                                      </p:cBhvr>
                                    </p:animEffect>
                                    <p:anim calcmode="lin" valueType="num">
                                      <p:cBhvr>
                                        <p:cTn id="15" dur="5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98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9875">
                                            <p:txEl>
                                              <p:pRg st="1" end="1"/>
                                            </p:txEl>
                                          </p:spTgt>
                                        </p:tgtEl>
                                        <p:attrNameLst>
                                          <p:attrName>style.visibility</p:attrName>
                                        </p:attrNameLst>
                                      </p:cBhvr>
                                      <p:to>
                                        <p:strVal val="visible"/>
                                      </p:to>
                                    </p:set>
                                    <p:animEffect transition="in" filter="fade">
                                      <p:cBhvr>
                                        <p:cTn id="21" dur="500"/>
                                        <p:tgtEl>
                                          <p:spTgt spid="79875">
                                            <p:txEl>
                                              <p:pRg st="1" end="1"/>
                                            </p:txEl>
                                          </p:spTgt>
                                        </p:tgtEl>
                                      </p:cBhvr>
                                    </p:animEffect>
                                    <p:anim calcmode="lin" valueType="num">
                                      <p:cBhvr>
                                        <p:cTn id="22" dur="500" fill="hold"/>
                                        <p:tgtEl>
                                          <p:spTgt spid="798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9875">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Ulasan Pakar (</a:t>
            </a:r>
            <a:r>
              <a:rPr lang="en-US" i="1"/>
              <a:t>Lanj.</a:t>
            </a:r>
            <a:r>
              <a:rPr lang="en-US"/>
              <a:t>)</a:t>
            </a:r>
          </a:p>
        </p:txBody>
      </p:sp>
      <p:sp>
        <p:nvSpPr>
          <p:cNvPr id="80899" name="Rectangle 3"/>
          <p:cNvSpPr>
            <a:spLocks noGrp="1" noChangeArrowheads="1"/>
          </p:cNvSpPr>
          <p:nvPr>
            <p:ph idx="1"/>
          </p:nvPr>
        </p:nvSpPr>
        <p:spPr/>
        <p:txBody>
          <a:bodyPr/>
          <a:lstStyle/>
          <a:p>
            <a:pPr>
              <a:lnSpc>
                <a:spcPct val="90000"/>
              </a:lnSpc>
            </a:pPr>
            <a:r>
              <a:rPr lang="en-US"/>
              <a:t>Metode ulasan pakar:</a:t>
            </a:r>
          </a:p>
          <a:p>
            <a:pPr lvl="1">
              <a:lnSpc>
                <a:spcPct val="90000"/>
              </a:lnSpc>
            </a:pPr>
            <a:r>
              <a:rPr lang="en-US"/>
              <a:t>Evaluasi heuristik</a:t>
            </a:r>
          </a:p>
          <a:p>
            <a:pPr lvl="1">
              <a:lnSpc>
                <a:spcPct val="90000"/>
              </a:lnSpc>
            </a:pPr>
            <a:r>
              <a:rPr lang="en-US"/>
              <a:t>Ulasan kesesuaian dengan pedoman (</a:t>
            </a:r>
            <a:r>
              <a:rPr lang="en-US" i="1"/>
              <a:t>guidelines review</a:t>
            </a:r>
            <a:r>
              <a:rPr lang="en-US"/>
              <a:t>)</a:t>
            </a:r>
          </a:p>
          <a:p>
            <a:pPr lvl="1">
              <a:lnSpc>
                <a:spcPct val="90000"/>
              </a:lnSpc>
            </a:pPr>
            <a:r>
              <a:rPr lang="en-US"/>
              <a:t>Pemeriksaan konsistensi</a:t>
            </a:r>
          </a:p>
          <a:p>
            <a:pPr lvl="1">
              <a:lnSpc>
                <a:spcPct val="90000"/>
              </a:lnSpc>
            </a:pPr>
            <a:r>
              <a:rPr lang="en-US"/>
              <a:t>Penelusuran kognitif</a:t>
            </a:r>
          </a:p>
          <a:p>
            <a:pPr lvl="1">
              <a:lnSpc>
                <a:spcPct val="90000"/>
              </a:lnSpc>
            </a:pPr>
            <a:r>
              <a:rPr lang="en-US"/>
              <a:t>Pemeriksaan </a:t>
            </a:r>
            <a:r>
              <a:rPr lang="en-US" i="1"/>
              <a:t>usability </a:t>
            </a:r>
            <a:r>
              <a:rPr lang="en-US"/>
              <a:t>formal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1000" fill="hold"/>
                                        <p:tgtEl>
                                          <p:spTgt spid="80898"/>
                                        </p:tgtEl>
                                        <p:attrNameLst>
                                          <p:attrName>ppt_x</p:attrName>
                                        </p:attrNameLst>
                                      </p:cBhvr>
                                      <p:tavLst>
                                        <p:tav tm="0">
                                          <p:val>
                                            <p:strVal val="#ppt_x-.2"/>
                                          </p:val>
                                        </p:tav>
                                        <p:tav tm="100000">
                                          <p:val>
                                            <p:strVal val="#ppt_x"/>
                                          </p:val>
                                        </p:tav>
                                      </p:tavLst>
                                    </p:anim>
                                    <p:anim calcmode="lin" valueType="num">
                                      <p:cBhvr>
                                        <p:cTn id="8" dur="1000" fill="hold"/>
                                        <p:tgtEl>
                                          <p:spTgt spid="808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089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0899">
                                            <p:txEl>
                                              <p:pRg st="0" end="0"/>
                                            </p:txEl>
                                          </p:spTgt>
                                        </p:tgtEl>
                                        <p:attrNameLst>
                                          <p:attrName>style.visibility</p:attrName>
                                        </p:attrNameLst>
                                      </p:cBhvr>
                                      <p:to>
                                        <p:strVal val="visible"/>
                                      </p:to>
                                    </p:set>
                                    <p:animEffect transition="in" filter="fade">
                                      <p:cBhvr>
                                        <p:cTn id="14" dur="500"/>
                                        <p:tgtEl>
                                          <p:spTgt spid="80899">
                                            <p:txEl>
                                              <p:pRg st="0" end="0"/>
                                            </p:txEl>
                                          </p:spTgt>
                                        </p:tgtEl>
                                      </p:cBhvr>
                                    </p:animEffect>
                                    <p:anim calcmode="lin" valueType="num">
                                      <p:cBhvr>
                                        <p:cTn id="15"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089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0899">
                                            <p:txEl>
                                              <p:pRg st="1" end="1"/>
                                            </p:txEl>
                                          </p:spTgt>
                                        </p:tgtEl>
                                        <p:attrNameLst>
                                          <p:attrName>style.visibility</p:attrName>
                                        </p:attrNameLst>
                                      </p:cBhvr>
                                      <p:to>
                                        <p:strVal val="visible"/>
                                      </p:to>
                                    </p:set>
                                    <p:animEffect transition="in" filter="fade">
                                      <p:cBhvr>
                                        <p:cTn id="21" dur="500"/>
                                        <p:tgtEl>
                                          <p:spTgt spid="80899">
                                            <p:txEl>
                                              <p:pRg st="1" end="1"/>
                                            </p:txEl>
                                          </p:spTgt>
                                        </p:tgtEl>
                                      </p:cBhvr>
                                    </p:animEffect>
                                    <p:anim calcmode="lin" valueType="num">
                                      <p:cBhvr>
                                        <p:cTn id="22" dur="5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8089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0899">
                                            <p:txEl>
                                              <p:pRg st="2" end="2"/>
                                            </p:txEl>
                                          </p:spTgt>
                                        </p:tgtEl>
                                        <p:attrNameLst>
                                          <p:attrName>style.visibility</p:attrName>
                                        </p:attrNameLst>
                                      </p:cBhvr>
                                      <p:to>
                                        <p:strVal val="visible"/>
                                      </p:to>
                                    </p:set>
                                    <p:animEffect transition="in" filter="fade">
                                      <p:cBhvr>
                                        <p:cTn id="28" dur="500"/>
                                        <p:tgtEl>
                                          <p:spTgt spid="80899">
                                            <p:txEl>
                                              <p:pRg st="2" end="2"/>
                                            </p:txEl>
                                          </p:spTgt>
                                        </p:tgtEl>
                                      </p:cBhvr>
                                    </p:animEffect>
                                    <p:anim calcmode="lin" valueType="num">
                                      <p:cBhvr>
                                        <p:cTn id="29" dur="5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8089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0899">
                                            <p:txEl>
                                              <p:pRg st="3" end="3"/>
                                            </p:txEl>
                                          </p:spTgt>
                                        </p:tgtEl>
                                        <p:attrNameLst>
                                          <p:attrName>style.visibility</p:attrName>
                                        </p:attrNameLst>
                                      </p:cBhvr>
                                      <p:to>
                                        <p:strVal val="visible"/>
                                      </p:to>
                                    </p:set>
                                    <p:animEffect transition="in" filter="fade">
                                      <p:cBhvr>
                                        <p:cTn id="35" dur="500"/>
                                        <p:tgtEl>
                                          <p:spTgt spid="80899">
                                            <p:txEl>
                                              <p:pRg st="3" end="3"/>
                                            </p:txEl>
                                          </p:spTgt>
                                        </p:tgtEl>
                                      </p:cBhvr>
                                    </p:animEffect>
                                    <p:anim calcmode="lin" valueType="num">
                                      <p:cBhvr>
                                        <p:cTn id="36" dur="5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8089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0899">
                                            <p:txEl>
                                              <p:pRg st="4" end="4"/>
                                            </p:txEl>
                                          </p:spTgt>
                                        </p:tgtEl>
                                        <p:attrNameLst>
                                          <p:attrName>style.visibility</p:attrName>
                                        </p:attrNameLst>
                                      </p:cBhvr>
                                      <p:to>
                                        <p:strVal val="visible"/>
                                      </p:to>
                                    </p:set>
                                    <p:animEffect transition="in" filter="fade">
                                      <p:cBhvr>
                                        <p:cTn id="42" dur="500"/>
                                        <p:tgtEl>
                                          <p:spTgt spid="80899">
                                            <p:txEl>
                                              <p:pRg st="4" end="4"/>
                                            </p:txEl>
                                          </p:spTgt>
                                        </p:tgtEl>
                                      </p:cBhvr>
                                    </p:animEffect>
                                    <p:anim calcmode="lin" valueType="num">
                                      <p:cBhvr>
                                        <p:cTn id="43" dur="500" fill="hold"/>
                                        <p:tgtEl>
                                          <p:spTgt spid="8089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8089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80899">
                                            <p:txEl>
                                              <p:pRg st="5" end="5"/>
                                            </p:txEl>
                                          </p:spTgt>
                                        </p:tgtEl>
                                        <p:attrNameLst>
                                          <p:attrName>style.visibility</p:attrName>
                                        </p:attrNameLst>
                                      </p:cBhvr>
                                      <p:to>
                                        <p:strVal val="visible"/>
                                      </p:to>
                                    </p:set>
                                    <p:animEffect transition="in" filter="fade">
                                      <p:cBhvr>
                                        <p:cTn id="49" dur="500"/>
                                        <p:tgtEl>
                                          <p:spTgt spid="80899">
                                            <p:txEl>
                                              <p:pRg st="5" end="5"/>
                                            </p:txEl>
                                          </p:spTgt>
                                        </p:tgtEl>
                                      </p:cBhvr>
                                    </p:animEffect>
                                    <p:anim calcmode="lin" valueType="num">
                                      <p:cBhvr>
                                        <p:cTn id="50" dur="500" fill="hold"/>
                                        <p:tgtEl>
                                          <p:spTgt spid="80899">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80899">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Ulasan Pakar (</a:t>
            </a:r>
            <a:r>
              <a:rPr lang="en-US" i="1"/>
              <a:t>Lanj.</a:t>
            </a:r>
            <a:r>
              <a:rPr lang="en-US"/>
              <a:t>)</a:t>
            </a:r>
          </a:p>
        </p:txBody>
      </p:sp>
      <p:sp>
        <p:nvSpPr>
          <p:cNvPr id="81923" name="Rectangle 3"/>
          <p:cNvSpPr>
            <a:spLocks noGrp="1" noChangeArrowheads="1"/>
          </p:cNvSpPr>
          <p:nvPr>
            <p:ph idx="1"/>
          </p:nvPr>
        </p:nvSpPr>
        <p:spPr/>
        <p:txBody>
          <a:bodyPr/>
          <a:lstStyle/>
          <a:p>
            <a:pPr>
              <a:lnSpc>
                <a:spcPct val="90000"/>
              </a:lnSpc>
            </a:pPr>
            <a:r>
              <a:rPr lang="en-US"/>
              <a:t>Pakar yang berbeda cenderung menemukan masalah yang berbeda, maka </a:t>
            </a:r>
            <a:r>
              <a:rPr lang="en-US" b="1">
                <a:solidFill>
                  <a:srgbClr val="990000"/>
                </a:solidFill>
              </a:rPr>
              <a:t>3-5 pakar </a:t>
            </a:r>
            <a:r>
              <a:rPr lang="en-US"/>
              <a:t>dapat sangat produktif sebagai uji </a:t>
            </a:r>
            <a:r>
              <a:rPr lang="en-US" i="1"/>
              <a:t>usability </a:t>
            </a:r>
            <a:r>
              <a:rPr lang="en-US"/>
              <a:t>pelengkap.</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p:cTn id="7" dur="1000" fill="hold"/>
                                        <p:tgtEl>
                                          <p:spTgt spid="81922"/>
                                        </p:tgtEl>
                                        <p:attrNameLst>
                                          <p:attrName>ppt_x</p:attrName>
                                        </p:attrNameLst>
                                      </p:cBhvr>
                                      <p:tavLst>
                                        <p:tav tm="0">
                                          <p:val>
                                            <p:strVal val="#ppt_x-.2"/>
                                          </p:val>
                                        </p:tav>
                                        <p:tav tm="100000">
                                          <p:val>
                                            <p:strVal val="#ppt_x"/>
                                          </p:val>
                                        </p:tav>
                                      </p:tavLst>
                                    </p:anim>
                                    <p:anim calcmode="lin" valueType="num">
                                      <p:cBhvr>
                                        <p:cTn id="8" dur="1000" fill="hold"/>
                                        <p:tgtEl>
                                          <p:spTgt spid="819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22"/>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81923">
                                            <p:txEl>
                                              <p:pRg st="0" end="0"/>
                                            </p:txEl>
                                          </p:spTgt>
                                        </p:tgtEl>
                                        <p:attrNameLst>
                                          <p:attrName>style.visibility</p:attrName>
                                        </p:attrNameLst>
                                      </p:cBhvr>
                                      <p:to>
                                        <p:strVal val="visible"/>
                                      </p:to>
                                    </p:set>
                                    <p:animEffect transition="in" filter="fade">
                                      <p:cBhvr>
                                        <p:cTn id="13" dur="500"/>
                                        <p:tgtEl>
                                          <p:spTgt spid="81923">
                                            <p:txEl>
                                              <p:pRg st="0" end="0"/>
                                            </p:txEl>
                                          </p:spTgt>
                                        </p:tgtEl>
                                      </p:cBhvr>
                                    </p:animEffect>
                                    <p:anim calcmode="lin" valueType="num">
                                      <p:cBhvr>
                                        <p:cTn id="14" dur="5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8192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Uji dan Laboratorium Usability</a:t>
            </a:r>
          </a:p>
        </p:txBody>
      </p:sp>
      <p:sp>
        <p:nvSpPr>
          <p:cNvPr id="82947" name="Rectangle 3"/>
          <p:cNvSpPr>
            <a:spLocks noGrp="1" noChangeArrowheads="1"/>
          </p:cNvSpPr>
          <p:nvPr>
            <p:ph idx="1"/>
          </p:nvPr>
        </p:nvSpPr>
        <p:spPr/>
        <p:txBody>
          <a:bodyPr/>
          <a:lstStyle/>
          <a:p>
            <a:pPr>
              <a:lnSpc>
                <a:spcPct val="90000"/>
              </a:lnSpc>
            </a:pPr>
            <a:r>
              <a:rPr lang="en-US" b="1">
                <a:solidFill>
                  <a:srgbClr val="990000"/>
                </a:solidFill>
              </a:rPr>
              <a:t>Uji </a:t>
            </a:r>
            <a:r>
              <a:rPr lang="en-US" b="1" i="1">
                <a:solidFill>
                  <a:srgbClr val="990000"/>
                </a:solidFill>
              </a:rPr>
              <a:t>usability</a:t>
            </a:r>
            <a:r>
              <a:rPr lang="en-US" b="1">
                <a:solidFill>
                  <a:srgbClr val="990000"/>
                </a:solidFill>
              </a:rPr>
              <a:t> </a:t>
            </a:r>
            <a:r>
              <a:rPr lang="en-US" b="1"/>
              <a:t>(</a:t>
            </a:r>
            <a:r>
              <a:rPr lang="en-US" b="1" i="1"/>
              <a:t>usability test</a:t>
            </a:r>
            <a:r>
              <a:rPr lang="en-US" b="1"/>
              <a:t>) </a:t>
            </a:r>
            <a:r>
              <a:rPr lang="en-US"/>
              <a:t>memberikan konfirmasi kemajuan yang mendukung dan rekomendasi perubahan yang spesifik.</a:t>
            </a:r>
          </a:p>
          <a:p>
            <a:pPr>
              <a:lnSpc>
                <a:spcPct val="90000"/>
              </a:lnSpc>
            </a:pPr>
            <a:r>
              <a:rPr lang="en-US"/>
              <a:t>Uji </a:t>
            </a:r>
            <a:r>
              <a:rPr lang="en-US" i="1"/>
              <a:t>usability </a:t>
            </a:r>
            <a:r>
              <a:rPr lang="en-US"/>
              <a:t>tidak hanya mempercepat proses, tetapi juga menghasilkan penghematan biaya yang dramatik.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1000" fill="hold"/>
                                        <p:tgtEl>
                                          <p:spTgt spid="82946"/>
                                        </p:tgtEl>
                                        <p:attrNameLst>
                                          <p:attrName>ppt_x</p:attrName>
                                        </p:attrNameLst>
                                      </p:cBhvr>
                                      <p:tavLst>
                                        <p:tav tm="0">
                                          <p:val>
                                            <p:strVal val="#ppt_x-.2"/>
                                          </p:val>
                                        </p:tav>
                                        <p:tav tm="100000">
                                          <p:val>
                                            <p:strVal val="#ppt_x"/>
                                          </p:val>
                                        </p:tav>
                                      </p:tavLst>
                                    </p:anim>
                                    <p:anim calcmode="lin" valueType="num">
                                      <p:cBhvr>
                                        <p:cTn id="8" dur="1000" fill="hold"/>
                                        <p:tgtEl>
                                          <p:spTgt spid="829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94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2947">
                                            <p:txEl>
                                              <p:pRg st="0" end="0"/>
                                            </p:txEl>
                                          </p:spTgt>
                                        </p:tgtEl>
                                        <p:attrNameLst>
                                          <p:attrName>style.visibility</p:attrName>
                                        </p:attrNameLst>
                                      </p:cBhvr>
                                      <p:to>
                                        <p:strVal val="visible"/>
                                      </p:to>
                                    </p:set>
                                    <p:animEffect transition="in" filter="fade">
                                      <p:cBhvr>
                                        <p:cTn id="14" dur="500"/>
                                        <p:tgtEl>
                                          <p:spTgt spid="82947">
                                            <p:txEl>
                                              <p:pRg st="0" end="0"/>
                                            </p:txEl>
                                          </p:spTgt>
                                        </p:tgtEl>
                                      </p:cBhvr>
                                    </p:animEffect>
                                    <p:anim calcmode="lin" valueType="num">
                                      <p:cBhvr>
                                        <p:cTn id="15"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29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2947">
                                            <p:txEl>
                                              <p:pRg st="1" end="1"/>
                                            </p:txEl>
                                          </p:spTgt>
                                        </p:tgtEl>
                                        <p:attrNameLst>
                                          <p:attrName>style.visibility</p:attrName>
                                        </p:attrNameLst>
                                      </p:cBhvr>
                                      <p:to>
                                        <p:strVal val="visible"/>
                                      </p:to>
                                    </p:set>
                                    <p:animEffect transition="in" filter="fade">
                                      <p:cBhvr>
                                        <p:cTn id="21" dur="500"/>
                                        <p:tgtEl>
                                          <p:spTgt spid="82947">
                                            <p:txEl>
                                              <p:pRg st="1" end="1"/>
                                            </p:txEl>
                                          </p:spTgt>
                                        </p:tgtEl>
                                      </p:cBhvr>
                                    </p:animEffect>
                                    <p:anim calcmode="lin" valueType="num">
                                      <p:cBhvr>
                                        <p:cTn id="22" dur="5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82947">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533400" y="838200"/>
            <a:ext cx="8153400" cy="5095875"/>
          </a:xfrm>
          <a:prstGeom prst="rect">
            <a:avLst/>
          </a:prstGeom>
          <a:noFill/>
          <a:ln w="9525">
            <a:noFill/>
            <a:miter lim="800000"/>
            <a:headEnd/>
            <a:tailEnd/>
          </a:ln>
          <a:effectLst/>
        </p:spPr>
        <p:txBody>
          <a:bodyPr>
            <a:spAutoFit/>
          </a:bodyPr>
          <a:lstStyle/>
          <a:p>
            <a:pPr algn="just" rtl="0"/>
            <a:endParaRPr lang="en-US"/>
          </a:p>
          <a:p>
            <a:pPr algn="just" rtl="0"/>
            <a:r>
              <a:rPr lang="en-US" sz="2000" b="1" u="sng"/>
              <a:t>User compatibility </a:t>
            </a:r>
          </a:p>
          <a:p>
            <a:pPr algn="just" rtl="0"/>
            <a:endParaRPr lang="en-US" sz="2000" b="1" u="sng"/>
          </a:p>
          <a:p>
            <a:pPr lvl="1" algn="just" rtl="0"/>
            <a:r>
              <a:rPr lang="en-US"/>
              <a:t>• Antarmuka merupakan topeng dari sebuah sistem atau sebuah pintu gerbang masuk ke sistem dengan diwujudkan ke dalam sebuah aplikasi software. </a:t>
            </a:r>
          </a:p>
          <a:p>
            <a:pPr lvl="1" algn="just" rtl="0"/>
            <a:endParaRPr lang="en-US"/>
          </a:p>
          <a:p>
            <a:pPr lvl="1" algn="just" rtl="0"/>
            <a:r>
              <a:rPr lang="en-US"/>
              <a:t>• Oleh karena itu sebuah software seolah-olah mengenal usernya, mengenal karakteristik usernya, dari sifat sampai kebiasaan manusia secara umum. </a:t>
            </a:r>
          </a:p>
          <a:p>
            <a:pPr lvl="1" algn="just" rtl="0"/>
            <a:endParaRPr lang="en-US"/>
          </a:p>
          <a:p>
            <a:pPr lvl="1" algn="just" rtl="0"/>
            <a:r>
              <a:rPr lang="en-US"/>
              <a:t>• Desainer harus mencari dan mengumpulkan berbagai karakteristik serta sifat dari user karena antarmuka harus disesuaikan dengan user yang jumlahnya bisa jadi lebih dari 1 dan mempunyai karakter yang berbeda. </a:t>
            </a:r>
          </a:p>
          <a:p>
            <a:pPr lvl="1" algn="just" rtl="0"/>
            <a:endParaRPr lang="en-US"/>
          </a:p>
          <a:p>
            <a:pPr lvl="1" algn="just" rtl="0"/>
            <a:r>
              <a:rPr lang="en-US"/>
              <a:t>• Hal tersebut harus terpikirkan oleh desainer dan tidak dianjurkan merancang antarmuka dengan didasarkan pada dirinya sendiri </a:t>
            </a:r>
          </a:p>
          <a:p>
            <a:pPr lvl="1" algn="just" rtl="0"/>
            <a:endParaRPr lang="en-US"/>
          </a:p>
          <a:p>
            <a:pPr lvl="1" algn="just" rtl="0"/>
            <a:r>
              <a:rPr lang="en-US"/>
              <a:t>• Survey adalah hal yang paling tepat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US"/>
              <a:t>Sifat Laboratorium Usability Sederhana</a:t>
            </a:r>
          </a:p>
        </p:txBody>
      </p:sp>
      <p:sp>
        <p:nvSpPr>
          <p:cNvPr id="83971" name="Rectangle 3"/>
          <p:cNvSpPr>
            <a:spLocks noGrp="1" noChangeArrowheads="1"/>
          </p:cNvSpPr>
          <p:nvPr>
            <p:ph idx="1"/>
          </p:nvPr>
        </p:nvSpPr>
        <p:spPr/>
        <p:txBody>
          <a:bodyPr/>
          <a:lstStyle/>
          <a:p>
            <a:pPr>
              <a:lnSpc>
                <a:spcPct val="90000"/>
              </a:lnSpc>
            </a:pPr>
            <a:r>
              <a:rPr lang="en-US"/>
              <a:t>Dua ruangan 3x3 meter, dibatasi kaca satu arah.</a:t>
            </a:r>
          </a:p>
          <a:p>
            <a:pPr>
              <a:lnSpc>
                <a:spcPct val="90000"/>
              </a:lnSpc>
            </a:pPr>
            <a:r>
              <a:rPr lang="en-US"/>
              <a:t>Satu untuk ruang kerja peserta.</a:t>
            </a:r>
          </a:p>
          <a:p>
            <a:pPr>
              <a:lnSpc>
                <a:spcPct val="90000"/>
              </a:lnSpc>
            </a:pPr>
            <a:r>
              <a:rPr lang="en-US"/>
              <a:t>Satu untuk pengamat (perancang, manajer, pelanggan).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p:cTn id="7" dur="1000" fill="hold"/>
                                        <p:tgtEl>
                                          <p:spTgt spid="83970"/>
                                        </p:tgtEl>
                                        <p:attrNameLst>
                                          <p:attrName>ppt_x</p:attrName>
                                        </p:attrNameLst>
                                      </p:cBhvr>
                                      <p:tavLst>
                                        <p:tav tm="0">
                                          <p:val>
                                            <p:strVal val="#ppt_x-.2"/>
                                          </p:val>
                                        </p:tav>
                                        <p:tav tm="100000">
                                          <p:val>
                                            <p:strVal val="#ppt_x"/>
                                          </p:val>
                                        </p:tav>
                                      </p:tavLst>
                                    </p:anim>
                                    <p:anim calcmode="lin" valueType="num">
                                      <p:cBhvr>
                                        <p:cTn id="8" dur="1000" fill="hold"/>
                                        <p:tgtEl>
                                          <p:spTgt spid="839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397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3971">
                                            <p:txEl>
                                              <p:pRg st="0" end="0"/>
                                            </p:txEl>
                                          </p:spTgt>
                                        </p:tgtEl>
                                        <p:attrNameLst>
                                          <p:attrName>style.visibility</p:attrName>
                                        </p:attrNameLst>
                                      </p:cBhvr>
                                      <p:to>
                                        <p:strVal val="visible"/>
                                      </p:to>
                                    </p:set>
                                    <p:animEffect transition="in" filter="fade">
                                      <p:cBhvr>
                                        <p:cTn id="14" dur="500"/>
                                        <p:tgtEl>
                                          <p:spTgt spid="83971">
                                            <p:txEl>
                                              <p:pRg st="0" end="0"/>
                                            </p:txEl>
                                          </p:spTgt>
                                        </p:tgtEl>
                                      </p:cBhvr>
                                    </p:animEffect>
                                    <p:anim calcmode="lin" valueType="num">
                                      <p:cBhvr>
                                        <p:cTn id="15" dur="500" fill="hold"/>
                                        <p:tgtEl>
                                          <p:spTgt spid="839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39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3971">
                                            <p:txEl>
                                              <p:pRg st="1" end="1"/>
                                            </p:txEl>
                                          </p:spTgt>
                                        </p:tgtEl>
                                        <p:attrNameLst>
                                          <p:attrName>style.visibility</p:attrName>
                                        </p:attrNameLst>
                                      </p:cBhvr>
                                      <p:to>
                                        <p:strVal val="visible"/>
                                      </p:to>
                                    </p:set>
                                    <p:animEffect transition="in" filter="fade">
                                      <p:cBhvr>
                                        <p:cTn id="21" dur="500"/>
                                        <p:tgtEl>
                                          <p:spTgt spid="83971">
                                            <p:txEl>
                                              <p:pRg st="1" end="1"/>
                                            </p:txEl>
                                          </p:spTgt>
                                        </p:tgtEl>
                                      </p:cBhvr>
                                    </p:animEffect>
                                    <p:anim calcmode="lin" valueType="num">
                                      <p:cBhvr>
                                        <p:cTn id="22" dur="5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839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3971">
                                            <p:txEl>
                                              <p:pRg st="2" end="2"/>
                                            </p:txEl>
                                          </p:spTgt>
                                        </p:tgtEl>
                                        <p:attrNameLst>
                                          <p:attrName>style.visibility</p:attrName>
                                        </p:attrNameLst>
                                      </p:cBhvr>
                                      <p:to>
                                        <p:strVal val="visible"/>
                                      </p:to>
                                    </p:set>
                                    <p:animEffect transition="in" filter="fade">
                                      <p:cBhvr>
                                        <p:cTn id="28" dur="500"/>
                                        <p:tgtEl>
                                          <p:spTgt spid="83971">
                                            <p:txEl>
                                              <p:pRg st="2" end="2"/>
                                            </p:txEl>
                                          </p:spTgt>
                                        </p:tgtEl>
                                      </p:cBhvr>
                                    </p:animEffect>
                                    <p:anim calcmode="lin" valueType="num">
                                      <p:cBhvr>
                                        <p:cTn id="29" dur="500" fill="hold"/>
                                        <p:tgtEl>
                                          <p:spTgt spid="8397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8397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Contoh Laboratorium Usability</a:t>
            </a:r>
          </a:p>
        </p:txBody>
      </p:sp>
      <p:pic>
        <p:nvPicPr>
          <p:cNvPr id="84997" name="Picture 5" descr="Usability Lab Layout"/>
          <p:cNvPicPr>
            <a:picLocks noGrp="1" noChangeAspect="1" noChangeArrowheads="1"/>
          </p:cNvPicPr>
          <p:nvPr>
            <p:ph idx="1"/>
          </p:nvPr>
        </p:nvPicPr>
        <p:blipFill>
          <a:blip r:embed="rId2"/>
          <a:srcRect/>
          <a:stretch>
            <a:fillRect/>
          </a:stretch>
        </p:blipFill>
        <p:spPr>
          <a:xfrm>
            <a:off x="1752600" y="2209800"/>
            <a:ext cx="6858000" cy="3149600"/>
          </a:xfrm>
          <a:noFill/>
          <a:ln/>
        </p:spPr>
      </p:pic>
      <p:sp>
        <p:nvSpPr>
          <p:cNvPr id="84999" name="Text Box 7"/>
          <p:cNvSpPr txBox="1">
            <a:spLocks noChangeArrowheads="1"/>
          </p:cNvSpPr>
          <p:nvPr/>
        </p:nvSpPr>
        <p:spPr bwMode="auto">
          <a:xfrm>
            <a:off x="1752600" y="5562600"/>
            <a:ext cx="5562600" cy="396875"/>
          </a:xfrm>
          <a:prstGeom prst="rect">
            <a:avLst/>
          </a:prstGeom>
          <a:noFill/>
          <a:ln w="9525">
            <a:noFill/>
            <a:miter lim="800000"/>
            <a:headEnd/>
            <a:tailEnd/>
          </a:ln>
          <a:effectLst/>
        </p:spPr>
        <p:txBody>
          <a:bodyPr>
            <a:spAutoFit/>
          </a:bodyPr>
          <a:lstStyle/>
          <a:p>
            <a:pPr eaLnBrk="0" hangingPunct="0"/>
            <a:r>
              <a:rPr lang="en-US" sz="2000"/>
              <a:t>Tata letak Microsoft Usability Lab, Redmond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p:cTn id="7" dur="1000" fill="hold"/>
                                        <p:tgtEl>
                                          <p:spTgt spid="84994"/>
                                        </p:tgtEl>
                                        <p:attrNameLst>
                                          <p:attrName>ppt_x</p:attrName>
                                        </p:attrNameLst>
                                      </p:cBhvr>
                                      <p:tavLst>
                                        <p:tav tm="0">
                                          <p:val>
                                            <p:strVal val="#ppt_x-.2"/>
                                          </p:val>
                                        </p:tav>
                                        <p:tav tm="100000">
                                          <p:val>
                                            <p:strVal val="#ppt_x"/>
                                          </p:val>
                                        </p:tav>
                                      </p:tavLst>
                                    </p:anim>
                                    <p:anim calcmode="lin" valueType="num">
                                      <p:cBhvr>
                                        <p:cTn id="8" dur="1000" fill="hold"/>
                                        <p:tgtEl>
                                          <p:spTgt spid="849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4994"/>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84997"/>
                                        </p:tgtEl>
                                        <p:attrNameLst>
                                          <p:attrName>style.visibility</p:attrName>
                                        </p:attrNameLst>
                                      </p:cBhvr>
                                      <p:to>
                                        <p:strVal val="visible"/>
                                      </p:to>
                                    </p:set>
                                    <p:anim calcmode="lin" valueType="num">
                                      <p:cBhvr>
                                        <p:cTn id="13" dur="1000" fill="hold"/>
                                        <p:tgtEl>
                                          <p:spTgt spid="84997"/>
                                        </p:tgtEl>
                                        <p:attrNameLst>
                                          <p:attrName>ppt_w</p:attrName>
                                        </p:attrNameLst>
                                      </p:cBhvr>
                                      <p:tavLst>
                                        <p:tav tm="0">
                                          <p:val>
                                            <p:fltVal val="0"/>
                                          </p:val>
                                        </p:tav>
                                        <p:tav tm="100000">
                                          <p:val>
                                            <p:strVal val="#ppt_w"/>
                                          </p:val>
                                        </p:tav>
                                      </p:tavLst>
                                    </p:anim>
                                    <p:anim calcmode="lin" valueType="num">
                                      <p:cBhvr>
                                        <p:cTn id="14" dur="1000" fill="hold"/>
                                        <p:tgtEl>
                                          <p:spTgt spid="84997"/>
                                        </p:tgtEl>
                                        <p:attrNameLst>
                                          <p:attrName>ppt_h</p:attrName>
                                        </p:attrNameLst>
                                      </p:cBhvr>
                                      <p:tavLst>
                                        <p:tav tm="0">
                                          <p:val>
                                            <p:fltVal val="0"/>
                                          </p:val>
                                        </p:tav>
                                        <p:tav tm="100000">
                                          <p:val>
                                            <p:strVal val="#ppt_h"/>
                                          </p:val>
                                        </p:tav>
                                      </p:tavLst>
                                    </p:anim>
                                    <p:animEffect transition="in" filter="fade">
                                      <p:cBhvr>
                                        <p:cTn id="15" dur="1000"/>
                                        <p:tgtEl>
                                          <p:spTgt spid="84997"/>
                                        </p:tgtEl>
                                      </p:cBhvr>
                                    </p:animEffect>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84999"/>
                                        </p:tgtEl>
                                        <p:attrNameLst>
                                          <p:attrName>style.visibility</p:attrName>
                                        </p:attrNameLst>
                                      </p:cBhvr>
                                      <p:to>
                                        <p:strVal val="visible"/>
                                      </p:to>
                                    </p:set>
                                    <p:animEffect transition="in" filter="fade">
                                      <p:cBhvr>
                                        <p:cTn id="19" dur="1000"/>
                                        <p:tgtEl>
                                          <p:spTgt spid="84999"/>
                                        </p:tgtEl>
                                      </p:cBhvr>
                                    </p:animEffect>
                                    <p:anim calcmode="lin" valueType="num">
                                      <p:cBhvr>
                                        <p:cTn id="20" dur="1000" fill="hold"/>
                                        <p:tgtEl>
                                          <p:spTgt spid="84999"/>
                                        </p:tgtEl>
                                        <p:attrNameLst>
                                          <p:attrName>ppt_x</p:attrName>
                                        </p:attrNameLst>
                                      </p:cBhvr>
                                      <p:tavLst>
                                        <p:tav tm="0">
                                          <p:val>
                                            <p:strVal val="#ppt_x"/>
                                          </p:val>
                                        </p:tav>
                                        <p:tav tm="100000">
                                          <p:val>
                                            <p:strVal val="#ppt_x"/>
                                          </p:val>
                                        </p:tav>
                                      </p:tavLst>
                                    </p:anim>
                                    <p:anim calcmode="lin" valueType="num">
                                      <p:cBhvr>
                                        <p:cTn id="21" dur="1000" fill="hold"/>
                                        <p:tgtEl>
                                          <p:spTgt spid="849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9"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fontScale="90000"/>
          </a:bodyPr>
          <a:lstStyle/>
          <a:p>
            <a:r>
              <a:rPr lang="en-US"/>
              <a:t>Contoh Laboratorium Usability (</a:t>
            </a:r>
            <a:r>
              <a:rPr lang="en-US" i="1"/>
              <a:t>Lanj.</a:t>
            </a:r>
            <a:r>
              <a:rPr lang="en-US"/>
              <a:t>)</a:t>
            </a:r>
          </a:p>
        </p:txBody>
      </p:sp>
      <p:pic>
        <p:nvPicPr>
          <p:cNvPr id="87046" name="Picture 6" descr="photo of lab room"/>
          <p:cNvPicPr>
            <a:picLocks noGrp="1" noChangeAspect="1" noChangeArrowheads="1"/>
          </p:cNvPicPr>
          <p:nvPr>
            <p:ph idx="1"/>
          </p:nvPr>
        </p:nvPicPr>
        <p:blipFill>
          <a:blip r:embed="rId2"/>
          <a:srcRect/>
          <a:stretch>
            <a:fillRect/>
          </a:stretch>
        </p:blipFill>
        <p:spPr>
          <a:xfrm>
            <a:off x="1752600" y="1981200"/>
            <a:ext cx="6400800" cy="3505200"/>
          </a:xfrm>
          <a:noFill/>
          <a:ln/>
        </p:spPr>
      </p:pic>
      <p:sp>
        <p:nvSpPr>
          <p:cNvPr id="87044" name="Text Box 4"/>
          <p:cNvSpPr txBox="1">
            <a:spLocks noChangeArrowheads="1"/>
          </p:cNvSpPr>
          <p:nvPr/>
        </p:nvSpPr>
        <p:spPr bwMode="auto">
          <a:xfrm>
            <a:off x="1752600" y="5562600"/>
            <a:ext cx="5562600" cy="396875"/>
          </a:xfrm>
          <a:prstGeom prst="rect">
            <a:avLst/>
          </a:prstGeom>
          <a:noFill/>
          <a:ln w="9525">
            <a:noFill/>
            <a:miter lim="800000"/>
            <a:headEnd/>
            <a:tailEnd/>
          </a:ln>
          <a:effectLst/>
        </p:spPr>
        <p:txBody>
          <a:bodyPr>
            <a:spAutoFit/>
          </a:bodyPr>
          <a:lstStyle/>
          <a:p>
            <a:pPr eaLnBrk="0" hangingPunct="0"/>
            <a:r>
              <a:rPr lang="en-US" sz="2000"/>
              <a:t>Sun Microsystems Usability Lab</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p:cTn id="7" dur="1000" fill="hold"/>
                                        <p:tgtEl>
                                          <p:spTgt spid="87042"/>
                                        </p:tgtEl>
                                        <p:attrNameLst>
                                          <p:attrName>ppt_x</p:attrName>
                                        </p:attrNameLst>
                                      </p:cBhvr>
                                      <p:tavLst>
                                        <p:tav tm="0">
                                          <p:val>
                                            <p:strVal val="#ppt_x-.2"/>
                                          </p:val>
                                        </p:tav>
                                        <p:tav tm="100000">
                                          <p:val>
                                            <p:strVal val="#ppt_x"/>
                                          </p:val>
                                        </p:tav>
                                      </p:tavLst>
                                    </p:anim>
                                    <p:anim calcmode="lin" valueType="num">
                                      <p:cBhvr>
                                        <p:cTn id="8" dur="1000" fill="hold"/>
                                        <p:tgtEl>
                                          <p:spTgt spid="87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87042"/>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87046"/>
                                        </p:tgtEl>
                                        <p:attrNameLst>
                                          <p:attrName>style.visibility</p:attrName>
                                        </p:attrNameLst>
                                      </p:cBhvr>
                                      <p:to>
                                        <p:strVal val="visible"/>
                                      </p:to>
                                    </p:set>
                                    <p:anim calcmode="lin" valueType="num">
                                      <p:cBhvr>
                                        <p:cTn id="13" dur="1000" fill="hold"/>
                                        <p:tgtEl>
                                          <p:spTgt spid="87046"/>
                                        </p:tgtEl>
                                        <p:attrNameLst>
                                          <p:attrName>ppt_w</p:attrName>
                                        </p:attrNameLst>
                                      </p:cBhvr>
                                      <p:tavLst>
                                        <p:tav tm="0">
                                          <p:val>
                                            <p:fltVal val="0"/>
                                          </p:val>
                                        </p:tav>
                                        <p:tav tm="100000">
                                          <p:val>
                                            <p:strVal val="#ppt_w"/>
                                          </p:val>
                                        </p:tav>
                                      </p:tavLst>
                                    </p:anim>
                                    <p:anim calcmode="lin" valueType="num">
                                      <p:cBhvr>
                                        <p:cTn id="14" dur="1000" fill="hold"/>
                                        <p:tgtEl>
                                          <p:spTgt spid="87046"/>
                                        </p:tgtEl>
                                        <p:attrNameLst>
                                          <p:attrName>ppt_h</p:attrName>
                                        </p:attrNameLst>
                                      </p:cBhvr>
                                      <p:tavLst>
                                        <p:tav tm="0">
                                          <p:val>
                                            <p:fltVal val="0"/>
                                          </p:val>
                                        </p:tav>
                                        <p:tav tm="100000">
                                          <p:val>
                                            <p:strVal val="#ppt_h"/>
                                          </p:val>
                                        </p:tav>
                                      </p:tavLst>
                                    </p:anim>
                                    <p:animEffect transition="in" filter="fade">
                                      <p:cBhvr>
                                        <p:cTn id="15" dur="1000"/>
                                        <p:tgtEl>
                                          <p:spTgt spid="87046"/>
                                        </p:tgtEl>
                                      </p:cBhvr>
                                    </p:animEffect>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87044"/>
                                        </p:tgtEl>
                                        <p:attrNameLst>
                                          <p:attrName>style.visibility</p:attrName>
                                        </p:attrNameLst>
                                      </p:cBhvr>
                                      <p:to>
                                        <p:strVal val="visible"/>
                                      </p:to>
                                    </p:set>
                                    <p:animEffect transition="in" filter="fade">
                                      <p:cBhvr>
                                        <p:cTn id="19" dur="1000"/>
                                        <p:tgtEl>
                                          <p:spTgt spid="87044"/>
                                        </p:tgtEl>
                                      </p:cBhvr>
                                    </p:animEffect>
                                    <p:anim calcmode="lin" valueType="num">
                                      <p:cBhvr>
                                        <p:cTn id="20" dur="1000" fill="hold"/>
                                        <p:tgtEl>
                                          <p:spTgt spid="87044"/>
                                        </p:tgtEl>
                                        <p:attrNameLst>
                                          <p:attrName>ppt_x</p:attrName>
                                        </p:attrNameLst>
                                      </p:cBhvr>
                                      <p:tavLst>
                                        <p:tav tm="0">
                                          <p:val>
                                            <p:strVal val="#ppt_x"/>
                                          </p:val>
                                        </p:tav>
                                        <p:tav tm="100000">
                                          <p:val>
                                            <p:strVal val="#ppt_x"/>
                                          </p:val>
                                        </p:tav>
                                      </p:tavLst>
                                    </p:anim>
                                    <p:anim calcmode="lin" valueType="num">
                                      <p:cBhvr>
                                        <p:cTn id="21" dur="1000" fill="hold"/>
                                        <p:tgtEl>
                                          <p:spTgt spid="870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4"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Memilih Peserta untuk Uji Usability</a:t>
            </a:r>
          </a:p>
        </p:txBody>
      </p:sp>
      <p:sp>
        <p:nvSpPr>
          <p:cNvPr id="88067" name="Rectangle 3"/>
          <p:cNvSpPr>
            <a:spLocks noGrp="1" noChangeArrowheads="1"/>
          </p:cNvSpPr>
          <p:nvPr>
            <p:ph idx="1"/>
          </p:nvPr>
        </p:nvSpPr>
        <p:spPr/>
        <p:txBody>
          <a:bodyPr/>
          <a:lstStyle/>
          <a:p>
            <a:pPr>
              <a:lnSpc>
                <a:spcPct val="90000"/>
              </a:lnSpc>
            </a:pPr>
            <a:r>
              <a:rPr lang="en-US"/>
              <a:t>Peserta dipilih mewakili komunitas pemakai dengan memperhatikan:</a:t>
            </a:r>
          </a:p>
          <a:p>
            <a:pPr lvl="1">
              <a:lnSpc>
                <a:spcPct val="90000"/>
              </a:lnSpc>
            </a:pPr>
            <a:r>
              <a:rPr lang="en-US"/>
              <a:t>Pemahaman komputer</a:t>
            </a:r>
          </a:p>
          <a:p>
            <a:pPr lvl="1">
              <a:lnSpc>
                <a:spcPct val="90000"/>
              </a:lnSpc>
            </a:pPr>
            <a:r>
              <a:rPr lang="en-US"/>
              <a:t>Pengalaman mengerjakan tugas</a:t>
            </a:r>
          </a:p>
          <a:p>
            <a:pPr lvl="1">
              <a:lnSpc>
                <a:spcPct val="90000"/>
              </a:lnSpc>
            </a:pPr>
            <a:r>
              <a:rPr lang="en-US"/>
              <a:t>Motivasi dan pendidikan</a:t>
            </a:r>
          </a:p>
          <a:p>
            <a:pPr lvl="1">
              <a:lnSpc>
                <a:spcPct val="90000"/>
              </a:lnSpc>
            </a:pPr>
            <a:r>
              <a:rPr lang="en-US"/>
              <a:t>Kemampuan bahasa alami yang digunakan dalam antarmuka.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p:cTn id="7" dur="1000" fill="hold"/>
                                        <p:tgtEl>
                                          <p:spTgt spid="88066"/>
                                        </p:tgtEl>
                                        <p:attrNameLst>
                                          <p:attrName>ppt_x</p:attrName>
                                        </p:attrNameLst>
                                      </p:cBhvr>
                                      <p:tavLst>
                                        <p:tav tm="0">
                                          <p:val>
                                            <p:strVal val="#ppt_x-.2"/>
                                          </p:val>
                                        </p:tav>
                                        <p:tav tm="100000">
                                          <p:val>
                                            <p:strVal val="#ppt_x"/>
                                          </p:val>
                                        </p:tav>
                                      </p:tavLst>
                                    </p:anim>
                                    <p:anim calcmode="lin" valueType="num">
                                      <p:cBhvr>
                                        <p:cTn id="8" dur="1000" fill="hold"/>
                                        <p:tgtEl>
                                          <p:spTgt spid="880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80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8067">
                                            <p:txEl>
                                              <p:pRg st="0" end="0"/>
                                            </p:txEl>
                                          </p:spTgt>
                                        </p:tgtEl>
                                        <p:attrNameLst>
                                          <p:attrName>style.visibility</p:attrName>
                                        </p:attrNameLst>
                                      </p:cBhvr>
                                      <p:to>
                                        <p:strVal val="visible"/>
                                      </p:to>
                                    </p:set>
                                    <p:animEffect transition="in" filter="fade">
                                      <p:cBhvr>
                                        <p:cTn id="14" dur="500"/>
                                        <p:tgtEl>
                                          <p:spTgt spid="88067">
                                            <p:txEl>
                                              <p:pRg st="0" end="0"/>
                                            </p:txEl>
                                          </p:spTgt>
                                        </p:tgtEl>
                                      </p:cBhvr>
                                    </p:animEffect>
                                    <p:anim calcmode="lin" valueType="num">
                                      <p:cBhvr>
                                        <p:cTn id="15"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80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8067">
                                            <p:txEl>
                                              <p:pRg st="1" end="1"/>
                                            </p:txEl>
                                          </p:spTgt>
                                        </p:tgtEl>
                                        <p:attrNameLst>
                                          <p:attrName>style.visibility</p:attrName>
                                        </p:attrNameLst>
                                      </p:cBhvr>
                                      <p:to>
                                        <p:strVal val="visible"/>
                                      </p:to>
                                    </p:set>
                                    <p:animEffect transition="in" filter="fade">
                                      <p:cBhvr>
                                        <p:cTn id="21" dur="500"/>
                                        <p:tgtEl>
                                          <p:spTgt spid="88067">
                                            <p:txEl>
                                              <p:pRg st="1" end="1"/>
                                            </p:txEl>
                                          </p:spTgt>
                                        </p:tgtEl>
                                      </p:cBhvr>
                                    </p:animEffect>
                                    <p:anim calcmode="lin" valueType="num">
                                      <p:cBhvr>
                                        <p:cTn id="22"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880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8067">
                                            <p:txEl>
                                              <p:pRg st="2" end="2"/>
                                            </p:txEl>
                                          </p:spTgt>
                                        </p:tgtEl>
                                        <p:attrNameLst>
                                          <p:attrName>style.visibility</p:attrName>
                                        </p:attrNameLst>
                                      </p:cBhvr>
                                      <p:to>
                                        <p:strVal val="visible"/>
                                      </p:to>
                                    </p:set>
                                    <p:animEffect transition="in" filter="fade">
                                      <p:cBhvr>
                                        <p:cTn id="28" dur="500"/>
                                        <p:tgtEl>
                                          <p:spTgt spid="88067">
                                            <p:txEl>
                                              <p:pRg st="2" end="2"/>
                                            </p:txEl>
                                          </p:spTgt>
                                        </p:tgtEl>
                                      </p:cBhvr>
                                    </p:animEffect>
                                    <p:anim calcmode="lin" valueType="num">
                                      <p:cBhvr>
                                        <p:cTn id="29"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8806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8067">
                                            <p:txEl>
                                              <p:pRg st="3" end="3"/>
                                            </p:txEl>
                                          </p:spTgt>
                                        </p:tgtEl>
                                        <p:attrNameLst>
                                          <p:attrName>style.visibility</p:attrName>
                                        </p:attrNameLst>
                                      </p:cBhvr>
                                      <p:to>
                                        <p:strVal val="visible"/>
                                      </p:to>
                                    </p:set>
                                    <p:animEffect transition="in" filter="fade">
                                      <p:cBhvr>
                                        <p:cTn id="35" dur="500"/>
                                        <p:tgtEl>
                                          <p:spTgt spid="88067">
                                            <p:txEl>
                                              <p:pRg st="3" end="3"/>
                                            </p:txEl>
                                          </p:spTgt>
                                        </p:tgtEl>
                                      </p:cBhvr>
                                    </p:animEffect>
                                    <p:anim calcmode="lin" valueType="num">
                                      <p:cBhvr>
                                        <p:cTn id="36"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8806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8067">
                                            <p:txEl>
                                              <p:pRg st="4" end="4"/>
                                            </p:txEl>
                                          </p:spTgt>
                                        </p:tgtEl>
                                        <p:attrNameLst>
                                          <p:attrName>style.visibility</p:attrName>
                                        </p:attrNameLst>
                                      </p:cBhvr>
                                      <p:to>
                                        <p:strVal val="visible"/>
                                      </p:to>
                                    </p:set>
                                    <p:animEffect transition="in" filter="fade">
                                      <p:cBhvr>
                                        <p:cTn id="42" dur="500"/>
                                        <p:tgtEl>
                                          <p:spTgt spid="88067">
                                            <p:txEl>
                                              <p:pRg st="4" end="4"/>
                                            </p:txEl>
                                          </p:spTgt>
                                        </p:tgtEl>
                                      </p:cBhvr>
                                    </p:animEffect>
                                    <p:anim calcmode="lin" valueType="num">
                                      <p:cBhvr>
                                        <p:cTn id="43"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8806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fontScale="90000"/>
          </a:bodyPr>
          <a:lstStyle/>
          <a:p>
            <a:r>
              <a:rPr lang="en-US"/>
              <a:t>Memilih Peserta untuk Uji Usability (</a:t>
            </a:r>
            <a:r>
              <a:rPr lang="en-US" i="1"/>
              <a:t>Lanj.</a:t>
            </a:r>
            <a:r>
              <a:rPr lang="en-US"/>
              <a:t>)</a:t>
            </a:r>
          </a:p>
        </p:txBody>
      </p:sp>
      <p:sp>
        <p:nvSpPr>
          <p:cNvPr id="89091" name="Rectangle 3"/>
          <p:cNvSpPr>
            <a:spLocks noGrp="1" noChangeArrowheads="1"/>
          </p:cNvSpPr>
          <p:nvPr>
            <p:ph idx="1"/>
          </p:nvPr>
        </p:nvSpPr>
        <p:spPr/>
        <p:txBody>
          <a:bodyPr/>
          <a:lstStyle/>
          <a:p>
            <a:pPr>
              <a:lnSpc>
                <a:spcPct val="90000"/>
              </a:lnSpc>
            </a:pPr>
            <a:r>
              <a:rPr lang="en-US"/>
              <a:t>Peserta uji </a:t>
            </a:r>
            <a:r>
              <a:rPr lang="en-US" i="1"/>
              <a:t>usability</a:t>
            </a:r>
            <a:r>
              <a:rPr lang="en-US"/>
              <a:t> harus diberitahu bahwa </a:t>
            </a:r>
            <a:r>
              <a:rPr lang="en-US">
                <a:solidFill>
                  <a:srgbClr val="990000"/>
                </a:solidFill>
              </a:rPr>
              <a:t>bukan mereka yang diuji</a:t>
            </a:r>
            <a:r>
              <a:rPr lang="en-US"/>
              <a:t>, tetapi software dan antarmuka pemakai.</a:t>
            </a:r>
          </a:p>
          <a:p>
            <a:pPr>
              <a:lnSpc>
                <a:spcPct val="90000"/>
              </a:lnSpc>
            </a:pPr>
            <a:r>
              <a:rPr lang="en-US"/>
              <a:t>Keikutsertaan dalam uji </a:t>
            </a:r>
            <a:r>
              <a:rPr lang="en-US" i="1"/>
              <a:t>usability </a:t>
            </a:r>
            <a:r>
              <a:rPr lang="en-US"/>
              <a:t>adalah </a:t>
            </a:r>
            <a:r>
              <a:rPr lang="en-US">
                <a:solidFill>
                  <a:srgbClr val="990000"/>
                </a:solidFill>
              </a:rPr>
              <a:t>sukarela</a:t>
            </a:r>
            <a:r>
              <a:rPr lang="en-US"/>
              <a:t>, dengan perjanjian terlebih dahulu.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p:cTn id="7" dur="1000" fill="hold"/>
                                        <p:tgtEl>
                                          <p:spTgt spid="89090"/>
                                        </p:tgtEl>
                                        <p:attrNameLst>
                                          <p:attrName>ppt_x</p:attrName>
                                        </p:attrNameLst>
                                      </p:cBhvr>
                                      <p:tavLst>
                                        <p:tav tm="0">
                                          <p:val>
                                            <p:strVal val="#ppt_x-.2"/>
                                          </p:val>
                                        </p:tav>
                                        <p:tav tm="100000">
                                          <p:val>
                                            <p:strVal val="#ppt_x"/>
                                          </p:val>
                                        </p:tav>
                                      </p:tavLst>
                                    </p:anim>
                                    <p:anim calcmode="lin" valueType="num">
                                      <p:cBhvr>
                                        <p:cTn id="8" dur="1000" fill="hold"/>
                                        <p:tgtEl>
                                          <p:spTgt spid="890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909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9091">
                                            <p:txEl>
                                              <p:pRg st="0" end="0"/>
                                            </p:txEl>
                                          </p:spTgt>
                                        </p:tgtEl>
                                        <p:attrNameLst>
                                          <p:attrName>style.visibility</p:attrName>
                                        </p:attrNameLst>
                                      </p:cBhvr>
                                      <p:to>
                                        <p:strVal val="visible"/>
                                      </p:to>
                                    </p:set>
                                    <p:animEffect transition="in" filter="fade">
                                      <p:cBhvr>
                                        <p:cTn id="14" dur="500"/>
                                        <p:tgtEl>
                                          <p:spTgt spid="89091">
                                            <p:txEl>
                                              <p:pRg st="0" end="0"/>
                                            </p:txEl>
                                          </p:spTgt>
                                        </p:tgtEl>
                                      </p:cBhvr>
                                    </p:animEffect>
                                    <p:anim calcmode="lin" valueType="num">
                                      <p:cBhvr>
                                        <p:cTn id="15"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90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9091">
                                            <p:txEl>
                                              <p:pRg st="1" end="1"/>
                                            </p:txEl>
                                          </p:spTgt>
                                        </p:tgtEl>
                                        <p:attrNameLst>
                                          <p:attrName>style.visibility</p:attrName>
                                        </p:attrNameLst>
                                      </p:cBhvr>
                                      <p:to>
                                        <p:strVal val="visible"/>
                                      </p:to>
                                    </p:set>
                                    <p:animEffect transition="in" filter="fade">
                                      <p:cBhvr>
                                        <p:cTn id="21" dur="500"/>
                                        <p:tgtEl>
                                          <p:spTgt spid="89091">
                                            <p:txEl>
                                              <p:pRg st="1" end="1"/>
                                            </p:txEl>
                                          </p:spTgt>
                                        </p:tgtEl>
                                      </p:cBhvr>
                                    </p:animEffect>
                                    <p:anim calcmode="lin" valueType="num">
                                      <p:cBhvr>
                                        <p:cTn id="22"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89091">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a:t>Beberapa Teknik Laboratorium Usability</a:t>
            </a:r>
          </a:p>
        </p:txBody>
      </p:sp>
      <p:sp>
        <p:nvSpPr>
          <p:cNvPr id="90115" name="Rectangle 3"/>
          <p:cNvSpPr>
            <a:spLocks noGrp="1" noChangeArrowheads="1"/>
          </p:cNvSpPr>
          <p:nvPr>
            <p:ph idx="1"/>
          </p:nvPr>
        </p:nvSpPr>
        <p:spPr/>
        <p:txBody>
          <a:bodyPr/>
          <a:lstStyle/>
          <a:p>
            <a:pPr>
              <a:lnSpc>
                <a:spcPct val="90000"/>
              </a:lnSpc>
            </a:pPr>
            <a:r>
              <a:rPr lang="en-US"/>
              <a:t>Meminta pemakai </a:t>
            </a:r>
            <a:r>
              <a:rPr lang="en-US" b="1">
                <a:solidFill>
                  <a:srgbClr val="990000"/>
                </a:solidFill>
              </a:rPr>
              <a:t>mengucapkan apa yang mereka pikirkan </a:t>
            </a:r>
            <a:r>
              <a:rPr lang="en-US"/>
              <a:t>dan akan kerjakan (</a:t>
            </a:r>
            <a:r>
              <a:rPr lang="en-US" i="1">
                <a:solidFill>
                  <a:srgbClr val="990000"/>
                </a:solidFill>
              </a:rPr>
              <a:t>think aloud</a:t>
            </a:r>
            <a:r>
              <a:rPr lang="en-US"/>
              <a:t>)</a:t>
            </a:r>
            <a:r>
              <a:rPr lang="en-US" i="1"/>
              <a:t>.</a:t>
            </a:r>
          </a:p>
          <a:p>
            <a:pPr>
              <a:lnSpc>
                <a:spcPct val="90000"/>
              </a:lnSpc>
            </a:pPr>
            <a:r>
              <a:rPr lang="en-US"/>
              <a:t>Menggunakan </a:t>
            </a:r>
            <a:r>
              <a:rPr lang="en-US" b="1">
                <a:solidFill>
                  <a:srgbClr val="990000"/>
                </a:solidFill>
              </a:rPr>
              <a:t>dua peserta </a:t>
            </a:r>
            <a:r>
              <a:rPr lang="en-US"/>
              <a:t>bekerja bersama untuk mendukung bicara.</a:t>
            </a:r>
          </a:p>
          <a:p>
            <a:pPr>
              <a:lnSpc>
                <a:spcPct val="90000"/>
              </a:lnSpc>
            </a:pPr>
            <a:r>
              <a:rPr lang="en-US" b="1">
                <a:solidFill>
                  <a:srgbClr val="990000"/>
                </a:solidFill>
              </a:rPr>
              <a:t>Memvideokan</a:t>
            </a:r>
            <a:r>
              <a:rPr lang="en-US"/>
              <a:t> kegiatan peserta untuk dilihat lagi kemudian.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p:cTn id="7" dur="1000" fill="hold"/>
                                        <p:tgtEl>
                                          <p:spTgt spid="90114"/>
                                        </p:tgtEl>
                                        <p:attrNameLst>
                                          <p:attrName>ppt_x</p:attrName>
                                        </p:attrNameLst>
                                      </p:cBhvr>
                                      <p:tavLst>
                                        <p:tav tm="0">
                                          <p:val>
                                            <p:strVal val="#ppt_x-.2"/>
                                          </p:val>
                                        </p:tav>
                                        <p:tav tm="100000">
                                          <p:val>
                                            <p:strVal val="#ppt_x"/>
                                          </p:val>
                                        </p:tav>
                                      </p:tavLst>
                                    </p:anim>
                                    <p:anim calcmode="lin" valueType="num">
                                      <p:cBhvr>
                                        <p:cTn id="8" dur="1000" fill="hold"/>
                                        <p:tgtEl>
                                          <p:spTgt spid="901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9011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0115">
                                            <p:txEl>
                                              <p:pRg st="0" end="0"/>
                                            </p:txEl>
                                          </p:spTgt>
                                        </p:tgtEl>
                                        <p:attrNameLst>
                                          <p:attrName>style.visibility</p:attrName>
                                        </p:attrNameLst>
                                      </p:cBhvr>
                                      <p:to>
                                        <p:strVal val="visible"/>
                                      </p:to>
                                    </p:set>
                                    <p:animEffect transition="in" filter="fade">
                                      <p:cBhvr>
                                        <p:cTn id="14" dur="500"/>
                                        <p:tgtEl>
                                          <p:spTgt spid="90115">
                                            <p:txEl>
                                              <p:pRg st="0" end="0"/>
                                            </p:txEl>
                                          </p:spTgt>
                                        </p:tgtEl>
                                      </p:cBhvr>
                                    </p:animEffect>
                                    <p:anim calcmode="lin" valueType="num">
                                      <p:cBhvr>
                                        <p:cTn id="15" dur="5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01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90115">
                                            <p:txEl>
                                              <p:pRg st="1" end="1"/>
                                            </p:txEl>
                                          </p:spTgt>
                                        </p:tgtEl>
                                        <p:attrNameLst>
                                          <p:attrName>style.visibility</p:attrName>
                                        </p:attrNameLst>
                                      </p:cBhvr>
                                      <p:to>
                                        <p:strVal val="visible"/>
                                      </p:to>
                                    </p:set>
                                    <p:animEffect transition="in" filter="fade">
                                      <p:cBhvr>
                                        <p:cTn id="21" dur="500"/>
                                        <p:tgtEl>
                                          <p:spTgt spid="90115">
                                            <p:txEl>
                                              <p:pRg st="1" end="1"/>
                                            </p:txEl>
                                          </p:spTgt>
                                        </p:tgtEl>
                                      </p:cBhvr>
                                    </p:animEffect>
                                    <p:anim calcmode="lin" valueType="num">
                                      <p:cBhvr>
                                        <p:cTn id="22" dur="5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9011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90115">
                                            <p:txEl>
                                              <p:pRg st="2" end="2"/>
                                            </p:txEl>
                                          </p:spTgt>
                                        </p:tgtEl>
                                        <p:attrNameLst>
                                          <p:attrName>style.visibility</p:attrName>
                                        </p:attrNameLst>
                                      </p:cBhvr>
                                      <p:to>
                                        <p:strVal val="visible"/>
                                      </p:to>
                                    </p:set>
                                    <p:animEffect transition="in" filter="fade">
                                      <p:cBhvr>
                                        <p:cTn id="28" dur="500"/>
                                        <p:tgtEl>
                                          <p:spTgt spid="90115">
                                            <p:txEl>
                                              <p:pRg st="2" end="2"/>
                                            </p:txEl>
                                          </p:spTgt>
                                        </p:tgtEl>
                                      </p:cBhvr>
                                    </p:animEffect>
                                    <p:anim calcmode="lin" valueType="num">
                                      <p:cBhvr>
                                        <p:cTn id="29" dur="5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90115">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Uji Usability di Lapangan</a:t>
            </a:r>
            <a:endParaRPr lang="en-US" i="1"/>
          </a:p>
        </p:txBody>
      </p:sp>
      <p:sp>
        <p:nvSpPr>
          <p:cNvPr id="91139" name="Rectangle 3"/>
          <p:cNvSpPr>
            <a:spLocks noGrp="1" noChangeArrowheads="1"/>
          </p:cNvSpPr>
          <p:nvPr>
            <p:ph idx="1"/>
          </p:nvPr>
        </p:nvSpPr>
        <p:spPr/>
        <p:txBody>
          <a:bodyPr/>
          <a:lstStyle/>
          <a:p>
            <a:pPr>
              <a:lnSpc>
                <a:spcPct val="90000"/>
              </a:lnSpc>
            </a:pPr>
            <a:r>
              <a:rPr lang="en-US" b="1">
                <a:solidFill>
                  <a:srgbClr val="990000"/>
                </a:solidFill>
              </a:rPr>
              <a:t>Uji lapangan </a:t>
            </a:r>
            <a:r>
              <a:rPr lang="en-US"/>
              <a:t>berusaha menempatkan antarmuka pemakai dalam lingkungan realistik dalam periode waktu tertentu. Pencatatan (</a:t>
            </a:r>
            <a:r>
              <a:rPr lang="en-US" i="1"/>
              <a:t>logging</a:t>
            </a:r>
            <a:r>
              <a:rPr lang="en-US"/>
              <a:t>) software lebih membantu.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1000" fill="hold"/>
                                        <p:tgtEl>
                                          <p:spTgt spid="91138"/>
                                        </p:tgtEl>
                                        <p:attrNameLst>
                                          <p:attrName>ppt_x</p:attrName>
                                        </p:attrNameLst>
                                      </p:cBhvr>
                                      <p:tavLst>
                                        <p:tav tm="0">
                                          <p:val>
                                            <p:strVal val="#ppt_x-.2"/>
                                          </p:val>
                                        </p:tav>
                                        <p:tav tm="100000">
                                          <p:val>
                                            <p:strVal val="#ppt_x"/>
                                          </p:val>
                                        </p:tav>
                                      </p:tavLst>
                                    </p:anim>
                                    <p:anim calcmode="lin" valueType="num">
                                      <p:cBhvr>
                                        <p:cTn id="8" dur="1000" fill="hold"/>
                                        <p:tgtEl>
                                          <p:spTgt spid="911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1138"/>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91139">
                                            <p:txEl>
                                              <p:pRg st="0" end="0"/>
                                            </p:txEl>
                                          </p:spTgt>
                                        </p:tgtEl>
                                        <p:attrNameLst>
                                          <p:attrName>style.visibility</p:attrName>
                                        </p:attrNameLst>
                                      </p:cBhvr>
                                      <p:to>
                                        <p:strVal val="visible"/>
                                      </p:to>
                                    </p:set>
                                    <p:animEffect transition="in" filter="fade">
                                      <p:cBhvr>
                                        <p:cTn id="13" dur="500"/>
                                        <p:tgtEl>
                                          <p:spTgt spid="91139">
                                            <p:txEl>
                                              <p:pRg st="0" end="0"/>
                                            </p:txEl>
                                          </p:spTgt>
                                        </p:tgtEl>
                                      </p:cBhvr>
                                    </p:animEffect>
                                    <p:anim calcmode="lin" valueType="num">
                                      <p:cBhvr>
                                        <p:cTn id="14" dur="5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9113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Survai</a:t>
            </a:r>
            <a:endParaRPr lang="en-US" i="1"/>
          </a:p>
        </p:txBody>
      </p:sp>
      <p:sp>
        <p:nvSpPr>
          <p:cNvPr id="92163" name="Rectangle 3"/>
          <p:cNvSpPr>
            <a:spLocks noGrp="1" noChangeArrowheads="1"/>
          </p:cNvSpPr>
          <p:nvPr>
            <p:ph idx="1"/>
          </p:nvPr>
        </p:nvSpPr>
        <p:spPr/>
        <p:txBody>
          <a:bodyPr/>
          <a:lstStyle/>
          <a:p>
            <a:pPr>
              <a:lnSpc>
                <a:spcPct val="90000"/>
              </a:lnSpc>
            </a:pPr>
            <a:r>
              <a:rPr lang="en-US"/>
              <a:t>Kunci survai yang berhasil:</a:t>
            </a:r>
          </a:p>
          <a:p>
            <a:pPr lvl="1">
              <a:lnSpc>
                <a:spcPct val="90000"/>
              </a:lnSpc>
            </a:pPr>
            <a:r>
              <a:rPr lang="en-US"/>
              <a:t>Tujuan yang jelas di awal.</a:t>
            </a:r>
          </a:p>
          <a:p>
            <a:pPr lvl="1">
              <a:lnSpc>
                <a:spcPct val="90000"/>
              </a:lnSpc>
            </a:pPr>
            <a:r>
              <a:rPr lang="en-US"/>
              <a:t>Pengembangan hal-hal terfokus yang membantu mencapainya.</a:t>
            </a:r>
          </a:p>
          <a:p>
            <a:pPr>
              <a:lnSpc>
                <a:spcPct val="90000"/>
              </a:lnSpc>
            </a:pPr>
            <a:r>
              <a:rPr lang="en-US"/>
              <a:t>Tujuan survai dapat dikaitkan dengan model OAI. Pemakai dapat ditanyakan kesan subjektif mereka tentang aspek antarmuka.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p:cTn id="7" dur="1000" fill="hold"/>
                                        <p:tgtEl>
                                          <p:spTgt spid="92162"/>
                                        </p:tgtEl>
                                        <p:attrNameLst>
                                          <p:attrName>ppt_x</p:attrName>
                                        </p:attrNameLst>
                                      </p:cBhvr>
                                      <p:tavLst>
                                        <p:tav tm="0">
                                          <p:val>
                                            <p:strVal val="#ppt_x-.2"/>
                                          </p:val>
                                        </p:tav>
                                        <p:tav tm="100000">
                                          <p:val>
                                            <p:strVal val="#ppt_x"/>
                                          </p:val>
                                        </p:tav>
                                      </p:tavLst>
                                    </p:anim>
                                    <p:anim calcmode="lin" valueType="num">
                                      <p:cBhvr>
                                        <p:cTn id="8" dur="1000" fill="hold"/>
                                        <p:tgtEl>
                                          <p:spTgt spid="921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6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2163">
                                            <p:txEl>
                                              <p:pRg st="0" end="0"/>
                                            </p:txEl>
                                          </p:spTgt>
                                        </p:tgtEl>
                                        <p:attrNameLst>
                                          <p:attrName>style.visibility</p:attrName>
                                        </p:attrNameLst>
                                      </p:cBhvr>
                                      <p:to>
                                        <p:strVal val="visible"/>
                                      </p:to>
                                    </p:set>
                                    <p:animEffect transition="in" filter="fade">
                                      <p:cBhvr>
                                        <p:cTn id="14" dur="500"/>
                                        <p:tgtEl>
                                          <p:spTgt spid="92163">
                                            <p:txEl>
                                              <p:pRg st="0" end="0"/>
                                            </p:txEl>
                                          </p:spTgt>
                                        </p:tgtEl>
                                      </p:cBhvr>
                                    </p:animEffect>
                                    <p:anim calcmode="lin" valueType="num">
                                      <p:cBhvr>
                                        <p:cTn id="15" dur="5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216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92163">
                                            <p:txEl>
                                              <p:pRg st="1" end="1"/>
                                            </p:txEl>
                                          </p:spTgt>
                                        </p:tgtEl>
                                        <p:attrNameLst>
                                          <p:attrName>style.visibility</p:attrName>
                                        </p:attrNameLst>
                                      </p:cBhvr>
                                      <p:to>
                                        <p:strVal val="visible"/>
                                      </p:to>
                                    </p:set>
                                    <p:animEffect transition="in" filter="fade">
                                      <p:cBhvr>
                                        <p:cTn id="21" dur="500"/>
                                        <p:tgtEl>
                                          <p:spTgt spid="92163">
                                            <p:txEl>
                                              <p:pRg st="1" end="1"/>
                                            </p:txEl>
                                          </p:spTgt>
                                        </p:tgtEl>
                                      </p:cBhvr>
                                    </p:animEffect>
                                    <p:anim calcmode="lin" valueType="num">
                                      <p:cBhvr>
                                        <p:cTn id="22" dur="5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9216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92163">
                                            <p:txEl>
                                              <p:pRg st="2" end="2"/>
                                            </p:txEl>
                                          </p:spTgt>
                                        </p:tgtEl>
                                        <p:attrNameLst>
                                          <p:attrName>style.visibility</p:attrName>
                                        </p:attrNameLst>
                                      </p:cBhvr>
                                      <p:to>
                                        <p:strVal val="visible"/>
                                      </p:to>
                                    </p:set>
                                    <p:animEffect transition="in" filter="fade">
                                      <p:cBhvr>
                                        <p:cTn id="28" dur="500"/>
                                        <p:tgtEl>
                                          <p:spTgt spid="92163">
                                            <p:txEl>
                                              <p:pRg st="2" end="2"/>
                                            </p:txEl>
                                          </p:spTgt>
                                        </p:tgtEl>
                                      </p:cBhvr>
                                    </p:animEffect>
                                    <p:anim calcmode="lin" valueType="num">
                                      <p:cBhvr>
                                        <p:cTn id="29" dur="5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9216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92163">
                                            <p:txEl>
                                              <p:pRg st="3" end="3"/>
                                            </p:txEl>
                                          </p:spTgt>
                                        </p:tgtEl>
                                        <p:attrNameLst>
                                          <p:attrName>style.visibility</p:attrName>
                                        </p:attrNameLst>
                                      </p:cBhvr>
                                      <p:to>
                                        <p:strVal val="visible"/>
                                      </p:to>
                                    </p:set>
                                    <p:animEffect transition="in" filter="fade">
                                      <p:cBhvr>
                                        <p:cTn id="35" dur="500"/>
                                        <p:tgtEl>
                                          <p:spTgt spid="92163">
                                            <p:txEl>
                                              <p:pRg st="3" end="3"/>
                                            </p:txEl>
                                          </p:spTgt>
                                        </p:tgtEl>
                                      </p:cBhvr>
                                    </p:animEffect>
                                    <p:anim calcmode="lin" valueType="num">
                                      <p:cBhvr>
                                        <p:cTn id="36" dur="5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9216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Tujuan Survai Lainnya</a:t>
            </a:r>
            <a:endParaRPr lang="en-US" i="1"/>
          </a:p>
        </p:txBody>
      </p:sp>
      <p:sp>
        <p:nvSpPr>
          <p:cNvPr id="93187" name="Rectangle 3"/>
          <p:cNvSpPr>
            <a:spLocks noGrp="1" noChangeArrowheads="1"/>
          </p:cNvSpPr>
          <p:nvPr>
            <p:ph idx="1"/>
          </p:nvPr>
        </p:nvSpPr>
        <p:spPr/>
        <p:txBody>
          <a:bodyPr/>
          <a:lstStyle/>
          <a:p>
            <a:pPr>
              <a:lnSpc>
                <a:spcPct val="90000"/>
              </a:lnSpc>
            </a:pPr>
            <a:r>
              <a:rPr lang="en-US"/>
              <a:t>Menemukan:</a:t>
            </a:r>
          </a:p>
          <a:p>
            <a:pPr lvl="1">
              <a:lnSpc>
                <a:spcPct val="90000"/>
              </a:lnSpc>
            </a:pPr>
            <a:r>
              <a:rPr lang="en-US"/>
              <a:t>Latar belakang (umur, asal, jenis kelamin, pendidikan, penghasilan)</a:t>
            </a:r>
          </a:p>
          <a:p>
            <a:pPr lvl="1">
              <a:lnSpc>
                <a:spcPct val="90000"/>
              </a:lnSpc>
            </a:pPr>
            <a:r>
              <a:rPr lang="en-US"/>
              <a:t>Pengalaman dengan komputer</a:t>
            </a:r>
          </a:p>
          <a:p>
            <a:pPr lvl="1">
              <a:lnSpc>
                <a:spcPct val="90000"/>
              </a:lnSpc>
            </a:pPr>
            <a:r>
              <a:rPr lang="en-US"/>
              <a:t>Tanggung jawab pekerjaan</a:t>
            </a:r>
          </a:p>
          <a:p>
            <a:pPr lvl="1">
              <a:lnSpc>
                <a:spcPct val="90000"/>
              </a:lnSpc>
            </a:pPr>
            <a:r>
              <a:rPr lang="en-US"/>
              <a:t>Gaya kepribadian</a:t>
            </a:r>
          </a:p>
          <a:p>
            <a:pPr lvl="1">
              <a:lnSpc>
                <a:spcPct val="90000"/>
              </a:lnSpc>
            </a:pPr>
            <a:r>
              <a:rPr lang="en-US"/>
              <a:t>Alasan tak menggunakan antarmuka</a:t>
            </a:r>
          </a:p>
          <a:p>
            <a:pPr lvl="1">
              <a:lnSpc>
                <a:spcPct val="90000"/>
              </a:lnSpc>
            </a:pPr>
            <a:r>
              <a:rPr lang="en-US"/>
              <a:t>Keakraban dengan fitur</a:t>
            </a:r>
          </a:p>
          <a:p>
            <a:pPr lvl="1">
              <a:lnSpc>
                <a:spcPct val="90000"/>
              </a:lnSpc>
            </a:pPr>
            <a:r>
              <a:rPr lang="en-US"/>
              <a:t>Perasaan setelah menggunakan antarmuka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p:cTn id="7" dur="1000" fill="hold"/>
                                        <p:tgtEl>
                                          <p:spTgt spid="93186"/>
                                        </p:tgtEl>
                                        <p:attrNameLst>
                                          <p:attrName>ppt_x</p:attrName>
                                        </p:attrNameLst>
                                      </p:cBhvr>
                                      <p:tavLst>
                                        <p:tav tm="0">
                                          <p:val>
                                            <p:strVal val="#ppt_x-.2"/>
                                          </p:val>
                                        </p:tav>
                                        <p:tav tm="100000">
                                          <p:val>
                                            <p:strVal val="#ppt_x"/>
                                          </p:val>
                                        </p:tav>
                                      </p:tavLst>
                                    </p:anim>
                                    <p:anim calcmode="lin" valueType="num">
                                      <p:cBhvr>
                                        <p:cTn id="8" dur="1000" fill="hold"/>
                                        <p:tgtEl>
                                          <p:spTgt spid="931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93186"/>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93187">
                                            <p:txEl>
                                              <p:pRg st="0" end="0"/>
                                            </p:txEl>
                                          </p:spTgt>
                                        </p:tgtEl>
                                        <p:attrNameLst>
                                          <p:attrName>style.visibility</p:attrName>
                                        </p:attrNameLst>
                                      </p:cBhvr>
                                      <p:to>
                                        <p:strVal val="visible"/>
                                      </p:to>
                                    </p:set>
                                    <p:animEffect transition="in" filter="fade">
                                      <p:cBhvr>
                                        <p:cTn id="13" dur="500"/>
                                        <p:tgtEl>
                                          <p:spTgt spid="93187">
                                            <p:txEl>
                                              <p:pRg st="0" end="0"/>
                                            </p:txEl>
                                          </p:spTgt>
                                        </p:tgtEl>
                                      </p:cBhvr>
                                    </p:animEffect>
                                    <p:anim calcmode="lin" valueType="num">
                                      <p:cBhvr>
                                        <p:cTn id="14"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93187">
                                            <p:txEl>
                                              <p:pRg st="0" end="0"/>
                                            </p:txEl>
                                          </p:spTgt>
                                        </p:tgtEl>
                                        <p:attrNameLst>
                                          <p:attrName>ppt_y</p:attrName>
                                        </p:attrNameLst>
                                      </p:cBhvr>
                                      <p:tavLst>
                                        <p:tav tm="0">
                                          <p:val>
                                            <p:strVal val="#ppt_y+.05"/>
                                          </p:val>
                                        </p:tav>
                                        <p:tav tm="100000">
                                          <p:val>
                                            <p:strVal val="#ppt_y"/>
                                          </p:val>
                                        </p:tav>
                                      </p:tavLst>
                                    </p:anim>
                                  </p:childTnLst>
                                </p:cTn>
                              </p:par>
                            </p:childTnLst>
                          </p:cTn>
                        </p:par>
                        <p:par>
                          <p:cTn id="16" fill="hold">
                            <p:stCondLst>
                              <p:cond delay="1500"/>
                            </p:stCondLst>
                            <p:childTnLst>
                              <p:par>
                                <p:cTn id="17" presetID="44" presetClass="entr" presetSubtype="0" fill="hold" grpId="0" nodeType="afterEffect">
                                  <p:stCondLst>
                                    <p:cond delay="0"/>
                                  </p:stCondLst>
                                  <p:childTnLst>
                                    <p:set>
                                      <p:cBhvr>
                                        <p:cTn id="18" dur="1" fill="hold">
                                          <p:stCondLst>
                                            <p:cond delay="0"/>
                                          </p:stCondLst>
                                        </p:cTn>
                                        <p:tgtEl>
                                          <p:spTgt spid="93187">
                                            <p:txEl>
                                              <p:pRg st="1" end="1"/>
                                            </p:txEl>
                                          </p:spTgt>
                                        </p:tgtEl>
                                        <p:attrNameLst>
                                          <p:attrName>style.visibility</p:attrName>
                                        </p:attrNameLst>
                                      </p:cBhvr>
                                      <p:to>
                                        <p:strVal val="visible"/>
                                      </p:to>
                                    </p:set>
                                    <p:animEffect transition="in" filter="fade">
                                      <p:cBhvr>
                                        <p:cTn id="19" dur="500"/>
                                        <p:tgtEl>
                                          <p:spTgt spid="93187">
                                            <p:txEl>
                                              <p:pRg st="1" end="1"/>
                                            </p:txEl>
                                          </p:spTgt>
                                        </p:tgtEl>
                                      </p:cBhvr>
                                    </p:animEffect>
                                    <p:anim calcmode="lin" valueType="num">
                                      <p:cBhvr>
                                        <p:cTn id="20"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93187">
                                            <p:txEl>
                                              <p:pRg st="1" end="1"/>
                                            </p:txEl>
                                          </p:spTgt>
                                        </p:tgtEl>
                                        <p:attrNameLst>
                                          <p:attrName>ppt_y</p:attrName>
                                        </p:attrNameLst>
                                      </p:cBhvr>
                                      <p:tavLst>
                                        <p:tav tm="0">
                                          <p:val>
                                            <p:strVal val="#ppt_y+.05"/>
                                          </p:val>
                                        </p:tav>
                                        <p:tav tm="100000">
                                          <p:val>
                                            <p:strVal val="#ppt_y"/>
                                          </p:val>
                                        </p:tav>
                                      </p:tavLst>
                                    </p:anim>
                                  </p:childTnLst>
                                </p:cTn>
                              </p:par>
                            </p:childTnLst>
                          </p:cTn>
                        </p:par>
                        <p:par>
                          <p:cTn id="22" fill="hold">
                            <p:stCondLst>
                              <p:cond delay="2000"/>
                            </p:stCondLst>
                            <p:childTnLst>
                              <p:par>
                                <p:cTn id="23" presetID="44" presetClass="entr" presetSubtype="0" fill="hold" grpId="0" nodeType="afterEffect">
                                  <p:stCondLst>
                                    <p:cond delay="0"/>
                                  </p:stCondLst>
                                  <p:childTnLst>
                                    <p:set>
                                      <p:cBhvr>
                                        <p:cTn id="24" dur="1" fill="hold">
                                          <p:stCondLst>
                                            <p:cond delay="0"/>
                                          </p:stCondLst>
                                        </p:cTn>
                                        <p:tgtEl>
                                          <p:spTgt spid="93187">
                                            <p:txEl>
                                              <p:pRg st="2" end="2"/>
                                            </p:txEl>
                                          </p:spTgt>
                                        </p:tgtEl>
                                        <p:attrNameLst>
                                          <p:attrName>style.visibility</p:attrName>
                                        </p:attrNameLst>
                                      </p:cBhvr>
                                      <p:to>
                                        <p:strVal val="visible"/>
                                      </p:to>
                                    </p:set>
                                    <p:animEffect transition="in" filter="fade">
                                      <p:cBhvr>
                                        <p:cTn id="25" dur="500"/>
                                        <p:tgtEl>
                                          <p:spTgt spid="93187">
                                            <p:txEl>
                                              <p:pRg st="2" end="2"/>
                                            </p:txEl>
                                          </p:spTgt>
                                        </p:tgtEl>
                                      </p:cBhvr>
                                    </p:animEffect>
                                    <p:anim calcmode="lin" valueType="num">
                                      <p:cBhvr>
                                        <p:cTn id="26"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93187">
                                            <p:txEl>
                                              <p:pRg st="2" end="2"/>
                                            </p:txEl>
                                          </p:spTgt>
                                        </p:tgtEl>
                                        <p:attrNameLst>
                                          <p:attrName>ppt_y</p:attrName>
                                        </p:attrNameLst>
                                      </p:cBhvr>
                                      <p:tavLst>
                                        <p:tav tm="0">
                                          <p:val>
                                            <p:strVal val="#ppt_y+.05"/>
                                          </p:val>
                                        </p:tav>
                                        <p:tav tm="100000">
                                          <p:val>
                                            <p:strVal val="#ppt_y"/>
                                          </p:val>
                                        </p:tav>
                                      </p:tavLst>
                                    </p:anim>
                                  </p:childTnLst>
                                </p:cTn>
                              </p:par>
                            </p:childTnLst>
                          </p:cTn>
                        </p:par>
                        <p:par>
                          <p:cTn id="28" fill="hold">
                            <p:stCondLst>
                              <p:cond delay="2500"/>
                            </p:stCondLst>
                            <p:childTnLst>
                              <p:par>
                                <p:cTn id="29" presetID="44" presetClass="entr" presetSubtype="0" fill="hold" grpId="0" nodeType="afterEffect">
                                  <p:stCondLst>
                                    <p:cond delay="0"/>
                                  </p:stCondLst>
                                  <p:childTnLst>
                                    <p:set>
                                      <p:cBhvr>
                                        <p:cTn id="30" dur="1" fill="hold">
                                          <p:stCondLst>
                                            <p:cond delay="0"/>
                                          </p:stCondLst>
                                        </p:cTn>
                                        <p:tgtEl>
                                          <p:spTgt spid="93187">
                                            <p:txEl>
                                              <p:pRg st="3" end="3"/>
                                            </p:txEl>
                                          </p:spTgt>
                                        </p:tgtEl>
                                        <p:attrNameLst>
                                          <p:attrName>style.visibility</p:attrName>
                                        </p:attrNameLst>
                                      </p:cBhvr>
                                      <p:to>
                                        <p:strVal val="visible"/>
                                      </p:to>
                                    </p:set>
                                    <p:animEffect transition="in" filter="fade">
                                      <p:cBhvr>
                                        <p:cTn id="31" dur="500"/>
                                        <p:tgtEl>
                                          <p:spTgt spid="93187">
                                            <p:txEl>
                                              <p:pRg st="3" end="3"/>
                                            </p:txEl>
                                          </p:spTgt>
                                        </p:tgtEl>
                                      </p:cBhvr>
                                    </p:animEffect>
                                    <p:anim calcmode="lin" valueType="num">
                                      <p:cBhvr>
                                        <p:cTn id="32"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93187">
                                            <p:txEl>
                                              <p:pRg st="3" end="3"/>
                                            </p:txEl>
                                          </p:spTgt>
                                        </p:tgtEl>
                                        <p:attrNameLst>
                                          <p:attrName>ppt_y</p:attrName>
                                        </p:attrNameLst>
                                      </p:cBhvr>
                                      <p:tavLst>
                                        <p:tav tm="0">
                                          <p:val>
                                            <p:strVal val="#ppt_y+.05"/>
                                          </p:val>
                                        </p:tav>
                                        <p:tav tm="100000">
                                          <p:val>
                                            <p:strVal val="#ppt_y"/>
                                          </p:val>
                                        </p:tav>
                                      </p:tavLst>
                                    </p:anim>
                                  </p:childTnLst>
                                </p:cTn>
                              </p:par>
                            </p:childTnLst>
                          </p:cTn>
                        </p:par>
                        <p:par>
                          <p:cTn id="34" fill="hold">
                            <p:stCondLst>
                              <p:cond delay="3000"/>
                            </p:stCondLst>
                            <p:childTnLst>
                              <p:par>
                                <p:cTn id="35" presetID="44" presetClass="entr" presetSubtype="0" fill="hold" grpId="0" nodeType="afterEffect">
                                  <p:stCondLst>
                                    <p:cond delay="0"/>
                                  </p:stCondLst>
                                  <p:childTnLst>
                                    <p:set>
                                      <p:cBhvr>
                                        <p:cTn id="36" dur="1" fill="hold">
                                          <p:stCondLst>
                                            <p:cond delay="0"/>
                                          </p:stCondLst>
                                        </p:cTn>
                                        <p:tgtEl>
                                          <p:spTgt spid="93187">
                                            <p:txEl>
                                              <p:pRg st="4" end="4"/>
                                            </p:txEl>
                                          </p:spTgt>
                                        </p:tgtEl>
                                        <p:attrNameLst>
                                          <p:attrName>style.visibility</p:attrName>
                                        </p:attrNameLst>
                                      </p:cBhvr>
                                      <p:to>
                                        <p:strVal val="visible"/>
                                      </p:to>
                                    </p:set>
                                    <p:animEffect transition="in" filter="fade">
                                      <p:cBhvr>
                                        <p:cTn id="37" dur="500"/>
                                        <p:tgtEl>
                                          <p:spTgt spid="93187">
                                            <p:txEl>
                                              <p:pRg st="4" end="4"/>
                                            </p:txEl>
                                          </p:spTgt>
                                        </p:tgtEl>
                                      </p:cBhvr>
                                    </p:animEffect>
                                    <p:anim calcmode="lin" valueType="num">
                                      <p:cBhvr>
                                        <p:cTn id="38"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93187">
                                            <p:txEl>
                                              <p:pRg st="4" end="4"/>
                                            </p:txEl>
                                          </p:spTgt>
                                        </p:tgtEl>
                                        <p:attrNameLst>
                                          <p:attrName>ppt_y</p:attrName>
                                        </p:attrNameLst>
                                      </p:cBhvr>
                                      <p:tavLst>
                                        <p:tav tm="0">
                                          <p:val>
                                            <p:strVal val="#ppt_y+.05"/>
                                          </p:val>
                                        </p:tav>
                                        <p:tav tm="100000">
                                          <p:val>
                                            <p:strVal val="#ppt_y"/>
                                          </p:val>
                                        </p:tav>
                                      </p:tavLst>
                                    </p:anim>
                                  </p:childTnLst>
                                </p:cTn>
                              </p:par>
                            </p:childTnLst>
                          </p:cTn>
                        </p:par>
                        <p:par>
                          <p:cTn id="40" fill="hold">
                            <p:stCondLst>
                              <p:cond delay="3500"/>
                            </p:stCondLst>
                            <p:childTnLst>
                              <p:par>
                                <p:cTn id="41" presetID="44" presetClass="entr" presetSubtype="0" fill="hold" grpId="0" nodeType="afterEffect">
                                  <p:stCondLst>
                                    <p:cond delay="0"/>
                                  </p:stCondLst>
                                  <p:childTnLst>
                                    <p:set>
                                      <p:cBhvr>
                                        <p:cTn id="42" dur="1" fill="hold">
                                          <p:stCondLst>
                                            <p:cond delay="0"/>
                                          </p:stCondLst>
                                        </p:cTn>
                                        <p:tgtEl>
                                          <p:spTgt spid="93187">
                                            <p:txEl>
                                              <p:pRg st="5" end="5"/>
                                            </p:txEl>
                                          </p:spTgt>
                                        </p:tgtEl>
                                        <p:attrNameLst>
                                          <p:attrName>style.visibility</p:attrName>
                                        </p:attrNameLst>
                                      </p:cBhvr>
                                      <p:to>
                                        <p:strVal val="visible"/>
                                      </p:to>
                                    </p:set>
                                    <p:animEffect transition="in" filter="fade">
                                      <p:cBhvr>
                                        <p:cTn id="43" dur="500"/>
                                        <p:tgtEl>
                                          <p:spTgt spid="93187">
                                            <p:txEl>
                                              <p:pRg st="5" end="5"/>
                                            </p:txEl>
                                          </p:spTgt>
                                        </p:tgtEl>
                                      </p:cBhvr>
                                    </p:animEffect>
                                    <p:anim calcmode="lin" valueType="num">
                                      <p:cBhvr>
                                        <p:cTn id="44"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93187">
                                            <p:txEl>
                                              <p:pRg st="5" end="5"/>
                                            </p:txEl>
                                          </p:spTgt>
                                        </p:tgtEl>
                                        <p:attrNameLst>
                                          <p:attrName>ppt_y</p:attrName>
                                        </p:attrNameLst>
                                      </p:cBhvr>
                                      <p:tavLst>
                                        <p:tav tm="0">
                                          <p:val>
                                            <p:strVal val="#ppt_y+.05"/>
                                          </p:val>
                                        </p:tav>
                                        <p:tav tm="100000">
                                          <p:val>
                                            <p:strVal val="#ppt_y"/>
                                          </p:val>
                                        </p:tav>
                                      </p:tavLst>
                                    </p:anim>
                                  </p:childTnLst>
                                </p:cTn>
                              </p:par>
                            </p:childTnLst>
                          </p:cTn>
                        </p:par>
                        <p:par>
                          <p:cTn id="46" fill="hold">
                            <p:stCondLst>
                              <p:cond delay="4000"/>
                            </p:stCondLst>
                            <p:childTnLst>
                              <p:par>
                                <p:cTn id="47" presetID="44" presetClass="entr" presetSubtype="0" fill="hold" grpId="0" nodeType="afterEffect">
                                  <p:stCondLst>
                                    <p:cond delay="0"/>
                                  </p:stCondLst>
                                  <p:childTnLst>
                                    <p:set>
                                      <p:cBhvr>
                                        <p:cTn id="48" dur="1" fill="hold">
                                          <p:stCondLst>
                                            <p:cond delay="0"/>
                                          </p:stCondLst>
                                        </p:cTn>
                                        <p:tgtEl>
                                          <p:spTgt spid="93187">
                                            <p:txEl>
                                              <p:pRg st="6" end="6"/>
                                            </p:txEl>
                                          </p:spTgt>
                                        </p:tgtEl>
                                        <p:attrNameLst>
                                          <p:attrName>style.visibility</p:attrName>
                                        </p:attrNameLst>
                                      </p:cBhvr>
                                      <p:to>
                                        <p:strVal val="visible"/>
                                      </p:to>
                                    </p:set>
                                    <p:animEffect transition="in" filter="fade">
                                      <p:cBhvr>
                                        <p:cTn id="49" dur="500"/>
                                        <p:tgtEl>
                                          <p:spTgt spid="93187">
                                            <p:txEl>
                                              <p:pRg st="6" end="6"/>
                                            </p:txEl>
                                          </p:spTgt>
                                        </p:tgtEl>
                                      </p:cBhvr>
                                    </p:animEffect>
                                    <p:anim calcmode="lin" valueType="num">
                                      <p:cBhvr>
                                        <p:cTn id="50"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93187">
                                            <p:txEl>
                                              <p:pRg st="6" end="6"/>
                                            </p:txEl>
                                          </p:spTgt>
                                        </p:tgtEl>
                                        <p:attrNameLst>
                                          <p:attrName>ppt_y</p:attrName>
                                        </p:attrNameLst>
                                      </p:cBhvr>
                                      <p:tavLst>
                                        <p:tav tm="0">
                                          <p:val>
                                            <p:strVal val="#ppt_y+.05"/>
                                          </p:val>
                                        </p:tav>
                                        <p:tav tm="100000">
                                          <p:val>
                                            <p:strVal val="#ppt_y"/>
                                          </p:val>
                                        </p:tav>
                                      </p:tavLst>
                                    </p:anim>
                                  </p:childTnLst>
                                </p:cTn>
                              </p:par>
                            </p:childTnLst>
                          </p:cTn>
                        </p:par>
                        <p:par>
                          <p:cTn id="52" fill="hold">
                            <p:stCondLst>
                              <p:cond delay="4500"/>
                            </p:stCondLst>
                            <p:childTnLst>
                              <p:par>
                                <p:cTn id="53" presetID="44" presetClass="entr" presetSubtype="0" fill="hold" grpId="0" nodeType="afterEffect">
                                  <p:stCondLst>
                                    <p:cond delay="0"/>
                                  </p:stCondLst>
                                  <p:childTnLst>
                                    <p:set>
                                      <p:cBhvr>
                                        <p:cTn id="54" dur="1" fill="hold">
                                          <p:stCondLst>
                                            <p:cond delay="0"/>
                                          </p:stCondLst>
                                        </p:cTn>
                                        <p:tgtEl>
                                          <p:spTgt spid="93187">
                                            <p:txEl>
                                              <p:pRg st="7" end="7"/>
                                            </p:txEl>
                                          </p:spTgt>
                                        </p:tgtEl>
                                        <p:attrNameLst>
                                          <p:attrName>style.visibility</p:attrName>
                                        </p:attrNameLst>
                                      </p:cBhvr>
                                      <p:to>
                                        <p:strVal val="visible"/>
                                      </p:to>
                                    </p:set>
                                    <p:animEffect transition="in" filter="fade">
                                      <p:cBhvr>
                                        <p:cTn id="55" dur="500"/>
                                        <p:tgtEl>
                                          <p:spTgt spid="93187">
                                            <p:txEl>
                                              <p:pRg st="7" end="7"/>
                                            </p:txEl>
                                          </p:spTgt>
                                        </p:tgtEl>
                                      </p:cBhvr>
                                    </p:animEffect>
                                    <p:anim calcmode="lin" valueType="num">
                                      <p:cBhvr>
                                        <p:cTn id="56"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p:cTn id="57" dur="500" fill="hold"/>
                                        <p:tgtEl>
                                          <p:spTgt spid="93187">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Uji Penerimaan (</a:t>
            </a:r>
            <a:r>
              <a:rPr lang="en-US" i="1"/>
              <a:t>Acceptance Tests</a:t>
            </a:r>
            <a:r>
              <a:rPr lang="en-US"/>
              <a:t>)</a:t>
            </a:r>
            <a:endParaRPr lang="en-US" i="1"/>
          </a:p>
        </p:txBody>
      </p:sp>
      <p:sp>
        <p:nvSpPr>
          <p:cNvPr id="94211" name="Rectangle 3"/>
          <p:cNvSpPr>
            <a:spLocks noGrp="1" noChangeArrowheads="1"/>
          </p:cNvSpPr>
          <p:nvPr>
            <p:ph idx="1"/>
          </p:nvPr>
        </p:nvSpPr>
        <p:spPr/>
        <p:txBody>
          <a:bodyPr/>
          <a:lstStyle/>
          <a:p>
            <a:pPr>
              <a:lnSpc>
                <a:spcPct val="90000"/>
              </a:lnSpc>
            </a:pPr>
            <a:r>
              <a:rPr lang="en-US"/>
              <a:t>Untuk proyek implementasi besar, klien biasanya menentukan tujuan </a:t>
            </a:r>
            <a:r>
              <a:rPr lang="en-US">
                <a:solidFill>
                  <a:srgbClr val="990000"/>
                </a:solidFill>
              </a:rPr>
              <a:t>objektif dan terukur </a:t>
            </a:r>
            <a:r>
              <a:rPr lang="en-US"/>
              <a:t>untuk kinerja hardware dan software.</a:t>
            </a:r>
          </a:p>
          <a:p>
            <a:pPr>
              <a:lnSpc>
                <a:spcPct val="90000"/>
              </a:lnSpc>
            </a:pPr>
            <a:r>
              <a:rPr lang="en-US"/>
              <a:t>Jika produk gagal memenuhi kriteria penerimaan, sistem harus diperbaiki sampai berhasil.</a:t>
            </a:r>
          </a:p>
          <a:p>
            <a:pPr>
              <a:lnSpc>
                <a:spcPct val="90000"/>
              </a:lnSpc>
            </a:pPr>
            <a:r>
              <a:rPr lang="en-US"/>
              <a:t>Kriteria terukur dari antarmuka pemakai adalah </a:t>
            </a:r>
            <a:r>
              <a:rPr lang="en-US" b="1"/>
              <a:t>kelima faktor manusia terukur</a:t>
            </a:r>
            <a:r>
              <a:rPr lang="en-US"/>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p:cTn id="7" dur="1000" fill="hold"/>
                                        <p:tgtEl>
                                          <p:spTgt spid="94210"/>
                                        </p:tgtEl>
                                        <p:attrNameLst>
                                          <p:attrName>ppt_x</p:attrName>
                                        </p:attrNameLst>
                                      </p:cBhvr>
                                      <p:tavLst>
                                        <p:tav tm="0">
                                          <p:val>
                                            <p:strVal val="#ppt_x-.2"/>
                                          </p:val>
                                        </p:tav>
                                        <p:tav tm="100000">
                                          <p:val>
                                            <p:strVal val="#ppt_x"/>
                                          </p:val>
                                        </p:tav>
                                      </p:tavLst>
                                    </p:anim>
                                    <p:anim calcmode="lin" valueType="num">
                                      <p:cBhvr>
                                        <p:cTn id="8" dur="1000" fill="hold"/>
                                        <p:tgtEl>
                                          <p:spTgt spid="942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421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4211">
                                            <p:txEl>
                                              <p:pRg st="0" end="0"/>
                                            </p:txEl>
                                          </p:spTgt>
                                        </p:tgtEl>
                                        <p:attrNameLst>
                                          <p:attrName>style.visibility</p:attrName>
                                        </p:attrNameLst>
                                      </p:cBhvr>
                                      <p:to>
                                        <p:strVal val="visible"/>
                                      </p:to>
                                    </p:set>
                                    <p:animEffect transition="in" filter="fade">
                                      <p:cBhvr>
                                        <p:cTn id="14" dur="500"/>
                                        <p:tgtEl>
                                          <p:spTgt spid="94211">
                                            <p:txEl>
                                              <p:pRg st="0" end="0"/>
                                            </p:txEl>
                                          </p:spTgt>
                                        </p:tgtEl>
                                      </p:cBhvr>
                                    </p:animEffect>
                                    <p:anim calcmode="lin" valueType="num">
                                      <p:cBhvr>
                                        <p:cTn id="15" dur="500" fill="hold"/>
                                        <p:tgtEl>
                                          <p:spTgt spid="942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42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94211">
                                            <p:txEl>
                                              <p:pRg st="1" end="1"/>
                                            </p:txEl>
                                          </p:spTgt>
                                        </p:tgtEl>
                                        <p:attrNameLst>
                                          <p:attrName>style.visibility</p:attrName>
                                        </p:attrNameLst>
                                      </p:cBhvr>
                                      <p:to>
                                        <p:strVal val="visible"/>
                                      </p:to>
                                    </p:set>
                                    <p:animEffect transition="in" filter="fade">
                                      <p:cBhvr>
                                        <p:cTn id="21" dur="500"/>
                                        <p:tgtEl>
                                          <p:spTgt spid="94211">
                                            <p:txEl>
                                              <p:pRg st="1" end="1"/>
                                            </p:txEl>
                                          </p:spTgt>
                                        </p:tgtEl>
                                      </p:cBhvr>
                                    </p:animEffect>
                                    <p:anim calcmode="lin" valueType="num">
                                      <p:cBhvr>
                                        <p:cTn id="22" dur="500" fill="hold"/>
                                        <p:tgtEl>
                                          <p:spTgt spid="9421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9421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94211">
                                            <p:txEl>
                                              <p:pRg st="2" end="2"/>
                                            </p:txEl>
                                          </p:spTgt>
                                        </p:tgtEl>
                                        <p:attrNameLst>
                                          <p:attrName>style.visibility</p:attrName>
                                        </p:attrNameLst>
                                      </p:cBhvr>
                                      <p:to>
                                        <p:strVal val="visible"/>
                                      </p:to>
                                    </p:set>
                                    <p:animEffect transition="in" filter="fade">
                                      <p:cBhvr>
                                        <p:cTn id="28" dur="500"/>
                                        <p:tgtEl>
                                          <p:spTgt spid="94211">
                                            <p:txEl>
                                              <p:pRg st="2" end="2"/>
                                            </p:txEl>
                                          </p:spTgt>
                                        </p:tgtEl>
                                      </p:cBhvr>
                                    </p:animEffect>
                                    <p:anim calcmode="lin" valueType="num">
                                      <p:cBhvr>
                                        <p:cTn id="29" dur="500" fill="hold"/>
                                        <p:tgtEl>
                                          <p:spTgt spid="9421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9421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457200" y="1049338"/>
            <a:ext cx="8153400" cy="4241800"/>
          </a:xfrm>
          <a:prstGeom prst="rect">
            <a:avLst/>
          </a:prstGeom>
          <a:noFill/>
          <a:ln w="9525">
            <a:noFill/>
            <a:miter lim="800000"/>
            <a:headEnd/>
            <a:tailEnd/>
          </a:ln>
          <a:effectLst/>
        </p:spPr>
        <p:txBody>
          <a:bodyPr>
            <a:spAutoFit/>
          </a:bodyPr>
          <a:lstStyle/>
          <a:p>
            <a:pPr rtl="0"/>
            <a:r>
              <a:rPr lang="en-US" sz="2000" b="1" u="sng"/>
              <a:t>Product compatibility</a:t>
            </a:r>
            <a:r>
              <a:rPr lang="en-US" b="1"/>
              <a:t> </a:t>
            </a:r>
          </a:p>
          <a:p>
            <a:pPr rtl="0"/>
            <a:endParaRPr lang="en-US"/>
          </a:p>
          <a:p>
            <a:pPr lvl="1" algn="just" rtl="0"/>
            <a:r>
              <a:rPr lang="en-US"/>
              <a:t>• Sebuah aplikasi yang bertopengkan antarmuka harus sesuai dengan sistem aslinya. </a:t>
            </a:r>
          </a:p>
          <a:p>
            <a:pPr lvl="1" algn="just" rtl="0"/>
            <a:endParaRPr lang="en-US"/>
          </a:p>
          <a:p>
            <a:pPr lvl="1" algn="just" rtl="0"/>
            <a:r>
              <a:rPr lang="en-US"/>
              <a:t>• Seringkali sebuah aplikasi menghasilkan hasil yang berbeda dengan sistem manual atau sistem yang ada. </a:t>
            </a:r>
          </a:p>
          <a:p>
            <a:pPr lvl="1" algn="just" rtl="0"/>
            <a:endParaRPr lang="en-US"/>
          </a:p>
          <a:p>
            <a:pPr lvl="1" algn="just" rtl="0"/>
            <a:r>
              <a:rPr lang="en-US"/>
              <a:t>• Hal tersebut sangat tidak diharapkan dari perusahaan karena dengan adanya aplikasi software diharapkan dapat menjaga produk yang dihasilkan dan dihasilkan produk yang jauh lebih baik. </a:t>
            </a:r>
          </a:p>
          <a:p>
            <a:pPr lvl="1" algn="just" rtl="0"/>
            <a:endParaRPr lang="en-US"/>
          </a:p>
          <a:p>
            <a:pPr lvl="1" algn="just" rtl="0"/>
            <a:r>
              <a:rPr lang="en-US"/>
              <a:t>• Contoh : aplikasi sistem melalui antarmuka diharapkan menghasilkan report/laporan serta informasi yang detail dan akurat dibandingkan dengan sistem manual.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Uji Penerimaan (</a:t>
            </a:r>
            <a:r>
              <a:rPr lang="en-US" i="1"/>
              <a:t>Lanj.</a:t>
            </a:r>
            <a:r>
              <a:rPr lang="en-US"/>
              <a:t>)</a:t>
            </a:r>
            <a:endParaRPr lang="en-US" i="1"/>
          </a:p>
        </p:txBody>
      </p:sp>
      <p:sp>
        <p:nvSpPr>
          <p:cNvPr id="95235" name="Rectangle 3"/>
          <p:cNvSpPr>
            <a:spLocks noGrp="1" noChangeArrowheads="1"/>
          </p:cNvSpPr>
          <p:nvPr>
            <p:ph idx="1"/>
          </p:nvPr>
        </p:nvSpPr>
        <p:spPr/>
        <p:txBody>
          <a:bodyPr/>
          <a:lstStyle/>
          <a:p>
            <a:pPr>
              <a:lnSpc>
                <a:spcPct val="90000"/>
              </a:lnSpc>
            </a:pPr>
            <a:r>
              <a:rPr lang="en-US"/>
              <a:t>Setelah uji penerimaan berhasil, uji lapangan dapat meningkatkan:</a:t>
            </a:r>
          </a:p>
          <a:p>
            <a:pPr lvl="1">
              <a:lnSpc>
                <a:spcPct val="90000"/>
              </a:lnSpc>
            </a:pPr>
            <a:r>
              <a:rPr lang="en-US"/>
              <a:t>Metode pelatihan</a:t>
            </a:r>
          </a:p>
          <a:p>
            <a:pPr lvl="1">
              <a:lnSpc>
                <a:spcPct val="90000"/>
              </a:lnSpc>
            </a:pPr>
            <a:r>
              <a:rPr lang="en-US"/>
              <a:t>Materi tutorial</a:t>
            </a:r>
          </a:p>
          <a:p>
            <a:pPr lvl="1">
              <a:lnSpc>
                <a:spcPct val="90000"/>
              </a:lnSpc>
            </a:pPr>
            <a:r>
              <a:rPr lang="en-US"/>
              <a:t>Prosedur bantuan melalui telepon</a:t>
            </a:r>
          </a:p>
          <a:p>
            <a:pPr lvl="1">
              <a:lnSpc>
                <a:spcPct val="90000"/>
              </a:lnSpc>
            </a:pPr>
            <a:r>
              <a:rPr lang="en-US"/>
              <a:t>Metode pemasaran</a:t>
            </a:r>
          </a:p>
          <a:p>
            <a:pPr lvl="1">
              <a:lnSpc>
                <a:spcPct val="90000"/>
              </a:lnSpc>
            </a:pPr>
            <a:r>
              <a:rPr lang="en-US"/>
              <a:t>Strategi publikasi</a:t>
            </a:r>
          </a:p>
          <a:p>
            <a:pPr>
              <a:lnSpc>
                <a:spcPct val="90000"/>
              </a:lnSpc>
              <a:buFont typeface="Wingdings" pitchFamily="2" charset="2"/>
              <a:buNone/>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000" fill="hold"/>
                                        <p:tgtEl>
                                          <p:spTgt spid="95234"/>
                                        </p:tgtEl>
                                        <p:attrNameLst>
                                          <p:attrName>ppt_x</p:attrName>
                                        </p:attrNameLst>
                                      </p:cBhvr>
                                      <p:tavLst>
                                        <p:tav tm="0">
                                          <p:val>
                                            <p:strVal val="#ppt_x-.2"/>
                                          </p:val>
                                        </p:tav>
                                        <p:tav tm="100000">
                                          <p:val>
                                            <p:strVal val="#ppt_x"/>
                                          </p:val>
                                        </p:tav>
                                      </p:tavLst>
                                    </p:anim>
                                    <p:anim calcmode="lin" valueType="num">
                                      <p:cBhvr>
                                        <p:cTn id="8" dur="1000" fill="hold"/>
                                        <p:tgtEl>
                                          <p:spTgt spid="952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95234"/>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95235">
                                            <p:txEl>
                                              <p:pRg st="0" end="0"/>
                                            </p:txEl>
                                          </p:spTgt>
                                        </p:tgtEl>
                                        <p:attrNameLst>
                                          <p:attrName>style.visibility</p:attrName>
                                        </p:attrNameLst>
                                      </p:cBhvr>
                                      <p:to>
                                        <p:strVal val="visible"/>
                                      </p:to>
                                    </p:set>
                                    <p:animEffect transition="in" filter="fade">
                                      <p:cBhvr>
                                        <p:cTn id="13" dur="500"/>
                                        <p:tgtEl>
                                          <p:spTgt spid="95235">
                                            <p:txEl>
                                              <p:pRg st="0" end="0"/>
                                            </p:txEl>
                                          </p:spTgt>
                                        </p:tgtEl>
                                      </p:cBhvr>
                                    </p:animEffect>
                                    <p:anim calcmode="lin" valueType="num">
                                      <p:cBhvr>
                                        <p:cTn id="14"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95235">
                                            <p:txEl>
                                              <p:pRg st="0" end="0"/>
                                            </p:txEl>
                                          </p:spTgt>
                                        </p:tgtEl>
                                        <p:attrNameLst>
                                          <p:attrName>ppt_y</p:attrName>
                                        </p:attrNameLst>
                                      </p:cBhvr>
                                      <p:tavLst>
                                        <p:tav tm="0">
                                          <p:val>
                                            <p:strVal val="#ppt_y+.05"/>
                                          </p:val>
                                        </p:tav>
                                        <p:tav tm="100000">
                                          <p:val>
                                            <p:strVal val="#ppt_y"/>
                                          </p:val>
                                        </p:tav>
                                      </p:tavLst>
                                    </p:anim>
                                  </p:childTnLst>
                                </p:cTn>
                              </p:par>
                            </p:childTnLst>
                          </p:cTn>
                        </p:par>
                        <p:par>
                          <p:cTn id="16" fill="hold">
                            <p:stCondLst>
                              <p:cond delay="1500"/>
                            </p:stCondLst>
                            <p:childTnLst>
                              <p:par>
                                <p:cTn id="17" presetID="44" presetClass="entr" presetSubtype="0" fill="hold" grpId="0" nodeType="afterEffect">
                                  <p:stCondLst>
                                    <p:cond delay="0"/>
                                  </p:stCondLst>
                                  <p:childTnLst>
                                    <p:set>
                                      <p:cBhvr>
                                        <p:cTn id="18" dur="1" fill="hold">
                                          <p:stCondLst>
                                            <p:cond delay="0"/>
                                          </p:stCondLst>
                                        </p:cTn>
                                        <p:tgtEl>
                                          <p:spTgt spid="95235">
                                            <p:txEl>
                                              <p:pRg st="1" end="1"/>
                                            </p:txEl>
                                          </p:spTgt>
                                        </p:tgtEl>
                                        <p:attrNameLst>
                                          <p:attrName>style.visibility</p:attrName>
                                        </p:attrNameLst>
                                      </p:cBhvr>
                                      <p:to>
                                        <p:strVal val="visible"/>
                                      </p:to>
                                    </p:set>
                                    <p:animEffect transition="in" filter="fade">
                                      <p:cBhvr>
                                        <p:cTn id="19" dur="500"/>
                                        <p:tgtEl>
                                          <p:spTgt spid="95235">
                                            <p:txEl>
                                              <p:pRg st="1" end="1"/>
                                            </p:txEl>
                                          </p:spTgt>
                                        </p:tgtEl>
                                      </p:cBhvr>
                                    </p:animEffect>
                                    <p:anim calcmode="lin" valueType="num">
                                      <p:cBhvr>
                                        <p:cTn id="20"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95235">
                                            <p:txEl>
                                              <p:pRg st="1" end="1"/>
                                            </p:txEl>
                                          </p:spTgt>
                                        </p:tgtEl>
                                        <p:attrNameLst>
                                          <p:attrName>ppt_y</p:attrName>
                                        </p:attrNameLst>
                                      </p:cBhvr>
                                      <p:tavLst>
                                        <p:tav tm="0">
                                          <p:val>
                                            <p:strVal val="#ppt_y+.05"/>
                                          </p:val>
                                        </p:tav>
                                        <p:tav tm="100000">
                                          <p:val>
                                            <p:strVal val="#ppt_y"/>
                                          </p:val>
                                        </p:tav>
                                      </p:tavLst>
                                    </p:anim>
                                  </p:childTnLst>
                                </p:cTn>
                              </p:par>
                            </p:childTnLst>
                          </p:cTn>
                        </p:par>
                        <p:par>
                          <p:cTn id="22" fill="hold">
                            <p:stCondLst>
                              <p:cond delay="2000"/>
                            </p:stCondLst>
                            <p:childTnLst>
                              <p:par>
                                <p:cTn id="23" presetID="44" presetClass="entr" presetSubtype="0" fill="hold" grpId="0" nodeType="afterEffect">
                                  <p:stCondLst>
                                    <p:cond delay="0"/>
                                  </p:stCondLst>
                                  <p:childTnLst>
                                    <p:set>
                                      <p:cBhvr>
                                        <p:cTn id="24" dur="1" fill="hold">
                                          <p:stCondLst>
                                            <p:cond delay="0"/>
                                          </p:stCondLst>
                                        </p:cTn>
                                        <p:tgtEl>
                                          <p:spTgt spid="95235">
                                            <p:txEl>
                                              <p:pRg st="2" end="2"/>
                                            </p:txEl>
                                          </p:spTgt>
                                        </p:tgtEl>
                                        <p:attrNameLst>
                                          <p:attrName>style.visibility</p:attrName>
                                        </p:attrNameLst>
                                      </p:cBhvr>
                                      <p:to>
                                        <p:strVal val="visible"/>
                                      </p:to>
                                    </p:set>
                                    <p:animEffect transition="in" filter="fade">
                                      <p:cBhvr>
                                        <p:cTn id="25" dur="500"/>
                                        <p:tgtEl>
                                          <p:spTgt spid="95235">
                                            <p:txEl>
                                              <p:pRg st="2" end="2"/>
                                            </p:txEl>
                                          </p:spTgt>
                                        </p:tgtEl>
                                      </p:cBhvr>
                                    </p:animEffect>
                                    <p:anim calcmode="lin" valueType="num">
                                      <p:cBhvr>
                                        <p:cTn id="26"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95235">
                                            <p:txEl>
                                              <p:pRg st="2" end="2"/>
                                            </p:txEl>
                                          </p:spTgt>
                                        </p:tgtEl>
                                        <p:attrNameLst>
                                          <p:attrName>ppt_y</p:attrName>
                                        </p:attrNameLst>
                                      </p:cBhvr>
                                      <p:tavLst>
                                        <p:tav tm="0">
                                          <p:val>
                                            <p:strVal val="#ppt_y+.05"/>
                                          </p:val>
                                        </p:tav>
                                        <p:tav tm="100000">
                                          <p:val>
                                            <p:strVal val="#ppt_y"/>
                                          </p:val>
                                        </p:tav>
                                      </p:tavLst>
                                    </p:anim>
                                  </p:childTnLst>
                                </p:cTn>
                              </p:par>
                            </p:childTnLst>
                          </p:cTn>
                        </p:par>
                        <p:par>
                          <p:cTn id="28" fill="hold">
                            <p:stCondLst>
                              <p:cond delay="2500"/>
                            </p:stCondLst>
                            <p:childTnLst>
                              <p:par>
                                <p:cTn id="29" presetID="44" presetClass="entr" presetSubtype="0" fill="hold" grpId="0" nodeType="afterEffect">
                                  <p:stCondLst>
                                    <p:cond delay="0"/>
                                  </p:stCondLst>
                                  <p:childTnLst>
                                    <p:set>
                                      <p:cBhvr>
                                        <p:cTn id="30" dur="1" fill="hold">
                                          <p:stCondLst>
                                            <p:cond delay="0"/>
                                          </p:stCondLst>
                                        </p:cTn>
                                        <p:tgtEl>
                                          <p:spTgt spid="95235">
                                            <p:txEl>
                                              <p:pRg st="3" end="3"/>
                                            </p:txEl>
                                          </p:spTgt>
                                        </p:tgtEl>
                                        <p:attrNameLst>
                                          <p:attrName>style.visibility</p:attrName>
                                        </p:attrNameLst>
                                      </p:cBhvr>
                                      <p:to>
                                        <p:strVal val="visible"/>
                                      </p:to>
                                    </p:set>
                                    <p:animEffect transition="in" filter="fade">
                                      <p:cBhvr>
                                        <p:cTn id="31" dur="500"/>
                                        <p:tgtEl>
                                          <p:spTgt spid="95235">
                                            <p:txEl>
                                              <p:pRg st="3" end="3"/>
                                            </p:txEl>
                                          </p:spTgt>
                                        </p:tgtEl>
                                      </p:cBhvr>
                                    </p:animEffect>
                                    <p:anim calcmode="lin" valueType="num">
                                      <p:cBhvr>
                                        <p:cTn id="32" dur="5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95235">
                                            <p:txEl>
                                              <p:pRg st="3" end="3"/>
                                            </p:txEl>
                                          </p:spTgt>
                                        </p:tgtEl>
                                        <p:attrNameLst>
                                          <p:attrName>ppt_y</p:attrName>
                                        </p:attrNameLst>
                                      </p:cBhvr>
                                      <p:tavLst>
                                        <p:tav tm="0">
                                          <p:val>
                                            <p:strVal val="#ppt_y+.05"/>
                                          </p:val>
                                        </p:tav>
                                        <p:tav tm="100000">
                                          <p:val>
                                            <p:strVal val="#ppt_y"/>
                                          </p:val>
                                        </p:tav>
                                      </p:tavLst>
                                    </p:anim>
                                  </p:childTnLst>
                                </p:cTn>
                              </p:par>
                            </p:childTnLst>
                          </p:cTn>
                        </p:par>
                        <p:par>
                          <p:cTn id="34" fill="hold">
                            <p:stCondLst>
                              <p:cond delay="3000"/>
                            </p:stCondLst>
                            <p:childTnLst>
                              <p:par>
                                <p:cTn id="35" presetID="44" presetClass="entr" presetSubtype="0" fill="hold" grpId="0" nodeType="afterEffect">
                                  <p:stCondLst>
                                    <p:cond delay="0"/>
                                  </p:stCondLst>
                                  <p:childTnLst>
                                    <p:set>
                                      <p:cBhvr>
                                        <p:cTn id="36" dur="1" fill="hold">
                                          <p:stCondLst>
                                            <p:cond delay="0"/>
                                          </p:stCondLst>
                                        </p:cTn>
                                        <p:tgtEl>
                                          <p:spTgt spid="95235">
                                            <p:txEl>
                                              <p:pRg st="4" end="4"/>
                                            </p:txEl>
                                          </p:spTgt>
                                        </p:tgtEl>
                                        <p:attrNameLst>
                                          <p:attrName>style.visibility</p:attrName>
                                        </p:attrNameLst>
                                      </p:cBhvr>
                                      <p:to>
                                        <p:strVal val="visible"/>
                                      </p:to>
                                    </p:set>
                                    <p:animEffect transition="in" filter="fade">
                                      <p:cBhvr>
                                        <p:cTn id="37" dur="500"/>
                                        <p:tgtEl>
                                          <p:spTgt spid="95235">
                                            <p:txEl>
                                              <p:pRg st="4" end="4"/>
                                            </p:txEl>
                                          </p:spTgt>
                                        </p:tgtEl>
                                      </p:cBhvr>
                                    </p:animEffect>
                                    <p:anim calcmode="lin" valueType="num">
                                      <p:cBhvr>
                                        <p:cTn id="38" dur="5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95235">
                                            <p:txEl>
                                              <p:pRg st="4" end="4"/>
                                            </p:txEl>
                                          </p:spTgt>
                                        </p:tgtEl>
                                        <p:attrNameLst>
                                          <p:attrName>ppt_y</p:attrName>
                                        </p:attrNameLst>
                                      </p:cBhvr>
                                      <p:tavLst>
                                        <p:tav tm="0">
                                          <p:val>
                                            <p:strVal val="#ppt_y+.05"/>
                                          </p:val>
                                        </p:tav>
                                        <p:tav tm="100000">
                                          <p:val>
                                            <p:strVal val="#ppt_y"/>
                                          </p:val>
                                        </p:tav>
                                      </p:tavLst>
                                    </p:anim>
                                  </p:childTnLst>
                                </p:cTn>
                              </p:par>
                            </p:childTnLst>
                          </p:cTn>
                        </p:par>
                        <p:par>
                          <p:cTn id="40" fill="hold">
                            <p:stCondLst>
                              <p:cond delay="3500"/>
                            </p:stCondLst>
                            <p:childTnLst>
                              <p:par>
                                <p:cTn id="41" presetID="44" presetClass="entr" presetSubtype="0" fill="hold" grpId="0" nodeType="afterEffect">
                                  <p:stCondLst>
                                    <p:cond delay="0"/>
                                  </p:stCondLst>
                                  <p:childTnLst>
                                    <p:set>
                                      <p:cBhvr>
                                        <p:cTn id="42" dur="1" fill="hold">
                                          <p:stCondLst>
                                            <p:cond delay="0"/>
                                          </p:stCondLst>
                                        </p:cTn>
                                        <p:tgtEl>
                                          <p:spTgt spid="95235">
                                            <p:txEl>
                                              <p:pRg st="5" end="5"/>
                                            </p:txEl>
                                          </p:spTgt>
                                        </p:tgtEl>
                                        <p:attrNameLst>
                                          <p:attrName>style.visibility</p:attrName>
                                        </p:attrNameLst>
                                      </p:cBhvr>
                                      <p:to>
                                        <p:strVal val="visible"/>
                                      </p:to>
                                    </p:set>
                                    <p:animEffect transition="in" filter="fade">
                                      <p:cBhvr>
                                        <p:cTn id="43" dur="500"/>
                                        <p:tgtEl>
                                          <p:spTgt spid="95235">
                                            <p:txEl>
                                              <p:pRg st="5" end="5"/>
                                            </p:txEl>
                                          </p:spTgt>
                                        </p:tgtEl>
                                      </p:cBhvr>
                                    </p:animEffect>
                                    <p:anim calcmode="lin" valueType="num">
                                      <p:cBhvr>
                                        <p:cTn id="44" dur="5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95235">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lstStyle/>
          <a:p>
            <a:r>
              <a:rPr lang="en-US" dirty="0" err="1" smtClean="0"/>
              <a:t>Beri</a:t>
            </a:r>
            <a:r>
              <a:rPr lang="en-US" dirty="0" smtClean="0"/>
              <a:t> </a:t>
            </a:r>
            <a:r>
              <a:rPr lang="en-US" dirty="0" err="1" smtClean="0"/>
              <a:t>penjelasan</a:t>
            </a:r>
            <a:r>
              <a:rPr lang="en-US" dirty="0" smtClean="0"/>
              <a:t> </a:t>
            </a:r>
            <a:r>
              <a:rPr lang="en-US" dirty="0" err="1" smtClean="0"/>
              <a:t>mengenai</a:t>
            </a:r>
            <a:r>
              <a:rPr lang="en-US" dirty="0" smtClean="0"/>
              <a:t> </a:t>
            </a:r>
            <a:r>
              <a:rPr lang="en-US" dirty="0" err="1" smtClean="0"/>
              <a:t>Karakteristik</a:t>
            </a:r>
            <a:r>
              <a:rPr lang="en-US" dirty="0" smtClean="0"/>
              <a:t> </a:t>
            </a:r>
            <a:r>
              <a:rPr lang="en-US" dirty="0" err="1" smtClean="0"/>
              <a:t>perancangan</a:t>
            </a:r>
            <a:r>
              <a:rPr lang="en-US" dirty="0" smtClean="0"/>
              <a:t> </a:t>
            </a:r>
            <a:r>
              <a:rPr lang="en-US" dirty="0" err="1" smtClean="0"/>
              <a:t>menurut</a:t>
            </a:r>
            <a:r>
              <a:rPr lang="en-US" dirty="0" smtClean="0"/>
              <a:t> Carroll </a:t>
            </a:r>
            <a:r>
              <a:rPr lang="en-US" dirty="0" err="1" smtClean="0"/>
              <a:t>dan</a:t>
            </a:r>
            <a:r>
              <a:rPr lang="en-US" dirty="0" smtClean="0"/>
              <a:t> </a:t>
            </a:r>
            <a:r>
              <a:rPr lang="en-US" dirty="0" err="1" smtClean="0"/>
              <a:t>Rosson</a:t>
            </a:r>
            <a:r>
              <a:rPr lang="en-US" dirty="0" smtClean="0"/>
              <a:t>?</a:t>
            </a:r>
          </a:p>
          <a:p>
            <a:r>
              <a:rPr lang="en-US" dirty="0" err="1" smtClean="0"/>
              <a:t>Jelaskan</a:t>
            </a:r>
            <a:r>
              <a:rPr lang="en-US" dirty="0" smtClean="0"/>
              <a:t> </a:t>
            </a:r>
            <a:r>
              <a:rPr lang="en-US" dirty="0" err="1" smtClean="0"/>
              <a:t>pilar</a:t>
            </a:r>
            <a:r>
              <a:rPr lang="en-US" dirty="0" smtClean="0"/>
              <a:t> </a:t>
            </a:r>
            <a:r>
              <a:rPr lang="en-US" dirty="0" err="1" smtClean="0"/>
              <a:t>perancangan</a:t>
            </a:r>
            <a:endParaRPr lang="en-US" dirty="0" smtClean="0"/>
          </a:p>
          <a:p>
            <a:r>
              <a:rPr lang="en-US" dirty="0" err="1" smtClean="0"/>
              <a:t>Bagaimana</a:t>
            </a:r>
            <a:r>
              <a:rPr lang="en-US" dirty="0" smtClean="0"/>
              <a:t> </a:t>
            </a:r>
            <a:r>
              <a:rPr lang="en-US" dirty="0" err="1" smtClean="0"/>
              <a:t>pemanfaatan</a:t>
            </a:r>
            <a:r>
              <a:rPr lang="en-US" dirty="0" smtClean="0"/>
              <a:t> </a:t>
            </a:r>
            <a:r>
              <a:rPr lang="en-US" dirty="0" err="1" smtClean="0"/>
              <a:t>metodologi</a:t>
            </a:r>
            <a:r>
              <a:rPr lang="en-US" dirty="0" smtClean="0"/>
              <a:t> LUCID </a:t>
            </a:r>
            <a:r>
              <a:rPr lang="en-US" dirty="0" err="1" smtClean="0"/>
              <a:t>dalam</a:t>
            </a:r>
            <a:r>
              <a:rPr lang="en-US" dirty="0" smtClean="0"/>
              <a:t> </a:t>
            </a:r>
            <a:r>
              <a:rPr lang="en-US" dirty="0" err="1" smtClean="0"/>
              <a:t>perancangan</a:t>
            </a:r>
            <a:endParaRPr lang="en-US" dirty="0" smtClean="0"/>
          </a:p>
          <a:p>
            <a:r>
              <a:rPr lang="en-US" dirty="0" err="1" smtClean="0"/>
              <a:t>Bagaimana</a:t>
            </a:r>
            <a:r>
              <a:rPr lang="en-US" dirty="0" smtClean="0"/>
              <a:t> </a:t>
            </a:r>
            <a:r>
              <a:rPr lang="en-US" dirty="0" err="1" smtClean="0"/>
              <a:t>melakukan</a:t>
            </a:r>
            <a:r>
              <a:rPr lang="en-US" dirty="0" smtClean="0"/>
              <a:t> </a:t>
            </a:r>
            <a:r>
              <a:rPr lang="en-US" dirty="0" err="1" smtClean="0"/>
              <a:t>metode</a:t>
            </a:r>
            <a:r>
              <a:rPr lang="en-US" dirty="0" smtClean="0"/>
              <a:t> </a:t>
            </a:r>
            <a:r>
              <a:rPr lang="en-US" dirty="0" err="1" smtClean="0"/>
              <a:t>ulasan</a:t>
            </a:r>
            <a:r>
              <a:rPr lang="en-US" dirty="0" smtClean="0"/>
              <a:t> </a:t>
            </a:r>
            <a:r>
              <a:rPr lang="en-US" dirty="0" err="1" smtClean="0"/>
              <a:t>pakar</a:t>
            </a:r>
            <a:r>
              <a:rPr lang="en-US" dirty="0" smtClean="0"/>
              <a:t>?</a:t>
            </a: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err="1" smtClean="0"/>
              <a:t>Terima</a:t>
            </a:r>
            <a:r>
              <a:rPr lang="en-US" dirty="0" smtClean="0"/>
              <a:t> </a:t>
            </a:r>
            <a:r>
              <a:rPr lang="en-US" dirty="0" err="1" smtClean="0"/>
              <a:t>Kasih</a:t>
            </a:r>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304800" y="911225"/>
            <a:ext cx="8534400" cy="3387725"/>
          </a:xfrm>
          <a:prstGeom prst="rect">
            <a:avLst/>
          </a:prstGeom>
          <a:noFill/>
          <a:ln w="9525">
            <a:noFill/>
            <a:miter lim="800000"/>
            <a:headEnd/>
            <a:tailEnd/>
          </a:ln>
          <a:effectLst/>
        </p:spPr>
        <p:txBody>
          <a:bodyPr>
            <a:spAutoFit/>
          </a:bodyPr>
          <a:lstStyle/>
          <a:p>
            <a:pPr algn="just" rtl="0"/>
            <a:r>
              <a:rPr lang="en-US" b="1" u="sng"/>
              <a:t>Task compatibility</a:t>
            </a:r>
            <a:r>
              <a:rPr lang="en-US" b="1"/>
              <a:t> </a:t>
            </a:r>
          </a:p>
          <a:p>
            <a:pPr algn="just" rtl="0"/>
            <a:endParaRPr lang="en-US"/>
          </a:p>
          <a:p>
            <a:pPr lvl="1" algn="just" rtl="0"/>
            <a:r>
              <a:rPr lang="en-US"/>
              <a:t>• Sebuah aplikasi yang bertopengkan antarmuka harus mampu membantu para user dalam menyelesaikan tugasnya. Semua pekerjaan serta tugas-tugas user harus diadopsi di dalam aplikasi tersebut melalui antarmuka.  </a:t>
            </a:r>
          </a:p>
          <a:p>
            <a:pPr algn="just" rtl="0"/>
            <a:endParaRPr lang="en-US"/>
          </a:p>
          <a:p>
            <a:pPr lvl="1" algn="just" rtl="0"/>
            <a:r>
              <a:rPr lang="en-US"/>
              <a:t>• Sebisa mungkin user tidak dihadapkan dengan kondisi memilih dan berpikir, tapi user dihadapkan dengan pilihan yang mudah dan proses berpikir dari tugas-tugas user dipindahkan dalam aplikasi melalui antarmuka. </a:t>
            </a:r>
          </a:p>
          <a:p>
            <a:pPr lvl="1" algn="just" rtl="0"/>
            <a:endParaRPr lang="en-US"/>
          </a:p>
          <a:p>
            <a:pPr lvl="1" algn="just" rtl="0"/>
            <a:r>
              <a:rPr lang="en-US"/>
              <a:t>• Contoh : User hanya klik setup, tekan tombol next, next, next, finish, ok untuk menginstal suatu sotfware.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457200" y="1066800"/>
            <a:ext cx="8382000" cy="4821238"/>
          </a:xfrm>
          <a:prstGeom prst="rect">
            <a:avLst/>
          </a:prstGeom>
          <a:noFill/>
          <a:ln w="9525">
            <a:noFill/>
            <a:miter lim="800000"/>
            <a:headEnd/>
            <a:tailEnd/>
          </a:ln>
          <a:effectLst/>
        </p:spPr>
        <p:txBody>
          <a:bodyPr>
            <a:spAutoFit/>
          </a:bodyPr>
          <a:lstStyle/>
          <a:p>
            <a:pPr algn="just" rtl="0"/>
            <a:r>
              <a:rPr lang="en-US" sz="2000" b="1" u="sng"/>
              <a:t>Work flow compatibility</a:t>
            </a:r>
            <a:r>
              <a:rPr lang="en-US" sz="2000" b="1"/>
              <a:t> </a:t>
            </a:r>
          </a:p>
          <a:p>
            <a:pPr algn="just" rtl="0"/>
            <a:endParaRPr lang="en-US" sz="2000"/>
          </a:p>
          <a:p>
            <a:pPr marL="114300" lvl="1" algn="just" rtl="0"/>
            <a:r>
              <a:rPr lang="en-US"/>
              <a:t>• Sebuah aplikasi sistem sudah pasti mengapdopsi sistem manualnya dan didalamnya tentunya terdapat urutan kerja dalam menyelesaikan pekerjaan. </a:t>
            </a:r>
          </a:p>
          <a:p>
            <a:pPr marL="114300" lvl="1" algn="just" rtl="0"/>
            <a:endParaRPr lang="en-US"/>
          </a:p>
          <a:p>
            <a:pPr marL="114300" lvl="1" algn="just" rtl="0"/>
            <a:r>
              <a:rPr lang="en-US"/>
              <a:t>• Dalam sebuah aplikasi, software engineer harus memikirkan berbagai runutan-rununtan pekerjaan yang ada pada sebuah sistem.</a:t>
            </a:r>
          </a:p>
          <a:p>
            <a:pPr marL="114300" lvl="1" algn="just" rtl="0"/>
            <a:r>
              <a:rPr lang="en-US"/>
              <a:t> </a:t>
            </a:r>
          </a:p>
          <a:p>
            <a:pPr marL="114300" lvl="1" algn="just" rtl="0"/>
            <a:r>
              <a:rPr lang="en-US"/>
              <a:t>• Jangan sampai user mengalami kesulitan dalam menyelesaikan pekerjaannya karena user mengalami kebingungan ketika urutan pekerjaan yang ada pada sistem manual tidak ditemukan pada software yang dihadapinya.</a:t>
            </a:r>
          </a:p>
          <a:p>
            <a:pPr marL="114300" lvl="1" algn="just" rtl="0"/>
            <a:r>
              <a:rPr lang="en-US"/>
              <a:t> </a:t>
            </a:r>
          </a:p>
          <a:p>
            <a:pPr marL="114300" lvl="1" algn="just" rtl="0"/>
            <a:r>
              <a:rPr lang="en-US"/>
              <a:t>• Selain itu user jangan dibingungkan dengan pilihan-pilihan menu yang terlalu banyak dan semestinya menu-menu merupakan urutan dari runutan pekerjaan.</a:t>
            </a:r>
          </a:p>
          <a:p>
            <a:pPr marL="114300" lvl="1" algn="just" rtl="0"/>
            <a:endParaRPr lang="en-US"/>
          </a:p>
          <a:p>
            <a:pPr marL="114300" lvl="1" algn="just" rtl="0"/>
            <a:r>
              <a:rPr lang="en-US"/>
              <a:t>• Sehingga dengan workflow compatibility dapat membantu seorang user dalam mempercepat pekerjaannya.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381000" y="465138"/>
            <a:ext cx="8382000" cy="5970865"/>
          </a:xfrm>
          <a:prstGeom prst="rect">
            <a:avLst/>
          </a:prstGeom>
          <a:noFill/>
          <a:ln w="9525">
            <a:noFill/>
            <a:miter lim="800000"/>
            <a:headEnd/>
            <a:tailEnd/>
          </a:ln>
          <a:effectLst/>
        </p:spPr>
        <p:txBody>
          <a:bodyPr>
            <a:spAutoFit/>
          </a:bodyPr>
          <a:lstStyle/>
          <a:p>
            <a:pPr algn="just" rtl="0"/>
            <a:r>
              <a:rPr lang="en-US" sz="2000" b="1" u="sng" dirty="0"/>
              <a:t>Consistency </a:t>
            </a:r>
          </a:p>
          <a:p>
            <a:pPr algn="just" rtl="0"/>
            <a:endParaRPr lang="en-US" sz="2000" b="1" u="sng" dirty="0"/>
          </a:p>
          <a:p>
            <a:pPr lvl="1" algn="just" rtl="0"/>
            <a:r>
              <a:rPr lang="en-US" dirty="0"/>
              <a:t>• </a:t>
            </a:r>
            <a:r>
              <a:rPr lang="en-US" dirty="0" err="1"/>
              <a:t>Sebuah</a:t>
            </a:r>
            <a:r>
              <a:rPr lang="en-US" dirty="0"/>
              <a:t> </a:t>
            </a:r>
            <a:r>
              <a:rPr lang="en-US" dirty="0" err="1"/>
              <a:t>sistem</a:t>
            </a:r>
            <a:r>
              <a:rPr lang="en-US" dirty="0"/>
              <a:t> </a:t>
            </a:r>
            <a:r>
              <a:rPr lang="en-US" dirty="0" err="1"/>
              <a:t>harus</a:t>
            </a:r>
            <a:r>
              <a:rPr lang="en-US" dirty="0"/>
              <a:t> </a:t>
            </a:r>
            <a:r>
              <a:rPr lang="en-US" dirty="0" err="1"/>
              <a:t>sesuai</a:t>
            </a:r>
            <a:r>
              <a:rPr lang="en-US" dirty="0"/>
              <a:t> </a:t>
            </a:r>
            <a:r>
              <a:rPr lang="en-US" dirty="0" err="1"/>
              <a:t>dengan</a:t>
            </a:r>
            <a:r>
              <a:rPr lang="en-US" dirty="0"/>
              <a:t> </a:t>
            </a:r>
            <a:r>
              <a:rPr lang="en-US" dirty="0" err="1"/>
              <a:t>sistem</a:t>
            </a:r>
            <a:r>
              <a:rPr lang="en-US" dirty="0"/>
              <a:t> </a:t>
            </a:r>
            <a:r>
              <a:rPr lang="en-US" dirty="0" err="1"/>
              <a:t>nyata</a:t>
            </a:r>
            <a:r>
              <a:rPr lang="en-US" dirty="0"/>
              <a:t> </a:t>
            </a:r>
            <a:r>
              <a:rPr lang="en-US" dirty="0" err="1"/>
              <a:t>serta</a:t>
            </a:r>
            <a:r>
              <a:rPr lang="en-US" dirty="0"/>
              <a:t> </a:t>
            </a:r>
            <a:r>
              <a:rPr lang="en-US" dirty="0" err="1"/>
              <a:t>sesuai</a:t>
            </a:r>
            <a:r>
              <a:rPr lang="en-US" dirty="0"/>
              <a:t> </a:t>
            </a:r>
            <a:r>
              <a:rPr lang="en-US" dirty="0" err="1"/>
              <a:t>dengan</a:t>
            </a:r>
            <a:r>
              <a:rPr lang="en-US" dirty="0"/>
              <a:t> </a:t>
            </a:r>
            <a:r>
              <a:rPr lang="en-US" dirty="0" err="1"/>
              <a:t>produk</a:t>
            </a:r>
            <a:r>
              <a:rPr lang="en-US" dirty="0"/>
              <a:t> yang </a:t>
            </a:r>
            <a:r>
              <a:rPr lang="en-US" dirty="0" err="1"/>
              <a:t>dihasilkan</a:t>
            </a:r>
            <a:r>
              <a:rPr lang="en-US" dirty="0"/>
              <a:t>. </a:t>
            </a:r>
          </a:p>
          <a:p>
            <a:pPr lvl="1" algn="just" rtl="0"/>
            <a:endParaRPr lang="en-US" dirty="0"/>
          </a:p>
          <a:p>
            <a:pPr lvl="1" algn="just" rtl="0"/>
            <a:r>
              <a:rPr lang="en-US" dirty="0"/>
              <a:t>• </a:t>
            </a:r>
            <a:r>
              <a:rPr lang="en-US" dirty="0" err="1"/>
              <a:t>Banyak</a:t>
            </a:r>
            <a:r>
              <a:rPr lang="en-US" dirty="0"/>
              <a:t> </a:t>
            </a:r>
            <a:r>
              <a:rPr lang="en-US" dirty="0" err="1"/>
              <a:t>perusahaan</a:t>
            </a:r>
            <a:r>
              <a:rPr lang="en-US" dirty="0"/>
              <a:t> </a:t>
            </a:r>
            <a:r>
              <a:rPr lang="en-US" dirty="0" err="1"/>
              <a:t>dalam</a:t>
            </a:r>
            <a:r>
              <a:rPr lang="en-US" dirty="0"/>
              <a:t> </a:t>
            </a:r>
            <a:r>
              <a:rPr lang="en-US" dirty="0" err="1"/>
              <a:t>menjalankan</a:t>
            </a:r>
            <a:r>
              <a:rPr lang="en-US" dirty="0"/>
              <a:t> </a:t>
            </a:r>
            <a:r>
              <a:rPr lang="en-US" dirty="0" err="1"/>
              <a:t>sistemnya</a:t>
            </a:r>
            <a:r>
              <a:rPr lang="en-US" dirty="0"/>
              <a:t> </a:t>
            </a:r>
            <a:r>
              <a:rPr lang="en-US" dirty="0" err="1"/>
              <a:t>menggunakan</a:t>
            </a:r>
            <a:r>
              <a:rPr lang="en-US" dirty="0"/>
              <a:t> </a:t>
            </a:r>
            <a:r>
              <a:rPr lang="en-US" dirty="0" err="1"/>
              <a:t>aplikasi</a:t>
            </a:r>
            <a:r>
              <a:rPr lang="en-US" dirty="0"/>
              <a:t> </a:t>
            </a:r>
            <a:r>
              <a:rPr lang="en-US" dirty="0" err="1"/>
              <a:t>sistem</a:t>
            </a:r>
            <a:r>
              <a:rPr lang="en-US" dirty="0"/>
              <a:t> yang </a:t>
            </a:r>
            <a:r>
              <a:rPr lang="en-US" dirty="0" err="1"/>
              <a:t>berbeda</a:t>
            </a:r>
            <a:r>
              <a:rPr lang="en-US" dirty="0"/>
              <a:t> </a:t>
            </a:r>
            <a:r>
              <a:rPr lang="en-US" dirty="0" err="1"/>
              <a:t>di</a:t>
            </a:r>
            <a:r>
              <a:rPr lang="en-US" dirty="0"/>
              <a:t> </a:t>
            </a:r>
            <a:r>
              <a:rPr lang="en-US" dirty="0" err="1"/>
              <a:t>setiap</a:t>
            </a:r>
            <a:r>
              <a:rPr lang="en-US" dirty="0"/>
              <a:t> </a:t>
            </a:r>
            <a:r>
              <a:rPr lang="en-US" dirty="0" err="1"/>
              <a:t>divisi</a:t>
            </a:r>
            <a:r>
              <a:rPr lang="en-US" dirty="0"/>
              <a:t> </a:t>
            </a:r>
            <a:r>
              <a:rPr lang="en-US" dirty="0" err="1"/>
              <a:t>dalam</a:t>
            </a:r>
            <a:r>
              <a:rPr lang="en-US" dirty="0"/>
              <a:t> </a:t>
            </a:r>
            <a:r>
              <a:rPr lang="en-US" dirty="0" err="1"/>
              <a:t>perusahaan</a:t>
            </a:r>
            <a:r>
              <a:rPr lang="en-US" dirty="0"/>
              <a:t> </a:t>
            </a:r>
            <a:r>
              <a:rPr lang="en-US" dirty="0" err="1"/>
              <a:t>tersebut</a:t>
            </a:r>
            <a:r>
              <a:rPr lang="en-US" dirty="0"/>
              <a:t>. </a:t>
            </a:r>
            <a:r>
              <a:rPr lang="en-US" dirty="0" err="1"/>
              <a:t>Ada</a:t>
            </a:r>
            <a:r>
              <a:rPr lang="en-US" dirty="0"/>
              <a:t> pula yang </a:t>
            </a:r>
            <a:r>
              <a:rPr lang="en-US" dirty="0" err="1"/>
              <a:t>menggunakan</a:t>
            </a:r>
            <a:r>
              <a:rPr lang="en-US" dirty="0"/>
              <a:t> </a:t>
            </a:r>
            <a:r>
              <a:rPr lang="en-US" dirty="0" err="1"/>
              <a:t>aplikasi</a:t>
            </a:r>
            <a:r>
              <a:rPr lang="en-US" dirty="0"/>
              <a:t> yang </a:t>
            </a:r>
            <a:r>
              <a:rPr lang="en-US" dirty="0" err="1"/>
              <a:t>sama</a:t>
            </a:r>
            <a:r>
              <a:rPr lang="en-US" dirty="0"/>
              <a:t> </a:t>
            </a:r>
            <a:r>
              <a:rPr lang="en-US" dirty="0" err="1"/>
              <a:t>di</a:t>
            </a:r>
            <a:r>
              <a:rPr lang="en-US" dirty="0"/>
              <a:t> </a:t>
            </a:r>
            <a:r>
              <a:rPr lang="en-US" dirty="0" err="1"/>
              <a:t>divisi</a:t>
            </a:r>
            <a:r>
              <a:rPr lang="en-US" dirty="0"/>
              <a:t> yang </a:t>
            </a:r>
            <a:r>
              <a:rPr lang="en-US" dirty="0" err="1" smtClean="0"/>
              <a:t>berbeda</a:t>
            </a:r>
            <a:r>
              <a:rPr lang="en-US" dirty="0" smtClean="0"/>
              <a:t>, </a:t>
            </a:r>
            <a:r>
              <a:rPr lang="en-US" dirty="0" err="1" smtClean="0"/>
              <a:t>seringkali</a:t>
            </a:r>
            <a:r>
              <a:rPr lang="en-US" dirty="0" smtClean="0"/>
              <a:t> </a:t>
            </a:r>
            <a:r>
              <a:rPr lang="en-US" dirty="0" err="1"/>
              <a:t>keseragaman</a:t>
            </a:r>
            <a:r>
              <a:rPr lang="en-US" dirty="0"/>
              <a:t> </a:t>
            </a:r>
            <a:r>
              <a:rPr lang="en-US" dirty="0" err="1"/>
              <a:t>dalam</a:t>
            </a:r>
            <a:r>
              <a:rPr lang="en-US" dirty="0"/>
              <a:t> </a:t>
            </a:r>
            <a:r>
              <a:rPr lang="en-US" dirty="0" err="1"/>
              <a:t>menjalankan</a:t>
            </a:r>
            <a:r>
              <a:rPr lang="en-US" dirty="0"/>
              <a:t> </a:t>
            </a:r>
            <a:r>
              <a:rPr lang="en-US" dirty="0" err="1"/>
              <a:t>sistem</a:t>
            </a:r>
            <a:r>
              <a:rPr lang="en-US" dirty="0"/>
              <a:t> </a:t>
            </a:r>
            <a:r>
              <a:rPr lang="en-US" dirty="0" err="1"/>
              <a:t>tidak</a:t>
            </a:r>
            <a:r>
              <a:rPr lang="en-US" dirty="0"/>
              <a:t> </a:t>
            </a:r>
            <a:r>
              <a:rPr lang="en-US" dirty="0" err="1"/>
              <a:t>diperhatikan</a:t>
            </a:r>
            <a:endParaRPr lang="en-US" dirty="0"/>
          </a:p>
          <a:p>
            <a:pPr lvl="1" algn="just" rtl="0"/>
            <a:endParaRPr lang="en-US" dirty="0"/>
          </a:p>
          <a:p>
            <a:pPr lvl="1" algn="just" rtl="0"/>
            <a:r>
              <a:rPr lang="en-US" dirty="0"/>
              <a:t>• </a:t>
            </a:r>
            <a:r>
              <a:rPr lang="en-US" dirty="0" err="1"/>
              <a:t>Oleh</a:t>
            </a:r>
            <a:r>
              <a:rPr lang="en-US" dirty="0"/>
              <a:t> </a:t>
            </a:r>
            <a:r>
              <a:rPr lang="en-US" dirty="0" err="1"/>
              <a:t>karena</a:t>
            </a:r>
            <a:r>
              <a:rPr lang="en-US" dirty="0"/>
              <a:t> </a:t>
            </a:r>
            <a:r>
              <a:rPr lang="en-US" dirty="0" err="1"/>
              <a:t>itu</a:t>
            </a:r>
            <a:r>
              <a:rPr lang="en-US" dirty="0"/>
              <a:t> software engineer </a:t>
            </a:r>
            <a:r>
              <a:rPr lang="en-US" dirty="0" err="1"/>
              <a:t>harus</a:t>
            </a:r>
            <a:r>
              <a:rPr lang="en-US" dirty="0"/>
              <a:t> </a:t>
            </a:r>
            <a:r>
              <a:rPr lang="en-US" dirty="0" err="1"/>
              <a:t>memperhatikan</a:t>
            </a:r>
            <a:r>
              <a:rPr lang="en-US" dirty="0"/>
              <a:t> </a:t>
            </a:r>
            <a:r>
              <a:rPr lang="en-US" dirty="0" err="1"/>
              <a:t>hal-hal</a:t>
            </a:r>
            <a:r>
              <a:rPr lang="en-US" dirty="0"/>
              <a:t> yang </a:t>
            </a:r>
            <a:r>
              <a:rPr lang="en-US" dirty="0" err="1"/>
              <a:t>bersifat</a:t>
            </a:r>
            <a:r>
              <a:rPr lang="en-US" dirty="0"/>
              <a:t> </a:t>
            </a:r>
            <a:r>
              <a:rPr lang="en-US" dirty="0" err="1"/>
              <a:t>konsisten</a:t>
            </a:r>
            <a:r>
              <a:rPr lang="en-US" dirty="0"/>
              <a:t> </a:t>
            </a:r>
            <a:r>
              <a:rPr lang="en-US" dirty="0" err="1"/>
              <a:t>pada</a:t>
            </a:r>
            <a:r>
              <a:rPr lang="en-US" dirty="0"/>
              <a:t> </a:t>
            </a:r>
            <a:r>
              <a:rPr lang="en-US" dirty="0" err="1"/>
              <a:t>saat</a:t>
            </a:r>
            <a:r>
              <a:rPr lang="en-US" dirty="0"/>
              <a:t> </a:t>
            </a:r>
            <a:r>
              <a:rPr lang="en-US" dirty="0" err="1"/>
              <a:t>merancang</a:t>
            </a:r>
            <a:r>
              <a:rPr lang="en-US" dirty="0"/>
              <a:t> </a:t>
            </a:r>
            <a:r>
              <a:rPr lang="en-US" dirty="0" err="1"/>
              <a:t>aplikasi</a:t>
            </a:r>
            <a:r>
              <a:rPr lang="en-US" dirty="0"/>
              <a:t> </a:t>
            </a:r>
            <a:r>
              <a:rPr lang="en-US" dirty="0" err="1"/>
              <a:t>khususnya</a:t>
            </a:r>
            <a:r>
              <a:rPr lang="en-US" dirty="0"/>
              <a:t> </a:t>
            </a:r>
            <a:r>
              <a:rPr lang="en-US" dirty="0" err="1"/>
              <a:t>antarmuka</a:t>
            </a:r>
            <a:r>
              <a:rPr lang="en-US" dirty="0"/>
              <a:t>, </a:t>
            </a:r>
            <a:r>
              <a:rPr lang="en-US" dirty="0" err="1"/>
              <a:t>contoh</a:t>
            </a:r>
            <a:r>
              <a:rPr lang="en-US" dirty="0"/>
              <a:t> : </a:t>
            </a:r>
            <a:r>
              <a:rPr lang="en-US" dirty="0" err="1"/>
              <a:t>penerapan</a:t>
            </a:r>
            <a:r>
              <a:rPr lang="en-US" dirty="0"/>
              <a:t> </a:t>
            </a:r>
            <a:r>
              <a:rPr lang="en-US" dirty="0" err="1"/>
              <a:t>warna</a:t>
            </a:r>
            <a:r>
              <a:rPr lang="en-US" dirty="0"/>
              <a:t>, </a:t>
            </a:r>
            <a:r>
              <a:rPr lang="en-US" dirty="0" err="1"/>
              <a:t>struktur</a:t>
            </a:r>
            <a:r>
              <a:rPr lang="en-US" dirty="0"/>
              <a:t> menu, font, format </a:t>
            </a:r>
            <a:r>
              <a:rPr lang="en-US" dirty="0" err="1"/>
              <a:t>desain</a:t>
            </a:r>
            <a:r>
              <a:rPr lang="en-US" dirty="0"/>
              <a:t> yang </a:t>
            </a:r>
            <a:r>
              <a:rPr lang="en-US" dirty="0" err="1"/>
              <a:t>seragam</a:t>
            </a:r>
            <a:r>
              <a:rPr lang="en-US" dirty="0"/>
              <a:t> </a:t>
            </a:r>
            <a:r>
              <a:rPr lang="en-US" dirty="0" err="1"/>
              <a:t>pada</a:t>
            </a:r>
            <a:r>
              <a:rPr lang="en-US" dirty="0"/>
              <a:t> </a:t>
            </a:r>
            <a:r>
              <a:rPr lang="en-US" dirty="0" err="1"/>
              <a:t>antarmuka</a:t>
            </a:r>
            <a:r>
              <a:rPr lang="en-US" dirty="0"/>
              <a:t> </a:t>
            </a:r>
            <a:r>
              <a:rPr lang="en-US" dirty="0" err="1"/>
              <a:t>di</a:t>
            </a:r>
            <a:r>
              <a:rPr lang="en-US" dirty="0"/>
              <a:t> </a:t>
            </a:r>
            <a:r>
              <a:rPr lang="en-US" dirty="0" err="1"/>
              <a:t>berbagai</a:t>
            </a:r>
            <a:r>
              <a:rPr lang="en-US" dirty="0"/>
              <a:t> </a:t>
            </a:r>
            <a:r>
              <a:rPr lang="en-US" dirty="0" err="1"/>
              <a:t>bagian</a:t>
            </a:r>
            <a:r>
              <a:rPr lang="en-US" dirty="0"/>
              <a:t>, </a:t>
            </a:r>
            <a:r>
              <a:rPr lang="en-US" dirty="0" err="1"/>
              <a:t>sehingga</a:t>
            </a:r>
            <a:r>
              <a:rPr lang="en-US" dirty="0"/>
              <a:t> user </a:t>
            </a:r>
            <a:r>
              <a:rPr lang="en-US" dirty="0" err="1"/>
              <a:t>tidak</a:t>
            </a:r>
            <a:r>
              <a:rPr lang="en-US" dirty="0"/>
              <a:t> </a:t>
            </a:r>
            <a:r>
              <a:rPr lang="en-US" dirty="0" err="1"/>
              <a:t>mengalami</a:t>
            </a:r>
            <a:r>
              <a:rPr lang="en-US" dirty="0"/>
              <a:t> </a:t>
            </a:r>
            <a:r>
              <a:rPr lang="en-US" dirty="0" err="1"/>
              <a:t>kesulitan</a:t>
            </a:r>
            <a:r>
              <a:rPr lang="en-US" dirty="0"/>
              <a:t> </a:t>
            </a:r>
            <a:r>
              <a:rPr lang="en-US" dirty="0" err="1"/>
              <a:t>pada</a:t>
            </a:r>
            <a:r>
              <a:rPr lang="en-US" dirty="0"/>
              <a:t> </a:t>
            </a:r>
            <a:r>
              <a:rPr lang="en-US" dirty="0" err="1"/>
              <a:t>saat</a:t>
            </a:r>
            <a:r>
              <a:rPr lang="en-US" dirty="0"/>
              <a:t> </a:t>
            </a:r>
            <a:r>
              <a:rPr lang="en-US" dirty="0" err="1"/>
              <a:t>berpindah</a:t>
            </a:r>
            <a:r>
              <a:rPr lang="en-US" dirty="0"/>
              <a:t> </a:t>
            </a:r>
            <a:r>
              <a:rPr lang="en-US" dirty="0" err="1"/>
              <a:t>posisi</a:t>
            </a:r>
            <a:r>
              <a:rPr lang="en-US" dirty="0"/>
              <a:t> </a:t>
            </a:r>
            <a:r>
              <a:rPr lang="en-US" dirty="0" err="1"/>
              <a:t>pekerjaan</a:t>
            </a:r>
            <a:r>
              <a:rPr lang="en-US" dirty="0"/>
              <a:t> </a:t>
            </a:r>
            <a:r>
              <a:rPr lang="en-US" dirty="0" err="1"/>
              <a:t>atau</a:t>
            </a:r>
            <a:r>
              <a:rPr lang="en-US" dirty="0"/>
              <a:t> </a:t>
            </a:r>
            <a:r>
              <a:rPr lang="en-US" dirty="0" err="1"/>
              <a:t>berpindah</a:t>
            </a:r>
            <a:r>
              <a:rPr lang="en-US" dirty="0"/>
              <a:t> </a:t>
            </a:r>
            <a:r>
              <a:rPr lang="en-US" dirty="0" err="1"/>
              <a:t>lokasi</a:t>
            </a:r>
            <a:r>
              <a:rPr lang="en-US" dirty="0"/>
              <a:t> </a:t>
            </a:r>
            <a:r>
              <a:rPr lang="en-US" dirty="0" err="1"/>
              <a:t>dalam</a:t>
            </a:r>
            <a:r>
              <a:rPr lang="en-US" dirty="0"/>
              <a:t> </a:t>
            </a:r>
            <a:r>
              <a:rPr lang="en-US" dirty="0" err="1"/>
              <a:t>menyelesaikan</a:t>
            </a:r>
            <a:r>
              <a:rPr lang="en-US" dirty="0"/>
              <a:t> </a:t>
            </a:r>
            <a:r>
              <a:rPr lang="en-US" dirty="0" err="1"/>
              <a:t>pekerjaan</a:t>
            </a:r>
            <a:r>
              <a:rPr lang="en-US" dirty="0"/>
              <a:t>. </a:t>
            </a:r>
          </a:p>
          <a:p>
            <a:pPr lvl="1" algn="just" rtl="0"/>
            <a:endParaRPr lang="en-US" dirty="0"/>
          </a:p>
          <a:p>
            <a:pPr lvl="1" algn="just" rtl="0"/>
            <a:r>
              <a:rPr lang="en-US" dirty="0"/>
              <a:t>• Hal </a:t>
            </a:r>
            <a:r>
              <a:rPr lang="en-US" dirty="0" err="1"/>
              <a:t>itu</a:t>
            </a:r>
            <a:r>
              <a:rPr lang="en-US" dirty="0"/>
              <a:t> </a:t>
            </a:r>
            <a:r>
              <a:rPr lang="en-US" dirty="0" err="1"/>
              <a:t>didasarkan</a:t>
            </a:r>
            <a:r>
              <a:rPr lang="en-US" dirty="0"/>
              <a:t> </a:t>
            </a:r>
            <a:r>
              <a:rPr lang="en-US" dirty="0" err="1"/>
              <a:t>pada</a:t>
            </a:r>
            <a:r>
              <a:rPr lang="en-US" dirty="0"/>
              <a:t> </a:t>
            </a:r>
            <a:r>
              <a:rPr lang="en-US" dirty="0" err="1"/>
              <a:t>karakteristik</a:t>
            </a:r>
            <a:r>
              <a:rPr lang="en-US" dirty="0"/>
              <a:t> </a:t>
            </a:r>
            <a:r>
              <a:rPr lang="en-US" dirty="0" err="1"/>
              <a:t>manusia</a:t>
            </a:r>
            <a:r>
              <a:rPr lang="en-US" dirty="0"/>
              <a:t> yang </a:t>
            </a:r>
            <a:r>
              <a:rPr lang="en-US" dirty="0" err="1"/>
              <a:t>mempunyai</a:t>
            </a:r>
            <a:r>
              <a:rPr lang="en-US" dirty="0"/>
              <a:t> </a:t>
            </a:r>
            <a:r>
              <a:rPr lang="en-US" dirty="0" err="1"/>
              <a:t>pemikiran</a:t>
            </a:r>
            <a:r>
              <a:rPr lang="en-US" dirty="0"/>
              <a:t> yang </a:t>
            </a:r>
            <a:r>
              <a:rPr lang="en-US" dirty="0" err="1"/>
              <a:t>menggunakan</a:t>
            </a:r>
            <a:r>
              <a:rPr lang="en-US" dirty="0"/>
              <a:t> </a:t>
            </a:r>
            <a:r>
              <a:rPr lang="en-US" dirty="0" err="1"/>
              <a:t>analogi</a:t>
            </a:r>
            <a:r>
              <a:rPr lang="en-US" dirty="0"/>
              <a:t> </a:t>
            </a:r>
            <a:r>
              <a:rPr lang="en-US" dirty="0" err="1"/>
              <a:t>serta</a:t>
            </a:r>
            <a:r>
              <a:rPr lang="en-US" dirty="0"/>
              <a:t> </a:t>
            </a:r>
            <a:r>
              <a:rPr lang="en-US" dirty="0" err="1"/>
              <a:t>kemampuan</a:t>
            </a:r>
            <a:r>
              <a:rPr lang="en-US" dirty="0"/>
              <a:t> </a:t>
            </a:r>
            <a:r>
              <a:rPr lang="en-US" dirty="0" err="1"/>
              <a:t>manusia</a:t>
            </a:r>
            <a:r>
              <a:rPr lang="en-US" dirty="0"/>
              <a:t> </a:t>
            </a:r>
            <a:r>
              <a:rPr lang="en-US" dirty="0" err="1"/>
              <a:t>dalam</a:t>
            </a:r>
            <a:r>
              <a:rPr lang="en-US" dirty="0"/>
              <a:t> </a:t>
            </a:r>
            <a:r>
              <a:rPr lang="en-US" dirty="0" err="1"/>
              <a:t>hal</a:t>
            </a:r>
            <a:r>
              <a:rPr lang="en-US" dirty="0"/>
              <a:t> </a:t>
            </a:r>
            <a:r>
              <a:rPr lang="en-US" dirty="0" err="1"/>
              <a:t>memprediksi</a:t>
            </a:r>
            <a:r>
              <a:rPr lang="en-US" dirty="0"/>
              <a:t>. </a:t>
            </a:r>
          </a:p>
          <a:p>
            <a:pPr lvl="1" algn="just" rtl="0"/>
            <a:endParaRPr lang="en-US" dirty="0"/>
          </a:p>
          <a:p>
            <a:pPr lvl="1" algn="just" rtl="0"/>
            <a:r>
              <a:rPr lang="en-US" dirty="0"/>
              <a:t>• </a:t>
            </a:r>
            <a:r>
              <a:rPr lang="en-US" dirty="0" err="1"/>
              <a:t>Contoh</a:t>
            </a:r>
            <a:r>
              <a:rPr lang="en-US" dirty="0"/>
              <a:t> : </a:t>
            </a:r>
            <a:r>
              <a:rPr lang="en-US" dirty="0" err="1"/>
              <a:t>keseragaman</a:t>
            </a:r>
            <a:r>
              <a:rPr lang="en-US" dirty="0"/>
              <a:t> </a:t>
            </a:r>
            <a:r>
              <a:rPr lang="en-US" dirty="0" err="1"/>
              <a:t>tampilan</a:t>
            </a:r>
            <a:r>
              <a:rPr lang="en-US" dirty="0"/>
              <a:t> toolbar </a:t>
            </a:r>
            <a:r>
              <a:rPr lang="en-US" dirty="0" err="1"/>
              <a:t>pada</a:t>
            </a:r>
            <a:r>
              <a:rPr lang="en-US" dirty="0"/>
              <a:t> Word, </a:t>
            </a:r>
            <a:r>
              <a:rPr lang="en-US" dirty="0" err="1"/>
              <a:t>Excell</a:t>
            </a:r>
            <a:r>
              <a:rPr lang="en-US" dirty="0"/>
              <a:t>, PowerPoint, Access </a:t>
            </a:r>
            <a:r>
              <a:rPr lang="en-US" dirty="0" err="1"/>
              <a:t>hampir</a:t>
            </a:r>
            <a:r>
              <a:rPr lang="en-US" dirty="0"/>
              <a:t> </a:t>
            </a:r>
            <a:r>
              <a:rPr lang="en-US" dirty="0" err="1"/>
              <a:t>sama</a:t>
            </a:r>
            <a:r>
              <a:rPr lang="en-US"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457200" y="1143000"/>
            <a:ext cx="8229600" cy="2898775"/>
          </a:xfrm>
          <a:prstGeom prst="rect">
            <a:avLst/>
          </a:prstGeom>
          <a:noFill/>
          <a:ln w="9525">
            <a:noFill/>
            <a:miter lim="800000"/>
            <a:headEnd/>
            <a:tailEnd/>
          </a:ln>
          <a:effectLst/>
        </p:spPr>
        <p:txBody>
          <a:bodyPr>
            <a:spAutoFit/>
          </a:bodyPr>
          <a:lstStyle/>
          <a:p>
            <a:pPr algn="just" rtl="0"/>
            <a:r>
              <a:rPr lang="en-US" sz="2000" b="1" u="sng"/>
              <a:t>Familiarity </a:t>
            </a:r>
          </a:p>
          <a:p>
            <a:pPr algn="just" rtl="0"/>
            <a:endParaRPr lang="en-US" sz="2000" u="sng"/>
          </a:p>
          <a:p>
            <a:pPr lvl="1" algn="just" rtl="0"/>
            <a:r>
              <a:rPr lang="en-US"/>
              <a:t>• Sifat manusia mudah mengingat dengan hal-hal yang sudah sering dilihatnya/didapatkannya. Secara singkat disebut dengan familiar. </a:t>
            </a:r>
          </a:p>
          <a:p>
            <a:pPr lvl="1" algn="just" rtl="0"/>
            <a:endParaRPr lang="en-US"/>
          </a:p>
          <a:p>
            <a:pPr lvl="1" algn="just" rtl="0"/>
            <a:r>
              <a:rPr lang="en-US"/>
              <a:t>• Antarmuka sebisa mungkin didesain sesuai dengan antarmuka pada umumnya, dari segi tata letak, model, dsb. </a:t>
            </a:r>
          </a:p>
          <a:p>
            <a:pPr lvl="1" algn="just" rtl="0"/>
            <a:endParaRPr lang="en-US"/>
          </a:p>
          <a:p>
            <a:pPr lvl="1" algn="just" rtl="0"/>
            <a:r>
              <a:rPr lang="en-US"/>
              <a:t>• Hal ini dapat membantu user cepat berinteraksi dengan sistem melalui antarmuka yang familiar bagi user.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136</TotalTime>
  <Words>2555</Words>
  <Application>Microsoft Office PowerPoint</Application>
  <PresentationFormat>On-screen Show (4:3)</PresentationFormat>
  <Paragraphs>323</Paragraphs>
  <Slides>52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Metro</vt:lpstr>
      <vt:lpstr>Visio</vt:lpstr>
      <vt:lpstr>Pertemuan 9</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Mengelola Proses Perancangan</vt:lpstr>
      <vt:lpstr>Mengelola Proses Perancangan</vt:lpstr>
      <vt:lpstr>Karakteristik Perancangan</vt:lpstr>
      <vt:lpstr>Tiga Pilar Perancangan</vt:lpstr>
      <vt:lpstr>Tiga Pilar Perancangan (Lanj.)</vt:lpstr>
      <vt:lpstr>Metodologi LUCID (Kreitzberg)</vt:lpstr>
      <vt:lpstr>Bidang-bidang Kegiatan LUCID</vt:lpstr>
      <vt:lpstr>Observasi Etnografis</vt:lpstr>
      <vt:lpstr>Observasi Etnografis (Lanj.)</vt:lpstr>
      <vt:lpstr>Observasi Etnografis (Lanj.)</vt:lpstr>
      <vt:lpstr>Observasi Etnografis (Lanj.)</vt:lpstr>
      <vt:lpstr>Observasi Etnografis (Lanj.)</vt:lpstr>
      <vt:lpstr>Ulasan Pakar dan  Uji Usability</vt:lpstr>
      <vt:lpstr>Pendahuluan</vt:lpstr>
      <vt:lpstr>Pendahuluan (Lanj.)</vt:lpstr>
      <vt:lpstr>Ulasan Pakar (Expert Review)</vt:lpstr>
      <vt:lpstr>Ulasan Pakar (Lanj.)</vt:lpstr>
      <vt:lpstr>Ulasan Pakar (Lanj.)</vt:lpstr>
      <vt:lpstr>Uji dan Laboratorium Usability</vt:lpstr>
      <vt:lpstr>Sifat Laboratorium Usability Sederhana</vt:lpstr>
      <vt:lpstr>Contoh Laboratorium Usability</vt:lpstr>
      <vt:lpstr>Contoh Laboratorium Usability (Lanj.)</vt:lpstr>
      <vt:lpstr>Memilih Peserta untuk Uji Usability</vt:lpstr>
      <vt:lpstr>Memilih Peserta untuk Uji Usability (Lanj.)</vt:lpstr>
      <vt:lpstr>Beberapa Teknik Laboratorium Usability</vt:lpstr>
      <vt:lpstr>Uji Usability di Lapangan</vt:lpstr>
      <vt:lpstr>Survai</vt:lpstr>
      <vt:lpstr>Tujuan Survai Lainnya</vt:lpstr>
      <vt:lpstr>Uji Penerimaan (Acceptance Tests)</vt:lpstr>
      <vt:lpstr>Uji Penerimaan (Lanj.)</vt:lpstr>
      <vt:lpstr>Review </vt:lpstr>
      <vt:lpstr>Slide 52</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dc:title>
  <dc:creator>MELZZ</dc:creator>
  <cp:lastModifiedBy>MELZZ</cp:lastModifiedBy>
  <cp:revision>13</cp:revision>
  <dcterms:created xsi:type="dcterms:W3CDTF">2012-07-29T14:33:50Z</dcterms:created>
  <dcterms:modified xsi:type="dcterms:W3CDTF">2012-07-29T17:14:01Z</dcterms:modified>
</cp:coreProperties>
</file>