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18E67-1E53-4774-A757-822F0F7D5121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7DF7E-BA27-4C0F-A9F6-67C414661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4F4CF31-36CD-493C-936E-394C37DE408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0009629-33F3-4EAA-B3EB-63AE62915D02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479C473-2E01-4A78-A105-E45ACFA89541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3B8EE8D-98D1-4E76-AEBD-68533E659955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108B146-46F4-433B-9E4E-49C0B238225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D46BE9B-58B3-4912-AEDC-92626DD1962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AEE5C4C-7249-4D85-9A50-EE94CF8B0CE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AD90232-628E-4263-9791-385FFC5BAB25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D9D2B83-8F12-4E5F-8809-50315694F6B8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1C88620-2F3B-40CD-819E-92AD6060A6EC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4412C81-FB07-45DD-B6A4-8182E53D11F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99659B2-1D1E-4E9D-A4EA-46DC6A1415ED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A64B-BC02-4338-A2AC-EE3087814869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CF04281-ACBC-4A90-8176-17FFB491AA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A64B-BC02-4338-A2AC-EE3087814869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4281-ACBC-4A90-8176-17FFB491A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A64B-BC02-4338-A2AC-EE3087814869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4281-ACBC-4A90-8176-17FFB491A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A64B-BC02-4338-A2AC-EE3087814869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4281-ACBC-4A90-8176-17FFB491AA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A64B-BC02-4338-A2AC-EE3087814869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CF04281-ACBC-4A90-8176-17FFB491A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A64B-BC02-4338-A2AC-EE3087814869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4281-ACBC-4A90-8176-17FFB491AA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A64B-BC02-4338-A2AC-EE3087814869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4281-ACBC-4A90-8176-17FFB491AA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A64B-BC02-4338-A2AC-EE3087814869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4281-ACBC-4A90-8176-17FFB491A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A64B-BC02-4338-A2AC-EE3087814869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4281-ACBC-4A90-8176-17FFB491A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A64B-BC02-4338-A2AC-EE3087814869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4281-ACBC-4A90-8176-17FFB491AA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A64B-BC02-4338-A2AC-EE3087814869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CF04281-ACBC-4A90-8176-17FFB491AA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FAA64B-BC02-4338-A2AC-EE3087814869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CF04281-ACBC-4A90-8176-17FFB491A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Kognitif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2714625" y="6215063"/>
            <a:ext cx="3962400" cy="457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UIB -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&amp; </a:t>
            </a:r>
            <a:r>
              <a:rPr lang="en-US" dirty="0" err="1" smtClean="0"/>
              <a:t>Komputer</a:t>
            </a:r>
            <a:endParaRPr lang="en-US" dirty="0" smtClean="0"/>
          </a:p>
        </p:txBody>
      </p:sp>
      <p:sp>
        <p:nvSpPr>
          <p:cNvPr id="15363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 anchor="ctr"/>
          <a:lstStyle/>
          <a:p>
            <a:pPr algn="ctr"/>
            <a:r>
              <a:rPr lang="id-ID" b="1" smtClean="0"/>
              <a:t>Koginitif/ Model User</a:t>
            </a:r>
            <a:endParaRPr lang="en-US" smtClean="0"/>
          </a:p>
        </p:txBody>
      </p:sp>
      <p:sp>
        <p:nvSpPr>
          <p:cNvPr id="15364" name="Content Placeholder 2"/>
          <p:cNvSpPr>
            <a:spLocks noGrp="1"/>
          </p:cNvSpPr>
          <p:nvPr>
            <p:ph idx="4294967295"/>
          </p:nvPr>
        </p:nvSpPr>
        <p:spPr>
          <a:xfrm>
            <a:off x="142875" y="1071563"/>
            <a:ext cx="9001125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d-ID" sz="2000" smtClean="0"/>
              <a:t>2 Asumsi :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– Expert user melakukan operasi pada user interface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– Berinteraksi dengan sistem adalah problem solving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– Penguraian/dekomposisi subproblem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– Menentukan goals untuk mengatasi problem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– Mengetahui urutan operasi untuk mencapai goal/tujuan.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– Nilai waktu untuk setiap operasi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2714625" y="6215063"/>
            <a:ext cx="3962400" cy="457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UIB -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&amp; </a:t>
            </a:r>
            <a:r>
              <a:rPr lang="en-US" dirty="0" err="1" smtClean="0"/>
              <a:t>Komputer</a:t>
            </a:r>
            <a:endParaRPr lang="en-US" dirty="0" smtClean="0"/>
          </a:p>
        </p:txBody>
      </p:sp>
      <p:sp>
        <p:nvSpPr>
          <p:cNvPr id="16387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 anchor="ctr"/>
          <a:lstStyle/>
          <a:p>
            <a:pPr algn="ctr"/>
            <a:r>
              <a:rPr lang="id-ID" b="1" smtClean="0"/>
              <a:t>Koginitif/ Model User</a:t>
            </a:r>
            <a:endParaRPr lang="en-US" smtClean="0"/>
          </a:p>
        </p:txBody>
      </p:sp>
      <p:sp>
        <p:nvSpPr>
          <p:cNvPr id="16388" name="Content Placeholder 2"/>
          <p:cNvSpPr>
            <a:spLocks noGrp="1"/>
          </p:cNvSpPr>
          <p:nvPr>
            <p:ph idx="4294967295"/>
          </p:nvPr>
        </p:nvSpPr>
        <p:spPr>
          <a:xfrm>
            <a:off x="142875" y="1071563"/>
            <a:ext cx="9001125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d-ID" sz="2000" i="1" smtClean="0"/>
              <a:t>Prosedur GOMS: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- menganalisa urutan langkah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- perkirakan durasi tiap langkah dan akhirnya total waktu keseluruhan langkah.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   Analisa digunakan untuk menentukan jalur critical, waktu yang digunakan untuk menyelesaikan suatu tugas)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Batasan: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- GOMS bukan untuk tugas-tugas dimana langkahlangkahnya kurang dipahami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- bukan untuk user awam/ tidak berpengalaman.</a:t>
            </a:r>
          </a:p>
          <a:p>
            <a:pPr>
              <a:buFont typeface="Wingdings 2" pitchFamily="18" charset="2"/>
              <a:buNone/>
            </a:pPr>
            <a:r>
              <a:rPr lang="id-ID" sz="2000" i="1" smtClean="0"/>
              <a:t>Varian GOMS :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GOMS seringkali digabungkan dengan Keystroke Level Analysis (KLM)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KLM : hanya dapat menganalisa step seperti keypress, </a:t>
            </a:r>
            <a:r>
              <a:rPr lang="nn-NO" sz="2000" smtClean="0"/>
              <a:t>pergerakan mouse; (GOMS tingkat rendah)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2714625" y="6215063"/>
            <a:ext cx="3962400" cy="457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UIB -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&amp; </a:t>
            </a:r>
            <a:r>
              <a:rPr lang="en-US" dirty="0" err="1" smtClean="0"/>
              <a:t>Komputer</a:t>
            </a:r>
            <a:endParaRPr lang="en-US" dirty="0" smtClean="0"/>
          </a:p>
        </p:txBody>
      </p:sp>
      <p:sp>
        <p:nvSpPr>
          <p:cNvPr id="17411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 anchor="ctr"/>
          <a:lstStyle/>
          <a:p>
            <a:pPr algn="ctr"/>
            <a:r>
              <a:rPr lang="id-ID" b="1" smtClean="0"/>
              <a:t>Koginitif/ Model User</a:t>
            </a:r>
            <a:endParaRPr lang="en-US" smtClean="0"/>
          </a:p>
        </p:txBody>
      </p:sp>
      <p:sp>
        <p:nvSpPr>
          <p:cNvPr id="17412" name="Content Placeholder 2"/>
          <p:cNvSpPr>
            <a:spLocks noGrp="1"/>
          </p:cNvSpPr>
          <p:nvPr>
            <p:ph idx="4294967295"/>
          </p:nvPr>
        </p:nvSpPr>
        <p:spPr>
          <a:xfrm>
            <a:off x="142875" y="1071563"/>
            <a:ext cx="9001125" cy="4525962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id-ID" sz="2000" smtClean="0"/>
              <a:t>Tugas terbagi jadi 2: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Akusisi tugas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Eksekusi tugas (prediksi tugas)</a:t>
            </a:r>
          </a:p>
          <a:p>
            <a:pPr>
              <a:buFont typeface="Wingdings 2" pitchFamily="18" charset="2"/>
              <a:buNone/>
            </a:pPr>
            <a:endParaRPr lang="id-ID" sz="2000" smtClean="0"/>
          </a:p>
          <a:p>
            <a:pPr>
              <a:buFont typeface="Wingdings 2" pitchFamily="18" charset="2"/>
              <a:buNone/>
            </a:pPr>
            <a:r>
              <a:rPr lang="id-ID" sz="2000" i="1" smtClean="0"/>
              <a:t>Cara Kerja KLM : perhitungan waktu tiap operator </a:t>
            </a:r>
            <a:r>
              <a:rPr lang="fi-FI" sz="2000" smtClean="0"/>
              <a:t>ditambah aturan nilai M (pada keadaan tertentu)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K keystroke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B press mouse button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P pointing (menggerakkan mouse ke target)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H homing (perpindahan antara tangan dan keyboard)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D menggambar garis dengan mouse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M Mental preparation</a:t>
            </a:r>
          </a:p>
          <a:p>
            <a:pPr>
              <a:buFont typeface="Wingdings 2" pitchFamily="18" charset="2"/>
              <a:buNone/>
            </a:pPr>
            <a:r>
              <a:rPr lang="sv-SE" sz="2000" smtClean="0"/>
              <a:t>R Respond system (dihitung hanya bila mengakibatkan</a:t>
            </a:r>
            <a:r>
              <a:rPr lang="id-ID" sz="2000" smtClean="0"/>
              <a:t> user menunggu respon sistem tsb)</a:t>
            </a:r>
          </a:p>
          <a:p>
            <a:pPr>
              <a:buFont typeface="Wingdings 2" pitchFamily="18" charset="2"/>
              <a:buNone/>
            </a:pPr>
            <a:endParaRPr lang="id-ID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2714625" y="6215063"/>
            <a:ext cx="3962400" cy="457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UIB -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&amp; </a:t>
            </a:r>
            <a:r>
              <a:rPr lang="en-US" dirty="0" err="1" smtClean="0"/>
              <a:t>Komputer</a:t>
            </a:r>
            <a:endParaRPr lang="en-US" dirty="0" smtClean="0"/>
          </a:p>
        </p:txBody>
      </p:sp>
      <p:sp>
        <p:nvSpPr>
          <p:cNvPr id="18435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 anchor="ctr"/>
          <a:lstStyle/>
          <a:p>
            <a:pPr algn="ctr"/>
            <a:r>
              <a:rPr lang="id-ID" b="1" smtClean="0"/>
              <a:t>Koginitif/ Model User</a:t>
            </a:r>
            <a:endParaRPr lang="en-US" smtClean="0"/>
          </a:p>
        </p:txBody>
      </p:sp>
      <p:sp>
        <p:nvSpPr>
          <p:cNvPr id="18436" name="Content Placeholder 2"/>
          <p:cNvSpPr>
            <a:spLocks noGrp="1"/>
          </p:cNvSpPr>
          <p:nvPr>
            <p:ph idx="4294967295"/>
          </p:nvPr>
        </p:nvSpPr>
        <p:spPr>
          <a:xfrm>
            <a:off x="142875" y="1071563"/>
            <a:ext cx="9001125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d-ID" sz="2000" smtClean="0"/>
              <a:t>Contoh: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Memilih kalimat: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meraih mouse 0.40</a:t>
            </a:r>
          </a:p>
          <a:p>
            <a:pPr>
              <a:buFont typeface="Wingdings 2" pitchFamily="18" charset="2"/>
              <a:buNone/>
            </a:pPr>
            <a:r>
              <a:rPr lang="fi-FI" sz="2000" smtClean="0"/>
              <a:t>menunjuk ke kata pertama  1.10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menekan tombol mouse  0.60</a:t>
            </a:r>
          </a:p>
          <a:p>
            <a:pPr>
              <a:buFont typeface="Wingdings 2" pitchFamily="18" charset="2"/>
              <a:buNone/>
            </a:pPr>
            <a:r>
              <a:rPr lang="fi-FI" sz="2000" smtClean="0"/>
              <a:t>tahan dan bawa ke kata akhir  1.20</a:t>
            </a:r>
          </a:p>
          <a:p>
            <a:pPr>
              <a:buFont typeface="Wingdings 2" pitchFamily="18" charset="2"/>
              <a:buNone/>
            </a:pPr>
            <a:r>
              <a:rPr lang="en-US" sz="2000" smtClean="0"/>
              <a:t>lepas tombol mouse  0.60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3.90 secs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2714625" y="6215063"/>
            <a:ext cx="3962400" cy="457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UIB -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&amp; </a:t>
            </a:r>
            <a:r>
              <a:rPr lang="en-US" dirty="0" err="1" smtClean="0"/>
              <a:t>Komputer</a:t>
            </a:r>
            <a:endParaRPr lang="en-US" dirty="0" smtClean="0"/>
          </a:p>
        </p:txBody>
      </p:sp>
      <p:sp>
        <p:nvSpPr>
          <p:cNvPr id="19459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 anchor="ctr"/>
          <a:lstStyle/>
          <a:p>
            <a:pPr algn="ctr"/>
            <a:r>
              <a:rPr lang="id-ID" b="1" smtClean="0"/>
              <a:t>Koginitif/ Model User</a:t>
            </a:r>
            <a:endParaRPr lang="en-US" smtClean="0"/>
          </a:p>
        </p:txBody>
      </p:sp>
      <p:sp>
        <p:nvSpPr>
          <p:cNvPr id="19460" name="Content Placeholder 2"/>
          <p:cNvSpPr>
            <a:spLocks noGrp="1"/>
          </p:cNvSpPr>
          <p:nvPr>
            <p:ph idx="4294967295"/>
          </p:nvPr>
        </p:nvSpPr>
        <p:spPr>
          <a:xfrm>
            <a:off x="142875" y="1071563"/>
            <a:ext cx="9001125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d-ID" sz="2000" b="1" i="1" smtClean="0"/>
              <a:t>Model Kognitif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• Situated action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• Activity Theory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• Distributed Theory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2714625" y="6215063"/>
            <a:ext cx="3962400" cy="457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UIB -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&amp; </a:t>
            </a:r>
            <a:r>
              <a:rPr lang="en-US" dirty="0" err="1" smtClean="0"/>
              <a:t>Komputer</a:t>
            </a:r>
            <a:endParaRPr lang="en-US" dirty="0" smtClean="0"/>
          </a:p>
        </p:txBody>
      </p:sp>
      <p:sp>
        <p:nvSpPr>
          <p:cNvPr id="20483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 anchor="ctr"/>
          <a:lstStyle/>
          <a:p>
            <a:pPr algn="ctr"/>
            <a:r>
              <a:rPr lang="id-ID" b="1" smtClean="0"/>
              <a:t>Koginitif/ Model User</a:t>
            </a:r>
            <a:endParaRPr lang="en-US" smtClean="0"/>
          </a:p>
        </p:txBody>
      </p:sp>
      <p:sp>
        <p:nvSpPr>
          <p:cNvPr id="20484" name="Content Placeholder 2"/>
          <p:cNvSpPr>
            <a:spLocks noGrp="1"/>
          </p:cNvSpPr>
          <p:nvPr>
            <p:ph idx="4294967295"/>
          </p:nvPr>
        </p:nvSpPr>
        <p:spPr>
          <a:xfrm>
            <a:off x="142875" y="1071563"/>
            <a:ext cx="9001125" cy="4525962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</a:pPr>
            <a:r>
              <a:rPr lang="id-ID" sz="2000" smtClean="0"/>
              <a:t>• </a:t>
            </a:r>
            <a:r>
              <a:rPr lang="id-ID" sz="2000" b="1" smtClean="0"/>
              <a:t>Situated Action :</a:t>
            </a:r>
          </a:p>
          <a:p>
            <a:pPr>
              <a:buFont typeface="Wingdings 2" pitchFamily="18" charset="2"/>
              <a:buNone/>
            </a:pPr>
            <a:r>
              <a:rPr lang="nb-NO" sz="2000" smtClean="0"/>
              <a:t>- Teori mengenai ‘aksi’ yang selalu ada dalam</a:t>
            </a:r>
            <a:r>
              <a:rPr lang="id-ID" sz="2000" smtClean="0"/>
              <a:t> konteks sosial ataupun fisikal</a:t>
            </a:r>
          </a:p>
          <a:p>
            <a:pPr>
              <a:buFont typeface="Wingdings 2" pitchFamily="18" charset="2"/>
              <a:buNone/>
            </a:pPr>
            <a:r>
              <a:rPr lang="nn-NO" sz="2000" smtClean="0"/>
              <a:t>- Situasi memegang peranan dalam aksi user</a:t>
            </a:r>
            <a:r>
              <a:rPr lang="id-ID" sz="2000" smtClean="0"/>
              <a:t> </a:t>
            </a:r>
          </a:p>
          <a:p>
            <a:pPr>
              <a:buFont typeface="Wingdings 2" pitchFamily="18" charset="2"/>
              <a:buNone/>
            </a:pPr>
            <a:r>
              <a:rPr lang="sv-SE" sz="2000" smtClean="0"/>
              <a:t>- Dapat terjadi problem dalam komunikasi mesinmanusia,</a:t>
            </a:r>
            <a:r>
              <a:rPr lang="id-ID" sz="2000" smtClean="0"/>
              <a:t> sehingga situasi tidak lagi berarti.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- Merupakan teori sosial, karena tidak hanya mempertimbangkan bagaimana seorang user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berinteraksi dengan sebuah sistem..tapi juga bagaimana berinteraksi dengan user dan sistem lain di sekitar</a:t>
            </a:r>
          </a:p>
          <a:p>
            <a:pPr>
              <a:buFont typeface="Wingdings 2" pitchFamily="18" charset="2"/>
              <a:buNone/>
            </a:pPr>
            <a:r>
              <a:rPr lang="it-IT" sz="2000" smtClean="0"/>
              <a:t>Contoh: kegiatan pada mesin fotokopi.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- instruksi baru berarti respon sebelumnya sudah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sesuai /cukup</a:t>
            </a:r>
          </a:p>
          <a:p>
            <a:pPr>
              <a:buFont typeface="Wingdings 2" pitchFamily="18" charset="2"/>
              <a:buNone/>
            </a:pPr>
            <a:r>
              <a:rPr lang="nn-NO" sz="2000" smtClean="0"/>
              <a:t>- tidak ada respon berarti aksi tidak selesai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- tidak ada respon berarti aksi harus diulang atau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diperbaiki.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2714625" y="6215063"/>
            <a:ext cx="3962400" cy="457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UIB -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&amp; </a:t>
            </a:r>
            <a:r>
              <a:rPr lang="en-US" dirty="0" err="1" smtClean="0"/>
              <a:t>Komputer</a:t>
            </a:r>
            <a:endParaRPr lang="en-US" dirty="0" smtClean="0"/>
          </a:p>
        </p:txBody>
      </p:sp>
      <p:sp>
        <p:nvSpPr>
          <p:cNvPr id="21507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 anchor="ctr"/>
          <a:lstStyle/>
          <a:p>
            <a:pPr algn="ctr"/>
            <a:r>
              <a:rPr lang="id-ID" b="1" smtClean="0"/>
              <a:t>Koginitif/ Model User</a:t>
            </a:r>
            <a:endParaRPr lang="en-US" smtClean="0"/>
          </a:p>
        </p:txBody>
      </p:sp>
      <p:sp>
        <p:nvSpPr>
          <p:cNvPr id="21508" name="Content Placeholder 2"/>
          <p:cNvSpPr>
            <a:spLocks noGrp="1"/>
          </p:cNvSpPr>
          <p:nvPr>
            <p:ph idx="4294967295"/>
          </p:nvPr>
        </p:nvSpPr>
        <p:spPr>
          <a:xfrm>
            <a:off x="142875" y="1071563"/>
            <a:ext cx="9001125" cy="4525962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id-ID" sz="2000" b="1" smtClean="0"/>
              <a:t>Activity Theory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Komponen :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- Subyek : yang melakukan aktifitas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- Obyek : tujuan kegiatan yang dimaksud</a:t>
            </a:r>
          </a:p>
          <a:p>
            <a:pPr>
              <a:buFont typeface="Wingdings 2" pitchFamily="18" charset="2"/>
              <a:buNone/>
            </a:pPr>
            <a:r>
              <a:rPr lang="fi-FI" sz="2000" smtClean="0"/>
              <a:t>- Mediasi : alat untuk mencapai obyek</a:t>
            </a:r>
          </a:p>
          <a:p>
            <a:pPr>
              <a:buFont typeface="Wingdings 2" pitchFamily="18" charset="2"/>
              <a:buNone/>
            </a:pPr>
            <a:r>
              <a:rPr lang="pt-BR" sz="2000" smtClean="0"/>
              <a:t>- Hasil : hasil interaksi antara subyek, obyek,</a:t>
            </a:r>
            <a:r>
              <a:rPr lang="id-ID" sz="2000" smtClean="0"/>
              <a:t> dan mediasi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Subject Object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Mediation 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- Aktifitas adalah hubungan antara manusia, apa yang hendak mereka capai dan alat untuk mencapainya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- ber Orientasi obyek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- Setiap bagian dari aktifitas diubah dan dikembangkan dengan mengerjakannya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- Aktifitas adalah ‘mesin’ dari pengembangan manusia dan teknologi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2714625" y="6215063"/>
            <a:ext cx="3962400" cy="457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UIB -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&amp; </a:t>
            </a:r>
            <a:r>
              <a:rPr lang="en-US" dirty="0" err="1" smtClean="0"/>
              <a:t>Komputer</a:t>
            </a:r>
            <a:endParaRPr lang="en-US" dirty="0" smtClean="0"/>
          </a:p>
        </p:txBody>
      </p:sp>
      <p:sp>
        <p:nvSpPr>
          <p:cNvPr id="22531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 anchor="ctr"/>
          <a:lstStyle/>
          <a:p>
            <a:pPr algn="ctr"/>
            <a:r>
              <a:rPr lang="id-ID" b="1" smtClean="0"/>
              <a:t>Koginitif/ Model User</a:t>
            </a:r>
            <a:endParaRPr lang="en-US" smtClean="0"/>
          </a:p>
        </p:txBody>
      </p:sp>
      <p:sp>
        <p:nvSpPr>
          <p:cNvPr id="22532" name="Content Placeholder 2"/>
          <p:cNvSpPr>
            <a:spLocks noGrp="1"/>
          </p:cNvSpPr>
          <p:nvPr>
            <p:ph idx="4294967295"/>
          </p:nvPr>
        </p:nvSpPr>
        <p:spPr>
          <a:xfrm>
            <a:off x="142875" y="1071563"/>
            <a:ext cx="9001125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d-ID" sz="2000" b="1" smtClean="0"/>
              <a:t>Distributed Cognition theory</a:t>
            </a:r>
          </a:p>
          <a:p>
            <a:pPr>
              <a:buFont typeface="Wingdings 2" pitchFamily="18" charset="2"/>
              <a:buNone/>
            </a:pPr>
            <a:r>
              <a:rPr lang="fi-FI" sz="2000" smtClean="0"/>
              <a:t>- menekankan aspek sosial pada kognisi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- pendekatan yang bermanfaat untuk redesign sosial aspek pada kognisi dengan menempatkan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tekanan pada individu dan lingkungannya.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-Memandang sebuah sistem sebagai sebuah kumpulan representasi dan membentuk pertukaran informasi antara representasi ini.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Evaluasi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rrowheads="1"/>
          </p:cNvSpPr>
          <p:nvPr>
            <p:ph type="title"/>
          </p:nvPr>
        </p:nvSpPr>
        <p:spPr>
          <a:xfrm>
            <a:off x="457920" y="244826"/>
            <a:ext cx="8386560" cy="954821"/>
          </a:xfrm>
        </p:spPr>
        <p:txBody>
          <a:bodyPr lIns="0" tIns="35199" rIns="0" bIns="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Pendahuluan</a:t>
            </a:r>
            <a:endParaRPr lang="en-US" dirty="0" smtClean="0"/>
          </a:p>
        </p:txBody>
      </p:sp>
      <p:sp>
        <p:nvSpPr>
          <p:cNvPr id="4098" name="Rectangle 2"/>
          <p:cNvSpPr>
            <a:spLocks noGrp="1" noRot="1" noChangeArrowheads="1"/>
          </p:cNvSpPr>
          <p:nvPr>
            <p:ph sz="quarter" idx="1"/>
          </p:nvPr>
        </p:nvSpPr>
        <p:spPr>
          <a:xfrm>
            <a:off x="480960" y="1244291"/>
            <a:ext cx="8228160" cy="5391926"/>
          </a:xfrm>
        </p:spPr>
        <p:txBody>
          <a:bodyPr lIns="0" tIns="25599" rIns="0" bIns="0"/>
          <a:lstStyle/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Mengapa</a:t>
            </a:r>
            <a:r>
              <a:rPr lang="en-US" dirty="0" smtClean="0"/>
              <a:t>?</a:t>
            </a:r>
          </a:p>
          <a:p>
            <a:pPr marL="781932" lvl="1" indent="-292325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kecocokan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/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pPr marL="781932" lvl="1" indent="-292325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 system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user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2714625" y="6215063"/>
            <a:ext cx="3962400" cy="457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UIB -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&amp; </a:t>
            </a:r>
            <a:r>
              <a:rPr lang="en-US" dirty="0" err="1" smtClean="0"/>
              <a:t>Komputer</a:t>
            </a:r>
            <a:endParaRPr lang="en-US" dirty="0" smtClean="0"/>
          </a:p>
        </p:txBody>
      </p:sp>
      <p:sp>
        <p:nvSpPr>
          <p:cNvPr id="7171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id-ID" b="1" i="1" smtClean="0"/>
              <a:t>Pemodelan Kognitif</a:t>
            </a:r>
            <a:br>
              <a:rPr lang="id-ID" b="1" i="1" smtClean="0"/>
            </a:br>
            <a:r>
              <a:rPr lang="id-ID" b="1" i="1" smtClean="0"/>
              <a:t>memperkirakan pikir dan reaksi</a:t>
            </a:r>
            <a:endParaRPr lang="en-US" smtClean="0"/>
          </a:p>
        </p:txBody>
      </p:sp>
      <p:sp>
        <p:nvSpPr>
          <p:cNvPr id="7172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id-ID" sz="2800" b="1" smtClean="0">
                <a:latin typeface="Arabic Typesetting" pitchFamily="66" charset="-78"/>
                <a:cs typeface="Arabic Typesetting" pitchFamily="66" charset="-78"/>
              </a:rPr>
              <a:t>Peranan Manusia dalam IMK &amp; Evaluasi</a:t>
            </a:r>
          </a:p>
          <a:p>
            <a:pPr>
              <a:buFont typeface="Wingdings 2" pitchFamily="18" charset="2"/>
              <a:buNone/>
            </a:pPr>
            <a:endParaRPr lang="id-ID" sz="2800" b="1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id-ID" sz="2800" b="1" smtClean="0">
                <a:latin typeface="Arabic Typesetting" pitchFamily="66" charset="-78"/>
                <a:cs typeface="Arabic Typesetting" pitchFamily="66" charset="-78"/>
              </a:rPr>
              <a:t>Pemodelan Kognitif</a:t>
            </a:r>
          </a:p>
          <a:p>
            <a:pPr lvl="1">
              <a:buFont typeface="Wingdings" pitchFamily="2" charset="2"/>
              <a:buChar char="Ø"/>
            </a:pPr>
            <a:r>
              <a:rPr lang="id-ID" b="1" smtClean="0">
                <a:latin typeface="Arabic Typesetting" pitchFamily="66" charset="-78"/>
                <a:cs typeface="Arabic Typesetting" pitchFamily="66" charset="-78"/>
              </a:rPr>
              <a:t>Model Human Processor</a:t>
            </a:r>
          </a:p>
          <a:p>
            <a:pPr lvl="1">
              <a:buFont typeface="Wingdings" pitchFamily="2" charset="2"/>
              <a:buChar char="Ø"/>
            </a:pPr>
            <a:r>
              <a:rPr lang="id-ID" b="1" smtClean="0">
                <a:latin typeface="Arabic Typesetting" pitchFamily="66" charset="-78"/>
                <a:cs typeface="Arabic Typesetting" pitchFamily="66" charset="-78"/>
              </a:rPr>
              <a:t>GOMS</a:t>
            </a:r>
          </a:p>
          <a:p>
            <a:pPr lvl="1">
              <a:buFont typeface="Wingdings" pitchFamily="2" charset="2"/>
              <a:buChar char="Ø"/>
            </a:pPr>
            <a:r>
              <a:rPr lang="id-ID" b="1" smtClean="0">
                <a:latin typeface="Arabic Typesetting" pitchFamily="66" charset="-78"/>
                <a:cs typeface="Arabic Typesetting" pitchFamily="66" charset="-78"/>
              </a:rPr>
              <a:t>Cognitive Complexity Theory</a:t>
            </a:r>
          </a:p>
          <a:p>
            <a:pPr lvl="1">
              <a:buFont typeface="Wingdings" pitchFamily="2" charset="2"/>
              <a:buChar char="Ø"/>
            </a:pPr>
            <a:r>
              <a:rPr lang="id-ID" b="1" smtClean="0">
                <a:latin typeface="Arabic Typesetting" pitchFamily="66" charset="-78"/>
                <a:cs typeface="Arabic Typesetting" pitchFamily="66" charset="-78"/>
              </a:rPr>
              <a:t>Keystroke Level Model</a:t>
            </a:r>
          </a:p>
          <a:p>
            <a:endParaRPr lang="id-ID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Tujuan Evaluasi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920" y="1604329"/>
            <a:ext cx="8225280" cy="4866271"/>
          </a:xfrm>
        </p:spPr>
        <p:txBody>
          <a:bodyPr/>
          <a:lstStyle/>
          <a:p>
            <a:pPr marL="604809" indent="-604809">
              <a:lnSpc>
                <a:spcPct val="73000"/>
              </a:lnSpc>
              <a:buFontTx/>
              <a:buChar char="•"/>
              <a:defRPr/>
            </a:pPr>
            <a:r>
              <a:rPr lang="en-US" sz="2800" dirty="0" err="1"/>
              <a:t>Melihat</a:t>
            </a:r>
            <a:r>
              <a:rPr lang="en-US" sz="2800" dirty="0"/>
              <a:t> </a:t>
            </a:r>
            <a:r>
              <a:rPr lang="en-US" sz="2800" dirty="0" err="1"/>
              <a:t>seberapa</a:t>
            </a:r>
            <a:r>
              <a:rPr lang="en-US" sz="2800" dirty="0"/>
              <a:t> </a:t>
            </a:r>
            <a:r>
              <a:rPr lang="en-US" sz="2800" dirty="0" err="1"/>
              <a:t>jauh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berfungsi</a:t>
            </a:r>
            <a:endParaRPr lang="en-US" sz="2800" dirty="0"/>
          </a:p>
          <a:p>
            <a:pPr marL="604809" indent="-604809">
              <a:lnSpc>
                <a:spcPct val="73000"/>
              </a:lnSpc>
              <a:buNone/>
              <a:defRPr/>
            </a:pPr>
            <a:r>
              <a:rPr lang="en-US" sz="2800" dirty="0"/>
              <a:t>	</a:t>
            </a:r>
            <a:r>
              <a:rPr lang="en-US" sz="2800" dirty="0" err="1"/>
              <a:t>Desain</a:t>
            </a:r>
            <a:r>
              <a:rPr lang="en-US" sz="2800" dirty="0"/>
              <a:t> system </a:t>
            </a:r>
            <a:r>
              <a:rPr lang="en-US" sz="2800" dirty="0" err="1"/>
              <a:t>memungkinkan</a:t>
            </a:r>
            <a:r>
              <a:rPr lang="en-US" sz="2800" dirty="0"/>
              <a:t> user 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tugas</a:t>
            </a:r>
            <a:r>
              <a:rPr lang="en-US" sz="2800" dirty="0"/>
              <a:t> </a:t>
            </a:r>
            <a:r>
              <a:rPr lang="en-US" sz="2800" dirty="0" err="1"/>
              <a:t>dgn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mudah</a:t>
            </a:r>
            <a:endParaRPr lang="en-US" sz="2800" dirty="0"/>
          </a:p>
          <a:p>
            <a:pPr marL="604809" indent="-604809">
              <a:lnSpc>
                <a:spcPct val="73000"/>
              </a:lnSpc>
              <a:defRPr/>
            </a:pPr>
            <a:r>
              <a:rPr lang="en-US" sz="2800" dirty="0" err="1"/>
              <a:t>Melihat</a:t>
            </a:r>
            <a:r>
              <a:rPr lang="en-US" sz="2800" dirty="0"/>
              <a:t> </a:t>
            </a:r>
            <a:r>
              <a:rPr lang="en-US" sz="2800" dirty="0" err="1"/>
              <a:t>efek</a:t>
            </a:r>
            <a:r>
              <a:rPr lang="en-US" sz="2800" dirty="0"/>
              <a:t> interface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pengguna</a:t>
            </a:r>
            <a:endParaRPr lang="en-US" sz="2800" dirty="0"/>
          </a:p>
          <a:p>
            <a:pPr marL="604809" indent="-604809">
              <a:lnSpc>
                <a:spcPct val="73000"/>
              </a:lnSpc>
              <a:buNone/>
              <a:defRPr/>
            </a:pPr>
            <a:r>
              <a:rPr lang="en-US" sz="2800" dirty="0"/>
              <a:t>	</a:t>
            </a:r>
            <a:r>
              <a:rPr lang="en-US" sz="2800" dirty="0" err="1"/>
              <a:t>Kemudahan</a:t>
            </a:r>
            <a:r>
              <a:rPr lang="en-US" sz="2800" dirty="0"/>
              <a:t> </a:t>
            </a:r>
            <a:r>
              <a:rPr lang="en-US" sz="2800" dirty="0" err="1"/>
              <a:t>utk</a:t>
            </a:r>
            <a:r>
              <a:rPr lang="en-US" sz="2800" dirty="0"/>
              <a:t> </a:t>
            </a:r>
            <a:r>
              <a:rPr lang="en-US" sz="2800" dirty="0" err="1"/>
              <a:t>mempelajari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, usability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user.</a:t>
            </a:r>
          </a:p>
          <a:p>
            <a:pPr marL="604809" indent="-604809">
              <a:lnSpc>
                <a:spcPct val="73000"/>
              </a:lnSpc>
              <a:buFontTx/>
              <a:buChar char="•"/>
              <a:defRPr/>
            </a:pPr>
            <a:r>
              <a:rPr lang="en-US" sz="2800" dirty="0" err="1"/>
              <a:t>Mengidentifikasi</a:t>
            </a:r>
            <a:r>
              <a:rPr lang="en-US" sz="2800" dirty="0"/>
              <a:t> problem </a:t>
            </a:r>
            <a:r>
              <a:rPr lang="en-US" sz="2800" dirty="0" err="1"/>
              <a:t>khusus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endParaRPr lang="en-US" sz="2800" dirty="0"/>
          </a:p>
          <a:p>
            <a:pPr marL="604809" indent="-604809">
              <a:lnSpc>
                <a:spcPct val="73000"/>
              </a:lnSpc>
              <a:buFontTx/>
              <a:buAutoNum type="arabicPeriod"/>
              <a:defRPr/>
            </a:pPr>
            <a:r>
              <a:rPr lang="en-US" sz="2800" dirty="0" err="1"/>
              <a:t>Ketika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konteks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diinginkan</a:t>
            </a:r>
            <a:r>
              <a:rPr lang="en-US" sz="2800" dirty="0"/>
              <a:t> </a:t>
            </a:r>
            <a:r>
              <a:rPr lang="en-US" sz="2800" dirty="0" err="1"/>
              <a:t>tapi</a:t>
            </a:r>
            <a:r>
              <a:rPr lang="en-US" sz="2800" dirty="0"/>
              <a:t> </a:t>
            </a:r>
            <a:r>
              <a:rPr lang="en-US" sz="2800" dirty="0" err="1"/>
              <a:t>hasilnya</a:t>
            </a:r>
            <a:r>
              <a:rPr lang="en-US" sz="2800" dirty="0"/>
              <a:t> </a:t>
            </a:r>
            <a:r>
              <a:rPr lang="en-US" sz="2800" dirty="0" err="1"/>
              <a:t>tdk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endParaRPr lang="en-US" sz="2800" dirty="0"/>
          </a:p>
          <a:p>
            <a:pPr marL="604809" indent="-604809">
              <a:lnSpc>
                <a:spcPct val="73000"/>
              </a:lnSpc>
              <a:buFontTx/>
              <a:buAutoNum type="arabicPeriod"/>
              <a:defRPr/>
            </a:pP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kekacauan</a:t>
            </a:r>
            <a:r>
              <a:rPr lang="en-US" sz="2800" dirty="0"/>
              <a:t> </a:t>
            </a:r>
            <a:r>
              <a:rPr lang="en-US" sz="2800" dirty="0" err="1"/>
              <a:t>diantara</a:t>
            </a:r>
            <a:r>
              <a:rPr lang="en-US" sz="2800" dirty="0"/>
              <a:t> user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SzPct val="45000"/>
              <a:buFont typeface="Wingdings" pitchFamily="2" charset="2"/>
              <a:buChar char=""/>
              <a:defRPr/>
            </a:pPr>
            <a:r>
              <a:rPr lang="en-US" smtClean="0"/>
              <a:t>Apa yang dievaluasi?</a:t>
            </a:r>
          </a:p>
          <a:p>
            <a:pPr lvl="1" eaLnBrk="1" hangingPunct="1">
              <a:buSzPct val="45000"/>
              <a:buFont typeface="Wingdings" pitchFamily="2" charset="2"/>
              <a:buChar char=""/>
              <a:defRPr/>
            </a:pPr>
            <a:r>
              <a:rPr lang="en-US" smtClean="0"/>
              <a:t>Web browser: berapa cepat pengguna temukan item pada produk</a:t>
            </a:r>
          </a:p>
          <a:p>
            <a:pPr lvl="1" eaLnBrk="1" hangingPunct="1">
              <a:buSzPct val="45000"/>
              <a:buFont typeface="Wingdings" pitchFamily="2" charset="2"/>
              <a:buChar char=""/>
              <a:defRPr/>
            </a:pPr>
            <a:r>
              <a:rPr lang="en-US" smtClean="0"/>
              <a:t>Ponsel seri terbaru: warna yang paling disukai, rangkain fitur yang disukai</a:t>
            </a:r>
          </a:p>
          <a:p>
            <a:pPr lvl="1" eaLnBrk="1" hangingPunct="1">
              <a:buSzPct val="45000"/>
              <a:buFont typeface="Wingdings" pitchFamily="2" charset="2"/>
              <a:buChar char=""/>
              <a:defRPr/>
            </a:pPr>
            <a:r>
              <a:rPr lang="en-US" smtClean="0"/>
              <a:t>Online Catalog: kecepatan menampilkan hasil, variasi fitur pencarian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sz="quarter" idx="1"/>
          </p:nvPr>
        </p:nvSpPr>
        <p:spPr>
          <a:xfrm>
            <a:off x="838080" y="1905321"/>
            <a:ext cx="8009280" cy="4115952"/>
          </a:xfrm>
        </p:spPr>
        <p:txBody>
          <a:bodyPr lIns="0" tIns="25599" rIns="0" bIns="0"/>
          <a:lstStyle/>
          <a:p>
            <a:pPr eaLnBrk="1" hangingPunct="1">
              <a:buSzPct val="45000"/>
              <a:buFont typeface="Wingdings" pitchFamily="2" charset="2"/>
              <a:buChar char=""/>
              <a:defRPr/>
            </a:pPr>
            <a:r>
              <a:rPr lang="en-US" smtClean="0"/>
              <a:t>Di mana evaluasinya?</a:t>
            </a:r>
          </a:p>
          <a:p>
            <a:pPr lvl="1" eaLnBrk="1" hangingPunct="1">
              <a:buSzPct val="45000"/>
              <a:buFont typeface="Wingdings" pitchFamily="2" charset="2"/>
              <a:buChar char=""/>
              <a:defRPr/>
            </a:pPr>
            <a:r>
              <a:rPr lang="en-US" smtClean="0"/>
              <a:t>Di laboratorium</a:t>
            </a:r>
          </a:p>
          <a:p>
            <a:pPr lvl="1" eaLnBrk="1" hangingPunct="1">
              <a:buSzPct val="45000"/>
              <a:buFont typeface="Wingdings" pitchFamily="2" charset="2"/>
              <a:buChar char=""/>
              <a:defRPr/>
            </a:pPr>
            <a:r>
              <a:rPr lang="en-US" smtClean="0"/>
              <a:t>Di tempat alami pengguna produk</a:t>
            </a:r>
          </a:p>
          <a:p>
            <a:pPr eaLnBrk="1" hangingPunct="1">
              <a:buSzPct val="45000"/>
              <a:buFont typeface="Wingdings" pitchFamily="2" charset="2"/>
              <a:buChar char=""/>
              <a:defRPr/>
            </a:pPr>
            <a:r>
              <a:rPr lang="en-US" smtClean="0"/>
              <a:t>Kapan evaluasi?</a:t>
            </a:r>
          </a:p>
          <a:p>
            <a:pPr lvl="1" eaLnBrk="1" hangingPunct="1">
              <a:buSzPct val="45000"/>
              <a:buFont typeface="Wingdings" pitchFamily="2" charset="2"/>
              <a:buChar char=""/>
              <a:defRPr/>
            </a:pPr>
            <a:r>
              <a:rPr lang="en-US" smtClean="0"/>
              <a:t>Produk baru</a:t>
            </a:r>
          </a:p>
          <a:p>
            <a:pPr lvl="1" eaLnBrk="1" hangingPunct="1">
              <a:buSzPct val="45000"/>
              <a:buFont typeface="Wingdings" pitchFamily="2" charset="2"/>
              <a:buChar char=""/>
              <a:defRPr/>
            </a:pPr>
            <a:r>
              <a:rPr lang="en-US" smtClean="0"/>
              <a:t>Perbaikan produk</a:t>
            </a:r>
          </a:p>
          <a:p>
            <a:pPr eaLnBrk="1" hangingPunct="1">
              <a:buSzPct val="45000"/>
              <a:buFont typeface="Wingdings" pitchFamily="2" charset="2"/>
              <a:buChar char=""/>
              <a:defRPr/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Rot="1" noChangeArrowheads="1"/>
          </p:cNvSpPr>
          <p:nvPr>
            <p:ph type="title"/>
          </p:nvPr>
        </p:nvSpPr>
        <p:spPr>
          <a:xfrm>
            <a:off x="457920" y="295231"/>
            <a:ext cx="8386560" cy="1330700"/>
          </a:xfrm>
        </p:spPr>
        <p:txBody>
          <a:bodyPr lIns="0" tIns="35199" rIns="0" bIns="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smtClean="0"/>
              <a:t>EVALUASI</a:t>
            </a:r>
          </a:p>
        </p:txBody>
      </p:sp>
      <p:sp>
        <p:nvSpPr>
          <p:cNvPr id="6146" name="Rectangle 2"/>
          <p:cNvSpPr>
            <a:spLocks noGrp="1" noRot="1" noChangeArrowheads="1"/>
          </p:cNvSpPr>
          <p:nvPr>
            <p:ph sz="quarter" idx="1"/>
          </p:nvPr>
        </p:nvSpPr>
        <p:spPr>
          <a:xfrm>
            <a:off x="838080" y="1905321"/>
            <a:ext cx="8009280" cy="4115952"/>
          </a:xfrm>
        </p:spPr>
        <p:txBody>
          <a:bodyPr lIns="0" tIns="25599" rIns="0" bIns="0"/>
          <a:lstStyle/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Evaluasi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kesuksesan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yang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(ISO) → Summative evaluation</a:t>
            </a:r>
          </a:p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Evaluasi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→ Formative evaluation</a:t>
            </a:r>
          </a:p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Rot="1" noChangeArrowheads="1"/>
          </p:cNvSpPr>
          <p:nvPr>
            <p:ph type="title"/>
          </p:nvPr>
        </p:nvSpPr>
        <p:spPr>
          <a:xfrm>
            <a:off x="457920" y="295231"/>
            <a:ext cx="8386560" cy="1330700"/>
          </a:xfrm>
        </p:spPr>
        <p:txBody>
          <a:bodyPr lIns="0" tIns="35199" rIns="0" bIns="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endParaRPr lang="en-US" dirty="0" smtClean="0"/>
          </a:p>
        </p:txBody>
      </p:sp>
      <p:sp>
        <p:nvSpPr>
          <p:cNvPr id="8194" name="Rectangle 2"/>
          <p:cNvSpPr>
            <a:spLocks noGrp="1" noRot="1" noChangeArrowheads="1"/>
          </p:cNvSpPr>
          <p:nvPr>
            <p:ph sz="quarter" idx="1"/>
          </p:nvPr>
        </p:nvSpPr>
        <p:spPr>
          <a:xfrm>
            <a:off x="838080" y="1905321"/>
            <a:ext cx="8009280" cy="4115952"/>
          </a:xfrm>
        </p:spPr>
        <p:txBody>
          <a:bodyPr lIns="0" tIns="25599" rIns="0" bIns="0"/>
          <a:lstStyle/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smtClean="0"/>
              <a:t>Usability testing</a:t>
            </a:r>
          </a:p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smtClean="0"/>
              <a:t>Field study</a:t>
            </a:r>
          </a:p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smtClean="0"/>
              <a:t>Analytical evaluation</a:t>
            </a:r>
          </a:p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Rot="1" noChangeArrowheads="1"/>
          </p:cNvSpPr>
          <p:nvPr>
            <p:ph type="title"/>
          </p:nvPr>
        </p:nvSpPr>
        <p:spPr>
          <a:xfrm>
            <a:off x="457920" y="295231"/>
            <a:ext cx="8386560" cy="1330700"/>
          </a:xfrm>
        </p:spPr>
        <p:txBody>
          <a:bodyPr lIns="0" tIns="35199" rIns="0" bIns="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Metode</a:t>
            </a:r>
            <a:endParaRPr lang="en-US" dirty="0" smtClean="0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sz="quarter" idx="1"/>
          </p:nvPr>
        </p:nvSpPr>
        <p:spPr>
          <a:xfrm>
            <a:off x="838080" y="1905321"/>
            <a:ext cx="8009280" cy="4115952"/>
          </a:xfrm>
        </p:spPr>
        <p:txBody>
          <a:bodyPr lIns="0" tIns="25599" rIns="0" bIns="0"/>
          <a:lstStyle/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smtClean="0"/>
              <a:t>Interview </a:t>
            </a:r>
            <a:r>
              <a:rPr lang="en-US" dirty="0" err="1" smtClean="0"/>
              <a:t>pengguna</a:t>
            </a:r>
            <a:endParaRPr lang="en-US" dirty="0" smtClean="0"/>
          </a:p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Kuesioner</a:t>
            </a:r>
            <a:endParaRPr lang="en-US" dirty="0" smtClean="0"/>
          </a:p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smtClean="0"/>
              <a:t>Interview </a:t>
            </a:r>
            <a:r>
              <a:rPr lang="en-US" dirty="0" err="1" smtClean="0"/>
              <a:t>ahli</a:t>
            </a:r>
            <a:endParaRPr lang="en-US" dirty="0" smtClean="0"/>
          </a:p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Rot="1" noChangeArrowheads="1"/>
          </p:cNvSpPr>
          <p:nvPr>
            <p:ph type="title"/>
          </p:nvPr>
        </p:nvSpPr>
        <p:spPr>
          <a:xfrm>
            <a:off x="457920" y="295231"/>
            <a:ext cx="8386560" cy="1330700"/>
          </a:xfrm>
        </p:spPr>
        <p:txBody>
          <a:bodyPr lIns="0" tIns="35199" rIns="0" bIns="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smtClean="0"/>
              <a:t>Usability Testing</a:t>
            </a:r>
          </a:p>
        </p:txBody>
      </p:sp>
      <p:sp>
        <p:nvSpPr>
          <p:cNvPr id="10242" name="Rectangle 2"/>
          <p:cNvSpPr>
            <a:spLocks noGrp="1" noRot="1" noChangeArrowheads="1"/>
          </p:cNvSpPr>
          <p:nvPr>
            <p:ph sz="quarter" idx="1"/>
          </p:nvPr>
        </p:nvSpPr>
        <p:spPr>
          <a:xfrm>
            <a:off x="457920" y="1604328"/>
            <a:ext cx="8226720" cy="4535037"/>
          </a:xfrm>
        </p:spPr>
        <p:txBody>
          <a:bodyPr lIns="0" tIns="25599" rIns="0" bIns="0">
            <a:normAutofit/>
          </a:bodyPr>
          <a:lstStyle/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konsistensi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navigasi</a:t>
            </a:r>
            <a:r>
              <a:rPr lang="en-US" dirty="0" smtClean="0"/>
              <a:t>,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selesaikan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Metode</a:t>
            </a:r>
            <a:r>
              <a:rPr lang="en-US" dirty="0" smtClean="0"/>
              <a:t>: </a:t>
            </a:r>
          </a:p>
          <a:p>
            <a:pPr marL="781932" lvl="1" indent="-292325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Mengamati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merekam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endParaRPr lang="en-US" dirty="0" smtClean="0"/>
          </a:p>
          <a:p>
            <a:pPr marL="781932" lvl="1" indent="-292325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smtClean="0"/>
              <a:t>Interview/</a:t>
            </a:r>
            <a:r>
              <a:rPr lang="en-US" dirty="0" err="1" smtClean="0"/>
              <a:t>kuesioner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Rot="1" noChangeArrowheads="1"/>
          </p:cNvSpPr>
          <p:nvPr>
            <p:ph type="title"/>
          </p:nvPr>
        </p:nvSpPr>
        <p:spPr>
          <a:xfrm>
            <a:off x="457920" y="295231"/>
            <a:ext cx="8386560" cy="1330700"/>
          </a:xfrm>
        </p:spPr>
        <p:txBody>
          <a:bodyPr lIns="0" tIns="35199" rIns="0" bIns="0"/>
          <a:lstStyle/>
          <a:p>
            <a:pPr eaLnBrk="1" hangingPunct="1">
              <a:defRPr/>
            </a:pPr>
            <a:r>
              <a:rPr lang="en-US" smtClean="0"/>
              <a:t>Usability Testing</a:t>
            </a:r>
          </a:p>
        </p:txBody>
      </p:sp>
      <p:sp>
        <p:nvSpPr>
          <p:cNvPr id="11266" name="Rectangle 2"/>
          <p:cNvSpPr>
            <a:spLocks noGrp="1" noRot="1" noChangeArrowheads="1"/>
          </p:cNvSpPr>
          <p:nvPr>
            <p:ph sz="quarter" idx="1"/>
          </p:nvPr>
        </p:nvSpPr>
        <p:spPr>
          <a:xfrm>
            <a:off x="838080" y="1905321"/>
            <a:ext cx="8009280" cy="4115952"/>
          </a:xfrm>
        </p:spPr>
        <p:txBody>
          <a:bodyPr lIns="0" tIns="25599" rIns="0" bIns="0"/>
          <a:lstStyle/>
          <a:p>
            <a:pPr eaLnBrk="1" hangingPunct="1">
              <a:buSzPct val="45000"/>
              <a:buFont typeface="Wingdings" pitchFamily="2" charset="2"/>
              <a:buChar char=""/>
              <a:defRPr/>
            </a:pPr>
            <a:r>
              <a:rPr lang="en-US" smtClean="0"/>
              <a:t>Dilakukan di laboratorium</a:t>
            </a:r>
          </a:p>
          <a:p>
            <a:pPr eaLnBrk="1" hangingPunct="1">
              <a:buSzPct val="45000"/>
              <a:buFont typeface="Wingdings" pitchFamily="2" charset="2"/>
              <a:buChar char=""/>
              <a:defRPr/>
            </a:pPr>
            <a:r>
              <a:rPr lang="en-US" smtClean="0"/>
              <a:t>Contoh aplikasi : wordprocessor, spreadsheet, database.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Rot="1" noChangeArrowheads="1"/>
          </p:cNvSpPr>
          <p:nvPr>
            <p:ph type="title"/>
          </p:nvPr>
        </p:nvSpPr>
        <p:spPr>
          <a:xfrm>
            <a:off x="533400" y="0"/>
            <a:ext cx="8386560" cy="1330700"/>
          </a:xfrm>
        </p:spPr>
        <p:txBody>
          <a:bodyPr lIns="0" tIns="35199" rIns="0" bIns="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smtClean="0"/>
              <a:t>Field Studies</a:t>
            </a:r>
          </a:p>
        </p:txBody>
      </p:sp>
      <p:sp>
        <p:nvSpPr>
          <p:cNvPr id="12290" name="Rectangle 2"/>
          <p:cNvSpPr>
            <a:spLocks noGrp="1" noRot="1" noChangeArrowheads="1"/>
          </p:cNvSpPr>
          <p:nvPr>
            <p:ph sz="quarter" idx="1"/>
          </p:nvPr>
        </p:nvSpPr>
        <p:spPr>
          <a:xfrm>
            <a:off x="480960" y="1424310"/>
            <a:ext cx="8228160" cy="5184544"/>
          </a:xfrm>
        </p:spPr>
        <p:txBody>
          <a:bodyPr lIns="0" tIns="25599" rIns="0" bIns="0"/>
          <a:lstStyle/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/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 smtClean="0"/>
          </a:p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endParaRPr lang="en-US" dirty="0" smtClean="0"/>
          </a:p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Fasilitasi</a:t>
            </a:r>
            <a:r>
              <a:rPr lang="en-US" dirty="0" smtClean="0"/>
              <a:t> </a:t>
            </a:r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meluncurkan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yang </a:t>
            </a:r>
            <a:r>
              <a:rPr lang="en-US" dirty="0" err="1" smtClean="0"/>
              <a:t>beda</a:t>
            </a:r>
            <a:endParaRPr lang="en-US" dirty="0" smtClean="0"/>
          </a:p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rrowheads="1"/>
          </p:cNvSpPr>
          <p:nvPr>
            <p:ph type="title"/>
          </p:nvPr>
        </p:nvSpPr>
        <p:spPr>
          <a:xfrm>
            <a:off x="457920" y="295231"/>
            <a:ext cx="8386560" cy="1330700"/>
          </a:xfrm>
        </p:spPr>
        <p:txBody>
          <a:bodyPr lIns="0" tIns="35199" rIns="0" bIns="0"/>
          <a:lstStyle/>
          <a:p>
            <a:pPr eaLnBrk="1" hangingPunct="1">
              <a:defRPr/>
            </a:pPr>
            <a:r>
              <a:rPr lang="en-US" smtClean="0"/>
              <a:t>Field Studies</a:t>
            </a:r>
          </a:p>
        </p:txBody>
      </p:sp>
      <p:sp>
        <p:nvSpPr>
          <p:cNvPr id="13314" name="Rectangle 2"/>
          <p:cNvSpPr>
            <a:spLocks noGrp="1" noRot="1" noChangeArrowheads="1"/>
          </p:cNvSpPr>
          <p:nvPr>
            <p:ph sz="quarter" idx="1"/>
          </p:nvPr>
        </p:nvSpPr>
        <p:spPr>
          <a:xfrm>
            <a:off x="838080" y="1905321"/>
            <a:ext cx="8009280" cy="4115952"/>
          </a:xfrm>
        </p:spPr>
        <p:txBody>
          <a:bodyPr lIns="0" tIns="25599" rIns="0" bIns="0"/>
          <a:lstStyle/>
          <a:p>
            <a:pPr eaLnBrk="1" hangingPunct="1">
              <a:buSzPct val="45000"/>
              <a:buFont typeface="Wingdings" pitchFamily="2" charset="2"/>
              <a:buChar char=""/>
              <a:defRPr/>
            </a:pPr>
            <a:r>
              <a:rPr lang="en-US" smtClean="0"/>
              <a:t>Metode</a:t>
            </a:r>
          </a:p>
          <a:p>
            <a:pPr lvl="1" eaLnBrk="1" hangingPunct="1">
              <a:buSzPct val="45000"/>
              <a:buFont typeface="Wingdings" pitchFamily="2" charset="2"/>
              <a:buChar char=""/>
              <a:defRPr/>
            </a:pPr>
            <a:r>
              <a:rPr lang="en-US" smtClean="0"/>
              <a:t>Interview</a:t>
            </a:r>
          </a:p>
          <a:p>
            <a:pPr lvl="1" eaLnBrk="1" hangingPunct="1">
              <a:buSzPct val="45000"/>
              <a:buFont typeface="Wingdings" pitchFamily="2" charset="2"/>
              <a:buChar char=""/>
              <a:defRPr/>
            </a:pPr>
            <a:r>
              <a:rPr lang="en-US" smtClean="0"/>
              <a:t>observasi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2714625" y="6215063"/>
            <a:ext cx="3962400" cy="457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UIB -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&amp; </a:t>
            </a:r>
            <a:r>
              <a:rPr lang="en-US" dirty="0" err="1" smtClean="0"/>
              <a:t>Komputer</a:t>
            </a:r>
            <a:endParaRPr lang="en-US" dirty="0" smtClean="0"/>
          </a:p>
        </p:txBody>
      </p:sp>
      <p:sp>
        <p:nvSpPr>
          <p:cNvPr id="8195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id-ID" b="1" i="1" smtClean="0"/>
              <a:t>Pemodelan Kognitif</a:t>
            </a:r>
            <a:br>
              <a:rPr lang="id-ID" b="1" i="1" smtClean="0"/>
            </a:br>
            <a:r>
              <a:rPr lang="id-ID" b="1" i="1" smtClean="0"/>
              <a:t>memperkirakan pikir dan reaksi</a:t>
            </a:r>
            <a:endParaRPr lang="en-US" smtClean="0"/>
          </a:p>
        </p:txBody>
      </p:sp>
      <p:sp>
        <p:nvSpPr>
          <p:cNvPr id="8196" name="Content Placeholder 2"/>
          <p:cNvSpPr>
            <a:spLocks noGrp="1"/>
          </p:cNvSpPr>
          <p:nvPr>
            <p:ph idx="4294967295"/>
          </p:nvPr>
        </p:nvSpPr>
        <p:spPr>
          <a:xfrm>
            <a:off x="0" y="1571625"/>
            <a:ext cx="8229600" cy="4525963"/>
          </a:xfrm>
        </p:spPr>
        <p:txBody>
          <a:bodyPr>
            <a:normAutofit/>
          </a:bodyPr>
          <a:lstStyle/>
          <a:p>
            <a:r>
              <a:rPr lang="id-ID" smtClean="0"/>
              <a:t>Peranan Manusia di pandang dari sisi pendekatan dalam pembuatan sistem , adalah :</a:t>
            </a:r>
          </a:p>
          <a:p>
            <a:pPr lvl="1">
              <a:buFont typeface="Wingdings 2" pitchFamily="18" charset="2"/>
              <a:buNone/>
            </a:pPr>
            <a:r>
              <a:rPr lang="id-ID" smtClean="0"/>
              <a:t>• Sensory processor </a:t>
            </a:r>
          </a:p>
          <a:p>
            <a:pPr lvl="1">
              <a:buFont typeface="Wingdings 2" pitchFamily="18" charset="2"/>
              <a:buNone/>
            </a:pPr>
            <a:r>
              <a:rPr lang="id-ID" smtClean="0"/>
              <a:t>	(berkaitan dengan keterbatasan manusia)</a:t>
            </a:r>
          </a:p>
          <a:p>
            <a:pPr lvl="1">
              <a:buFont typeface="Wingdings 2" pitchFamily="18" charset="2"/>
              <a:buNone/>
            </a:pPr>
            <a:r>
              <a:rPr lang="id-ID" smtClean="0"/>
              <a:t>• interpreter/predicter </a:t>
            </a:r>
          </a:p>
          <a:p>
            <a:pPr lvl="1">
              <a:buFont typeface="Wingdings 2" pitchFamily="18" charset="2"/>
              <a:buNone/>
            </a:pPr>
            <a:r>
              <a:rPr lang="id-ID" smtClean="0"/>
              <a:t>	(berkaitan dengan pengetahuan)</a:t>
            </a:r>
          </a:p>
          <a:p>
            <a:pPr lvl="1">
              <a:buFont typeface="Wingdings 2" pitchFamily="18" charset="2"/>
              <a:buNone/>
            </a:pPr>
            <a:r>
              <a:rPr lang="id-ID" smtClean="0"/>
              <a:t>• aktor / pelaku </a:t>
            </a:r>
          </a:p>
          <a:p>
            <a:pPr lvl="1">
              <a:buFont typeface="Wingdings 2" pitchFamily="18" charset="2"/>
              <a:buNone/>
            </a:pPr>
            <a:r>
              <a:rPr lang="id-ID" smtClean="0"/>
              <a:t>	( berkaitan dengan tugas dan konteks sosial)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rrowheads="1"/>
          </p:cNvSpPr>
          <p:nvPr>
            <p:ph type="title"/>
          </p:nvPr>
        </p:nvSpPr>
        <p:spPr>
          <a:xfrm>
            <a:off x="457920" y="295231"/>
            <a:ext cx="8386560" cy="1330700"/>
          </a:xfrm>
        </p:spPr>
        <p:txBody>
          <a:bodyPr lIns="0" tIns="35199" rIns="0" bIns="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smtClean="0"/>
              <a:t>Analytical Evaluation</a:t>
            </a:r>
          </a:p>
        </p:txBody>
      </p:sp>
      <p:sp>
        <p:nvSpPr>
          <p:cNvPr id="14338" name="Rectangle 2"/>
          <p:cNvSpPr>
            <a:spLocks noGrp="1" noRot="1" noChangeArrowheads="1"/>
          </p:cNvSpPr>
          <p:nvPr>
            <p:ph sz="quarter" idx="1"/>
          </p:nvPr>
        </p:nvSpPr>
        <p:spPr>
          <a:xfrm>
            <a:off x="457920" y="1604329"/>
            <a:ext cx="8226720" cy="4584002"/>
          </a:xfrm>
        </p:spPr>
        <p:txBody>
          <a:bodyPr lIns="0" tIns="25599" rIns="0" bIns="0">
            <a:normAutofit/>
          </a:bodyPr>
          <a:lstStyle/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end-user </a:t>
            </a:r>
          </a:p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Metode</a:t>
            </a:r>
            <a:r>
              <a:rPr lang="en-US" dirty="0" smtClean="0"/>
              <a:t>:</a:t>
            </a:r>
          </a:p>
          <a:p>
            <a:pPr marL="781932" lvl="1" indent="-292325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Inspeksi</a:t>
            </a:r>
            <a:r>
              <a:rPr lang="en-US" dirty="0" smtClean="0"/>
              <a:t> → heuristic evaluation</a:t>
            </a:r>
          </a:p>
          <a:p>
            <a:pPr marL="1175057" lvl="2" indent="-260644">
              <a:buSzPct val="75000"/>
              <a:buFont typeface="Symbol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usability</a:t>
            </a:r>
          </a:p>
          <a:p>
            <a:pPr marL="781932" lvl="1" indent="-292325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smtClean="0"/>
              <a:t>Walkthrough</a:t>
            </a:r>
          </a:p>
          <a:p>
            <a:pPr marL="1175057" lvl="2" indent="-260644">
              <a:buSzPct val="75000"/>
              <a:buFont typeface="Symbol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skenario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prototype </a:t>
            </a:r>
            <a:r>
              <a:rPr lang="en-US" dirty="0" err="1" smtClean="0"/>
              <a:t>aplikasi</a:t>
            </a:r>
            <a:endParaRPr lang="en-US" dirty="0" smtClean="0"/>
          </a:p>
          <a:p>
            <a:pPr marL="1175057" lvl="2" indent="-260644">
              <a:buSzPct val="75000"/>
              <a:buFont typeface="Symbol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pPr marL="1175057" lvl="2" indent="-260644">
              <a:buSzPct val="75000"/>
              <a:buFont typeface="Symbol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74" name="Group 114"/>
          <p:cNvGraphicFramePr>
            <a:graphicFrameLocks noGrp="1"/>
          </p:cNvGraphicFramePr>
          <p:nvPr/>
        </p:nvGraphicFramePr>
        <p:xfrm>
          <a:off x="0" y="0"/>
          <a:ext cx="9131040" cy="8198664"/>
        </p:xfrm>
        <a:graphic>
          <a:graphicData uri="http://schemas.openxmlformats.org/drawingml/2006/table">
            <a:tbl>
              <a:tblPr/>
              <a:tblGrid>
                <a:gridCol w="1800000"/>
                <a:gridCol w="2534400"/>
                <a:gridCol w="2933280"/>
                <a:gridCol w="1863360"/>
              </a:tblGrid>
              <a:tr h="944338"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Paradigma</a:t>
                      </a:r>
                    </a:p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evaluasi</a:t>
                      </a:r>
                    </a:p>
                  </a:txBody>
                  <a:tcPr marL="82935" marR="82935" marT="20802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Usability Testing</a:t>
                      </a:r>
                    </a:p>
                  </a:txBody>
                  <a:tcPr marL="82935" marR="82935" marT="20802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Field Studies</a:t>
                      </a:r>
                    </a:p>
                  </a:txBody>
                  <a:tcPr marL="82935" marR="82935" marT="20802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Analytical Evaluation</a:t>
                      </a:r>
                    </a:p>
                  </a:txBody>
                  <a:tcPr marL="82935" marR="82935" marT="20802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855450"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5000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Peran pengguna</a:t>
                      </a:r>
                    </a:p>
                  </a:txBody>
                  <a:tcPr marL="82935" marR="82935" marT="192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Jalankan serangkaian tugas</a:t>
                      </a:r>
                    </a:p>
                  </a:txBody>
                  <a:tcPr marL="82935" marR="82935" marT="176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Berlaku alami</a:t>
                      </a:r>
                    </a:p>
                  </a:txBody>
                  <a:tcPr marL="82935" marR="82935" marT="176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Tidak terlibat</a:t>
                      </a:r>
                    </a:p>
                  </a:txBody>
                  <a:tcPr marL="82935" marR="82935" marT="176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855450"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5000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pengontrol</a:t>
                      </a:r>
                    </a:p>
                  </a:txBody>
                  <a:tcPr marL="82935" marR="82935" marT="192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Evaluator mengontrol</a:t>
                      </a:r>
                    </a:p>
                  </a:txBody>
                  <a:tcPr marL="82935" marR="82935" marT="176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Evaluator dan pengguna</a:t>
                      </a:r>
                    </a:p>
                  </a:txBody>
                  <a:tcPr marL="82935" marR="82935" marT="176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Evaluator ahli</a:t>
                      </a:r>
                    </a:p>
                  </a:txBody>
                  <a:tcPr marL="82935" marR="82935" marT="176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1386317"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5000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lokasi</a:t>
                      </a:r>
                    </a:p>
                  </a:txBody>
                  <a:tcPr marL="82935" marR="82935" marT="192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laboratorium</a:t>
                      </a:r>
                    </a:p>
                  </a:txBody>
                  <a:tcPr marL="82935" marR="82935" marT="176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Situasi alami</a:t>
                      </a:r>
                    </a:p>
                  </a:txBody>
                  <a:tcPr marL="82935" marR="82935" marT="176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Laboratorium dengan situasi pengguna</a:t>
                      </a:r>
                    </a:p>
                  </a:txBody>
                  <a:tcPr marL="82935" marR="82935" marT="176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855450"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5000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digunakan</a:t>
                      </a:r>
                    </a:p>
                  </a:txBody>
                  <a:tcPr marL="82935" marR="82935" marT="192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Dengan prototype atau produk</a:t>
                      </a:r>
                    </a:p>
                  </a:txBody>
                  <a:tcPr marL="82935" marR="82935" marT="176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Desain awal untuk cek kebutuhan </a:t>
                      </a:r>
                    </a:p>
                  </a:txBody>
                  <a:tcPr marL="82935" marR="82935" marT="176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Prototype atau model</a:t>
                      </a:r>
                    </a:p>
                  </a:txBody>
                  <a:tcPr marL="82935" marR="82935" marT="176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1054506"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5000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Tipe data</a:t>
                      </a:r>
                    </a:p>
                  </a:txBody>
                  <a:tcPr marL="82935" marR="82935" marT="192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Kuantitatif, statistik, hasil kuesioner</a:t>
                      </a:r>
                    </a:p>
                  </a:txBody>
                  <a:tcPr marL="82935" marR="82935" marT="176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Kuantitatif, sketsa, skenario, dll</a:t>
                      </a:r>
                    </a:p>
                  </a:txBody>
                  <a:tcPr marL="82935" marR="82935" marT="176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Studi kasus dari ahli</a:t>
                      </a:r>
                    </a:p>
                  </a:txBody>
                  <a:tcPr marL="82935" marR="82935" marT="176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1139058"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5000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Umpan balik untuk desain</a:t>
                      </a:r>
                    </a:p>
                  </a:txBody>
                  <a:tcPr marL="82935" marR="82935" marT="192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Laporan pengujian</a:t>
                      </a:r>
                    </a:p>
                  </a:txBody>
                  <a:tcPr marL="82935" marR="82935" marT="176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deskripsi/penjabaran</a:t>
                      </a:r>
                    </a:p>
                  </a:txBody>
                  <a:tcPr marL="82935" marR="82935" marT="176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Daftar masalah dari ahli</a:t>
                      </a:r>
                    </a:p>
                  </a:txBody>
                  <a:tcPr marL="82935" marR="82935" marT="176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1054506"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5000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filosofi</a:t>
                      </a:r>
                    </a:p>
                  </a:txBody>
                  <a:tcPr marL="82935" marR="82935" marT="192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Pendekatan aplikatif dengan eksperimen</a:t>
                      </a:r>
                    </a:p>
                  </a:txBody>
                  <a:tcPr marL="82935" marR="82935" marT="176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5713" algn="l"/>
                          <a:tab pos="5791200" algn="l"/>
                          <a:tab pos="6515100" algn="l"/>
                          <a:tab pos="7237413" algn="l"/>
                          <a:tab pos="7961313" algn="l"/>
                          <a:tab pos="8686800" algn="l"/>
                          <a:tab pos="940911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Observasi yang objektif</a:t>
                      </a:r>
                    </a:p>
                  </a:txBody>
                  <a:tcPr marL="82935" marR="82935" marT="17601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82935" marR="82935" marT="41473" marB="41473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Rot="1" noChangeArrowheads="1"/>
          </p:cNvSpPr>
          <p:nvPr>
            <p:ph type="title"/>
          </p:nvPr>
        </p:nvSpPr>
        <p:spPr>
          <a:xfrm>
            <a:off x="457920" y="244826"/>
            <a:ext cx="8386560" cy="1432951"/>
          </a:xfrm>
        </p:spPr>
        <p:txBody>
          <a:bodyPr lIns="0" tIns="35199" rIns="0" bIns="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  <a:defRPr/>
            </a:pP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endParaRPr lang="en-US" dirty="0" smtClean="0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036800" y="1451672"/>
            <a:ext cx="1658880" cy="3732872"/>
            <a:chOff x="1143000" y="1600200"/>
            <a:chExt cx="1828800" cy="4114800"/>
          </a:xfrm>
        </p:grpSpPr>
        <p:sp>
          <p:nvSpPr>
            <p:cNvPr id="17417" name="AutoShape 4"/>
            <p:cNvSpPr>
              <a:spLocks noChangeArrowheads="1"/>
            </p:cNvSpPr>
            <p:nvPr/>
          </p:nvSpPr>
          <p:spPr bwMode="auto">
            <a:xfrm>
              <a:off x="1143000" y="3430588"/>
              <a:ext cx="1600200" cy="455612"/>
            </a:xfrm>
            <a:prstGeom prst="flowChartInputOutpu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1143000" y="1600200"/>
              <a:ext cx="1828800" cy="4114800"/>
              <a:chOff x="1143000" y="1600200"/>
              <a:chExt cx="1828800" cy="4114800"/>
            </a:xfrm>
          </p:grpSpPr>
          <p:sp>
            <p:nvSpPr>
              <p:cNvPr id="17419" name="AutoShape 2"/>
              <p:cNvSpPr>
                <a:spLocks noChangeArrowheads="1"/>
              </p:cNvSpPr>
              <p:nvPr/>
            </p:nvSpPr>
            <p:spPr bwMode="auto">
              <a:xfrm>
                <a:off x="1143000" y="1600200"/>
                <a:ext cx="1828800" cy="457200"/>
              </a:xfrm>
              <a:prstGeom prst="flowChartPreparation">
                <a:avLst/>
              </a:prstGeom>
              <a:solidFill>
                <a:srgbClr val="99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0" name="AutoShape 3"/>
              <p:cNvSpPr>
                <a:spLocks noChangeArrowheads="1"/>
              </p:cNvSpPr>
              <p:nvPr/>
            </p:nvSpPr>
            <p:spPr bwMode="auto">
              <a:xfrm>
                <a:off x="1143000" y="2514600"/>
                <a:ext cx="1600200" cy="457200"/>
              </a:xfrm>
              <a:prstGeom prst="flowChartAlternateProcess">
                <a:avLst/>
              </a:prstGeom>
              <a:solidFill>
                <a:srgbClr val="FF66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1" name="AutoShape 5"/>
              <p:cNvSpPr>
                <a:spLocks noChangeArrowheads="1"/>
              </p:cNvSpPr>
              <p:nvPr/>
            </p:nvSpPr>
            <p:spPr bwMode="auto">
              <a:xfrm>
                <a:off x="1143000" y="4343400"/>
                <a:ext cx="1600200" cy="457200"/>
              </a:xfrm>
              <a:prstGeom prst="flowChartPreparation">
                <a:avLst/>
              </a:prstGeom>
              <a:solidFill>
                <a:srgbClr val="99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2" name="AutoShape 6"/>
              <p:cNvSpPr>
                <a:spLocks noChangeArrowheads="1"/>
              </p:cNvSpPr>
              <p:nvPr/>
            </p:nvSpPr>
            <p:spPr bwMode="auto">
              <a:xfrm>
                <a:off x="1143000" y="5257800"/>
                <a:ext cx="1600200" cy="457200"/>
              </a:xfrm>
              <a:prstGeom prst="flowChartAlternateProcess">
                <a:avLst/>
              </a:prstGeom>
              <a:solidFill>
                <a:srgbClr val="FF66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3" name="Line 7"/>
              <p:cNvSpPr>
                <a:spLocks noChangeShapeType="1"/>
              </p:cNvSpPr>
              <p:nvPr/>
            </p:nvSpPr>
            <p:spPr bwMode="auto">
              <a:xfrm>
                <a:off x="2057400" y="2057400"/>
                <a:ext cx="0" cy="457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4" name="Line 8"/>
              <p:cNvSpPr>
                <a:spLocks noChangeShapeType="1"/>
              </p:cNvSpPr>
              <p:nvPr/>
            </p:nvSpPr>
            <p:spPr bwMode="auto">
              <a:xfrm>
                <a:off x="2057400" y="2971800"/>
                <a:ext cx="0" cy="4587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5" name="Line 9"/>
              <p:cNvSpPr>
                <a:spLocks noChangeShapeType="1"/>
              </p:cNvSpPr>
              <p:nvPr/>
            </p:nvSpPr>
            <p:spPr bwMode="auto">
              <a:xfrm>
                <a:off x="2057400" y="3886200"/>
                <a:ext cx="0" cy="457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6" name="Line 10"/>
              <p:cNvSpPr>
                <a:spLocks noChangeShapeType="1"/>
              </p:cNvSpPr>
              <p:nvPr/>
            </p:nvSpPr>
            <p:spPr bwMode="auto">
              <a:xfrm>
                <a:off x="2057400" y="4800600"/>
                <a:ext cx="0" cy="457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7412" name="Text Box 11"/>
          <p:cNvSpPr txBox="1">
            <a:spLocks noChangeArrowheads="1"/>
          </p:cNvSpPr>
          <p:nvPr/>
        </p:nvSpPr>
        <p:spPr bwMode="auto">
          <a:xfrm>
            <a:off x="2903040" y="1451673"/>
            <a:ext cx="4976640" cy="6466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1" tIns="58415" rIns="81631" bIns="40816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Field study </a:t>
            </a:r>
            <a:r>
              <a:rPr lang="en-US" sz="2000" dirty="0" err="1">
                <a:solidFill>
                  <a:srgbClr val="000000"/>
                </a:solidFill>
              </a:rPr>
              <a:t>untuk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evaluasi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ide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desain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awal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dapatkan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umpan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balik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7413" name="Text Box 12"/>
          <p:cNvSpPr txBox="1">
            <a:spLocks noChangeArrowheads="1"/>
          </p:cNvSpPr>
          <p:nvPr/>
        </p:nvSpPr>
        <p:spPr bwMode="auto">
          <a:xfrm>
            <a:off x="2903040" y="2281200"/>
            <a:ext cx="5184000" cy="3629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1" tIns="58415" rIns="81631" bIns="40816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</a:tabLst>
            </a:pPr>
            <a:r>
              <a:rPr lang="en-US" sz="2000" dirty="0" err="1">
                <a:solidFill>
                  <a:srgbClr val="000000"/>
                </a:solidFill>
              </a:rPr>
              <a:t>Membuat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perubahan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pada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desain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7414" name="Text Box 13"/>
          <p:cNvSpPr txBox="1">
            <a:spLocks noChangeArrowheads="1"/>
          </p:cNvSpPr>
          <p:nvPr/>
        </p:nvSpPr>
        <p:spPr bwMode="auto">
          <a:xfrm>
            <a:off x="2903040" y="3112167"/>
            <a:ext cx="4976640" cy="3629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1" tIns="58415" rIns="81631" bIns="40816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Usability test </a:t>
            </a:r>
            <a:r>
              <a:rPr lang="en-US" sz="2000" dirty="0" err="1">
                <a:solidFill>
                  <a:srgbClr val="000000"/>
                </a:solidFill>
              </a:rPr>
              <a:t>untuk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cek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fitur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desain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khusus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7415" name="Text Box 14"/>
          <p:cNvSpPr txBox="1">
            <a:spLocks noChangeArrowheads="1"/>
          </p:cNvSpPr>
          <p:nvPr/>
        </p:nvSpPr>
        <p:spPr bwMode="auto">
          <a:xfrm>
            <a:off x="2903040" y="3915772"/>
            <a:ext cx="4976640" cy="646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1" tIns="58415" rIns="81631" bIns="40816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Field study  </a:t>
            </a:r>
            <a:r>
              <a:rPr lang="en-US" sz="2000" dirty="0" err="1">
                <a:solidFill>
                  <a:srgbClr val="000000"/>
                </a:solidFill>
              </a:rPr>
              <a:t>untuk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melihat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apa</a:t>
            </a:r>
            <a:r>
              <a:rPr lang="en-US" sz="2000" dirty="0">
                <a:solidFill>
                  <a:srgbClr val="000000"/>
                </a:solidFill>
              </a:rPr>
              <a:t> yang </a:t>
            </a:r>
            <a:r>
              <a:rPr lang="en-US" sz="2000" dirty="0" err="1">
                <a:solidFill>
                  <a:srgbClr val="000000"/>
                </a:solidFill>
              </a:rPr>
              <a:t>terjadi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pada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lingkungan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alaminya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2903040" y="4769781"/>
            <a:ext cx="4976640" cy="36435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1" tIns="58415" rIns="81631" bIns="40816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</a:tabLst>
            </a:pPr>
            <a:r>
              <a:rPr lang="en-US" sz="2000" dirty="0" err="1">
                <a:solidFill>
                  <a:srgbClr val="000000"/>
                </a:solidFill>
              </a:rPr>
              <a:t>Membuat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perubahan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akhir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Design VS </a:t>
            </a:r>
            <a:r>
              <a:rPr lang="en-US" dirty="0" err="1" smtClean="0"/>
              <a:t>Implementasi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Evaluasi  pada  tingkatan  perancangan  hanya  membutuhkan  ahlinya  dan akan  dianalisa  </a:t>
            </a:r>
            <a:endParaRPr lang="en-US" dirty="0" smtClean="0"/>
          </a:p>
          <a:p>
            <a:pPr>
              <a:defRPr/>
            </a:pPr>
            <a:r>
              <a:rPr lang="id-ID" dirty="0" smtClean="0"/>
              <a:t>sedangkan  evaluasi  pada  tingkat  implementasi membawa user sebagai subyek dari eksperimen.</a:t>
            </a:r>
            <a:endParaRPr lang="id-ID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sz="3600" dirty="0"/>
              <a:t>Laboratory VS. Field studies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pada  laboratorium  merupakan  awal  tingkatan  </a:t>
            </a:r>
            <a:endParaRPr lang="en-US" dirty="0" smtClean="0"/>
          </a:p>
          <a:p>
            <a:pPr>
              <a:defRPr/>
            </a:pPr>
            <a:r>
              <a:rPr lang="id-ID" dirty="0" smtClean="0"/>
              <a:t>sedangkan  field  studies ditempatkan pada tingkatan implementasi. 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2714625" y="6215063"/>
            <a:ext cx="3962400" cy="457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UIB -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&amp; </a:t>
            </a:r>
            <a:r>
              <a:rPr lang="en-US" dirty="0" err="1" smtClean="0"/>
              <a:t>Komputer</a:t>
            </a:r>
            <a:endParaRPr lang="en-US" dirty="0" smtClean="0"/>
          </a:p>
        </p:txBody>
      </p:sp>
      <p:sp>
        <p:nvSpPr>
          <p:cNvPr id="9219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id-ID" b="1" i="1" smtClean="0"/>
              <a:t>Pemodelan Kognitif</a:t>
            </a:r>
            <a:br>
              <a:rPr lang="id-ID" b="1" i="1" smtClean="0"/>
            </a:br>
            <a:r>
              <a:rPr lang="id-ID" b="1" i="1" smtClean="0"/>
              <a:t>memperkirakan pikir dan reaksi</a:t>
            </a:r>
            <a:endParaRPr lang="en-US" smtClean="0"/>
          </a:p>
        </p:txBody>
      </p:sp>
      <p:sp>
        <p:nvSpPr>
          <p:cNvPr id="9220" name="Content Placeholder 2"/>
          <p:cNvSpPr>
            <a:spLocks noGrp="1"/>
          </p:cNvSpPr>
          <p:nvPr>
            <p:ph idx="4294967295"/>
          </p:nvPr>
        </p:nvSpPr>
        <p:spPr>
          <a:xfrm>
            <a:off x="0" y="1571625"/>
            <a:ext cx="8229600" cy="4525963"/>
          </a:xfrm>
        </p:spPr>
        <p:txBody>
          <a:bodyPr/>
          <a:lstStyle/>
          <a:p>
            <a:r>
              <a:rPr lang="id-ID" smtClean="0"/>
              <a:t>Teknik Evaluasi:</a:t>
            </a:r>
          </a:p>
          <a:p>
            <a:pPr lvl="1">
              <a:buFont typeface="Wingdings 2" pitchFamily="18" charset="2"/>
              <a:buNone/>
            </a:pPr>
            <a:r>
              <a:rPr lang="en-US" smtClean="0"/>
              <a:t>1. Human = Sensory processor ( percobaan</a:t>
            </a:r>
            <a:r>
              <a:rPr lang="id-ID" smtClean="0"/>
              <a:t> kuantitatif)</a:t>
            </a:r>
          </a:p>
          <a:p>
            <a:pPr lvl="1">
              <a:buFont typeface="Wingdings 2" pitchFamily="18" charset="2"/>
              <a:buNone/>
            </a:pPr>
            <a:r>
              <a:rPr lang="id-ID" smtClean="0"/>
              <a:t>2. Human = Interpreter/ predicter ( analisa tugas / proses kognitif)</a:t>
            </a:r>
          </a:p>
          <a:p>
            <a:pPr lvl="1">
              <a:buFont typeface="Wingdings 2" pitchFamily="18" charset="2"/>
              <a:buNone/>
            </a:pPr>
            <a:r>
              <a:rPr lang="en-US" smtClean="0"/>
              <a:t>3. Human = actor / pelaku ( Participatory Design ,</a:t>
            </a:r>
            <a:r>
              <a:rPr lang="id-ID" smtClean="0"/>
              <a:t> ethnographic)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2714625" y="6215063"/>
            <a:ext cx="3962400" cy="457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UIB -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&amp; </a:t>
            </a:r>
            <a:r>
              <a:rPr lang="en-US" dirty="0" err="1" smtClean="0"/>
              <a:t>Komputer</a:t>
            </a:r>
            <a:endParaRPr lang="en-US" dirty="0" smtClean="0"/>
          </a:p>
        </p:txBody>
      </p:sp>
      <p:sp>
        <p:nvSpPr>
          <p:cNvPr id="10243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algn="ctr"/>
            <a:r>
              <a:rPr lang="id-ID" b="1" smtClean="0"/>
              <a:t>Koginitif/ Model User</a:t>
            </a:r>
            <a:endParaRPr lang="en-US" smtClean="0"/>
          </a:p>
        </p:txBody>
      </p:sp>
      <p:sp>
        <p:nvSpPr>
          <p:cNvPr id="10244" name="Content Placeholder 2"/>
          <p:cNvSpPr>
            <a:spLocks noGrp="1"/>
          </p:cNvSpPr>
          <p:nvPr>
            <p:ph idx="4294967295"/>
          </p:nvPr>
        </p:nvSpPr>
        <p:spPr>
          <a:xfrm>
            <a:off x="0" y="1571625"/>
            <a:ext cx="8229600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d-ID" sz="2400" i="1" smtClean="0"/>
              <a:t>Membedakan pendekatan: HCI dalam pembuatan sistem</a:t>
            </a:r>
          </a:p>
          <a:p>
            <a:pPr>
              <a:buFont typeface="Wingdings 2" pitchFamily="18" charset="2"/>
              <a:buNone/>
            </a:pPr>
            <a:r>
              <a:rPr lang="id-ID" sz="2400" smtClean="0"/>
              <a:t>-   Manusia sebagai Mesin pemroses informasi (Machine Side)</a:t>
            </a:r>
          </a:p>
          <a:p>
            <a:pPr>
              <a:buFontTx/>
              <a:buChar char="-"/>
            </a:pPr>
            <a:r>
              <a:rPr lang="id-ID" sz="2400" smtClean="0"/>
              <a:t>Manusia sebagai Pelaku dalam konteks (Human Side)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2714625" y="6215063"/>
            <a:ext cx="3962400" cy="457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UIB -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&amp; </a:t>
            </a:r>
            <a:r>
              <a:rPr lang="en-US" dirty="0" err="1" smtClean="0"/>
              <a:t>Komputer</a:t>
            </a:r>
            <a:endParaRPr lang="en-US" dirty="0" smtClean="0"/>
          </a:p>
        </p:txBody>
      </p:sp>
      <p:sp>
        <p:nvSpPr>
          <p:cNvPr id="11267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algn="ctr"/>
            <a:r>
              <a:rPr lang="id-ID" b="1" smtClean="0"/>
              <a:t>Koginitif/ Model User</a:t>
            </a:r>
            <a:endParaRPr lang="en-US" smtClean="0"/>
          </a:p>
        </p:txBody>
      </p:sp>
      <p:sp>
        <p:nvSpPr>
          <p:cNvPr id="11268" name="Content Placeholder 2"/>
          <p:cNvSpPr>
            <a:spLocks noGrp="1"/>
          </p:cNvSpPr>
          <p:nvPr>
            <p:ph idx="4294967295"/>
          </p:nvPr>
        </p:nvSpPr>
        <p:spPr>
          <a:xfrm>
            <a:off x="0" y="1571625"/>
            <a:ext cx="8229600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d-ID" sz="2400" smtClean="0"/>
              <a:t>	Model Kognitif adalah sebuah model yang di rancang  dari </a:t>
            </a:r>
            <a:r>
              <a:rPr lang="sv-SE" sz="2400" smtClean="0"/>
              <a:t>cara kerja user,</a:t>
            </a:r>
            <a:r>
              <a:rPr lang="id-ID" sz="2400" smtClean="0"/>
              <a:t>untuk mengetahui bagaimana user akan berinteraksi dengan interface</a:t>
            </a:r>
          </a:p>
          <a:p>
            <a:pPr>
              <a:buFont typeface="Wingdings 2" pitchFamily="18" charset="2"/>
              <a:buNone/>
            </a:pPr>
            <a:endParaRPr lang="id-ID" sz="2400" smtClean="0"/>
          </a:p>
          <a:p>
            <a:pPr>
              <a:buFont typeface="Wingdings 2" pitchFamily="18" charset="2"/>
              <a:buNone/>
            </a:pPr>
            <a:r>
              <a:rPr lang="id-ID" sz="2400" smtClean="0"/>
              <a:t>	Komponen:</a:t>
            </a:r>
          </a:p>
          <a:p>
            <a:pPr>
              <a:buFont typeface="Wingdings 2" pitchFamily="18" charset="2"/>
              <a:buNone/>
            </a:pPr>
            <a:r>
              <a:rPr lang="id-ID" sz="2400" smtClean="0"/>
              <a:t>-   membentuk beberapa aspek dari pemahaman user, pengetahuan,  maksud dan pemrosesan</a:t>
            </a:r>
          </a:p>
          <a:p>
            <a:pPr>
              <a:buFont typeface="Wingdings 2" pitchFamily="18" charset="2"/>
              <a:buNone/>
            </a:pPr>
            <a:r>
              <a:rPr lang="id-ID" sz="2400" smtClean="0"/>
              <a:t>-   beragam dalam level representasi :</a:t>
            </a:r>
          </a:p>
          <a:p>
            <a:pPr>
              <a:buFont typeface="Wingdings 2" pitchFamily="18" charset="2"/>
              <a:buNone/>
            </a:pPr>
            <a:r>
              <a:rPr lang="id-ID" sz="2400" smtClean="0"/>
              <a:t>	rencana dan pemecahan masalah tingkat tinggi, sampai ke aksi motorik tingkat rendah (mis: keypress)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2714625" y="6215063"/>
            <a:ext cx="3962400" cy="457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UIB -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&amp; </a:t>
            </a:r>
            <a:r>
              <a:rPr lang="en-US" dirty="0" err="1" smtClean="0"/>
              <a:t>Komputer</a:t>
            </a:r>
            <a:endParaRPr lang="en-US" dirty="0" smtClean="0"/>
          </a:p>
        </p:txBody>
      </p:sp>
      <p:sp>
        <p:nvSpPr>
          <p:cNvPr id="12291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 anchor="ctr"/>
          <a:lstStyle/>
          <a:p>
            <a:pPr algn="ctr"/>
            <a:r>
              <a:rPr lang="id-ID" b="1" smtClean="0"/>
              <a:t>Koginitif/ Model User</a:t>
            </a:r>
            <a:endParaRPr lang="en-US" smtClean="0"/>
          </a:p>
        </p:txBody>
      </p:sp>
      <p:sp>
        <p:nvSpPr>
          <p:cNvPr id="12292" name="Content Placeholder 2"/>
          <p:cNvSpPr>
            <a:spLocks noGrp="1"/>
          </p:cNvSpPr>
          <p:nvPr>
            <p:ph idx="4294967295"/>
          </p:nvPr>
        </p:nvSpPr>
        <p:spPr>
          <a:xfrm>
            <a:off x="142875" y="1071563"/>
            <a:ext cx="9001125" cy="4525962"/>
          </a:xfrm>
        </p:spPr>
        <p:txBody>
          <a:bodyPr/>
          <a:lstStyle/>
          <a:p>
            <a:pPr lvl="1">
              <a:buFont typeface="Wingdings 2" pitchFamily="18" charset="2"/>
              <a:buNone/>
            </a:pPr>
            <a:r>
              <a:rPr lang="sv-SE" sz="2200" smtClean="0"/>
              <a:t>1. Model Human Processor (MHP)</a:t>
            </a:r>
          </a:p>
          <a:p>
            <a:pPr lvl="1">
              <a:buFont typeface="Wingdings 2" pitchFamily="18" charset="2"/>
              <a:buNone/>
            </a:pPr>
            <a:r>
              <a:rPr lang="id-ID" sz="2200" smtClean="0"/>
              <a:t>Dari Card,Moran, dan Newell (1980an)</a:t>
            </a:r>
          </a:p>
          <a:p>
            <a:pPr lvl="1">
              <a:buFont typeface="Wingdings 2" pitchFamily="18" charset="2"/>
              <a:buNone/>
            </a:pPr>
            <a:r>
              <a:rPr lang="id-ID" sz="2200" smtClean="0"/>
              <a:t>Adalah model yang </a:t>
            </a:r>
            <a:r>
              <a:rPr lang="nb-NO" sz="2200" smtClean="0"/>
              <a:t>menganggap manusia sebagai sistem pemrosesan</a:t>
            </a:r>
            <a:r>
              <a:rPr lang="id-ID" sz="2200" smtClean="0"/>
              <a:t> informasi </a:t>
            </a:r>
          </a:p>
          <a:p>
            <a:pPr lvl="1">
              <a:buFont typeface="Wingdings 2" pitchFamily="18" charset="2"/>
              <a:buNone/>
            </a:pPr>
            <a:endParaRPr lang="id-ID" sz="2200" smtClean="0"/>
          </a:p>
          <a:p>
            <a:pPr lvl="1">
              <a:buFont typeface="Wingdings 2" pitchFamily="18" charset="2"/>
              <a:buNone/>
            </a:pPr>
            <a:r>
              <a:rPr lang="id-ID" sz="2200" i="1" smtClean="0"/>
              <a:t>Komponen MHP:</a:t>
            </a:r>
          </a:p>
          <a:p>
            <a:pPr lvl="1">
              <a:buFont typeface="Wingdings 2" pitchFamily="18" charset="2"/>
              <a:buNone/>
            </a:pPr>
            <a:r>
              <a:rPr lang="it-IT" sz="2200" smtClean="0"/>
              <a:t>• kumpulan memori dan pemrosesan bersama</a:t>
            </a:r>
          </a:p>
          <a:p>
            <a:pPr lvl="1">
              <a:buFont typeface="Wingdings 2" pitchFamily="18" charset="2"/>
              <a:buNone/>
            </a:pPr>
            <a:r>
              <a:rPr lang="id-ID" sz="2200" smtClean="0"/>
              <a:t>• kumpulan Prinsip Operasi</a:t>
            </a:r>
          </a:p>
          <a:p>
            <a:pPr lvl="1">
              <a:buFont typeface="Wingdings 2" pitchFamily="18" charset="2"/>
              <a:buNone/>
            </a:pPr>
            <a:r>
              <a:rPr lang="id-ID" sz="2200" smtClean="0"/>
              <a:t>• model diskrit dan berurutan</a:t>
            </a:r>
          </a:p>
          <a:p>
            <a:pPr lvl="1">
              <a:buFont typeface="Wingdings 2" pitchFamily="18" charset="2"/>
              <a:buNone/>
            </a:pPr>
            <a:r>
              <a:rPr lang="id-ID" sz="2200" smtClean="0"/>
              <a:t>• setiap tahapan mempunyai karakteristik waktu</a:t>
            </a:r>
          </a:p>
          <a:p>
            <a:pPr lvl="1">
              <a:buFont typeface="Wingdings 2" pitchFamily="18" charset="2"/>
              <a:buNone/>
            </a:pPr>
            <a:r>
              <a:rPr lang="id-ID" sz="2200" smtClean="0"/>
              <a:t>(tambahkan waktu tiap tahapan untuk memperoleh total waktu kerja)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2714625" y="6215063"/>
            <a:ext cx="3962400" cy="457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UIB -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&amp; </a:t>
            </a:r>
            <a:r>
              <a:rPr lang="en-US" dirty="0" err="1" smtClean="0"/>
              <a:t>Komputer</a:t>
            </a:r>
            <a:endParaRPr lang="en-US" dirty="0" smtClean="0"/>
          </a:p>
        </p:txBody>
      </p:sp>
      <p:sp>
        <p:nvSpPr>
          <p:cNvPr id="13315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 anchor="ctr"/>
          <a:lstStyle/>
          <a:p>
            <a:pPr algn="ctr"/>
            <a:r>
              <a:rPr lang="id-ID" b="1" smtClean="0"/>
              <a:t>Koginitif/ Model User</a:t>
            </a:r>
            <a:endParaRPr lang="en-US" smtClean="0"/>
          </a:p>
        </p:txBody>
      </p:sp>
      <p:sp>
        <p:nvSpPr>
          <p:cNvPr id="13316" name="Content Placeholder 2"/>
          <p:cNvSpPr>
            <a:spLocks noGrp="1"/>
          </p:cNvSpPr>
          <p:nvPr>
            <p:ph idx="4294967295"/>
          </p:nvPr>
        </p:nvSpPr>
        <p:spPr>
          <a:xfrm>
            <a:off x="142875" y="1071563"/>
            <a:ext cx="9001125" cy="4525962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</a:pPr>
            <a:r>
              <a:rPr lang="id-ID" sz="2000" i="1" smtClean="0"/>
              <a:t>Subsystem:</a:t>
            </a:r>
          </a:p>
          <a:p>
            <a:pPr>
              <a:buFont typeface="Wingdings 2" pitchFamily="18" charset="2"/>
              <a:buNone/>
            </a:pPr>
            <a:r>
              <a:rPr lang="nl-NL" sz="2000" smtClean="0"/>
              <a:t>- Perceptual, Kognitif dan Motorik (masing-masing</a:t>
            </a:r>
            <a:r>
              <a:rPr lang="id-ID" sz="2000" smtClean="0"/>
              <a:t> memiliki prosessor dan memori )</a:t>
            </a:r>
          </a:p>
          <a:p>
            <a:pPr>
              <a:buFont typeface="Wingdings 2" pitchFamily="18" charset="2"/>
              <a:buNone/>
            </a:pPr>
            <a:r>
              <a:rPr lang="fi-FI" sz="2000" smtClean="0"/>
              <a:t>- isi memori kerja menyulut aksi yang tersimpan dalam</a:t>
            </a:r>
            <a:r>
              <a:rPr lang="id-ID" sz="2000" smtClean="0"/>
              <a:t> long-term memory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• Sistem Persepsi :</a:t>
            </a:r>
          </a:p>
          <a:p>
            <a:pPr>
              <a:buFont typeface="Wingdings 2" pitchFamily="18" charset="2"/>
              <a:buNone/>
            </a:pPr>
            <a:r>
              <a:rPr lang="it-IT" sz="2000" smtClean="0"/>
              <a:t>- terdiri atas banyak sensor dan memori pendukung.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- memori terpenting adalah pada penyimpanan visual dan audio image ;</a:t>
            </a:r>
          </a:p>
          <a:p>
            <a:pPr>
              <a:buFont typeface="Wingdings 2" pitchFamily="18" charset="2"/>
              <a:buNone/>
            </a:pPr>
            <a:r>
              <a:rPr lang="sv-SE" sz="2000" smtClean="0"/>
              <a:t>- menunda output sistem sensor ketika sedang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dikodekan (simbolik) ;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• Sistem Kognitif:</a:t>
            </a:r>
          </a:p>
          <a:p>
            <a:pPr>
              <a:buFont typeface="Wingdings 2" pitchFamily="18" charset="2"/>
              <a:buNone/>
            </a:pPr>
            <a:r>
              <a:rPr lang="it-IT" sz="2000" smtClean="0"/>
              <a:t>- Menerima kode2 simbolik (informasi) dari penyimpanan</a:t>
            </a:r>
            <a:r>
              <a:rPr lang="id-ID" sz="2000" smtClean="0"/>
              <a:t> </a:t>
            </a:r>
            <a:r>
              <a:rPr lang="pt-BR" sz="2000" smtClean="0"/>
              <a:t>sensor image pada memori kerja-nya.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- Menggunakannya dengan informasi (yang telah </a:t>
            </a:r>
            <a:r>
              <a:rPr lang="en-US" sz="2000" smtClean="0"/>
              <a:t>tersimpan sebelumnya) pada long term memory untuk</a:t>
            </a:r>
            <a:r>
              <a:rPr lang="id-ID" sz="2000" smtClean="0"/>
              <a:t> memutuskan aksi/respon.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• Sistem Motorik: menjalankan response yang sesuai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2714625" y="6215063"/>
            <a:ext cx="3962400" cy="457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UIB -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&amp; </a:t>
            </a:r>
            <a:r>
              <a:rPr lang="en-US" dirty="0" err="1" smtClean="0"/>
              <a:t>Komputer</a:t>
            </a:r>
            <a:endParaRPr lang="en-US" dirty="0" smtClean="0"/>
          </a:p>
        </p:txBody>
      </p:sp>
      <p:sp>
        <p:nvSpPr>
          <p:cNvPr id="14339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 anchor="ctr"/>
          <a:lstStyle/>
          <a:p>
            <a:pPr algn="ctr"/>
            <a:r>
              <a:rPr lang="id-ID" b="1" smtClean="0"/>
              <a:t>Koginitif/ Model User</a:t>
            </a:r>
            <a:endParaRPr lang="en-US" smtClean="0"/>
          </a:p>
        </p:txBody>
      </p:sp>
      <p:sp>
        <p:nvSpPr>
          <p:cNvPr id="14340" name="Content Placeholder 2"/>
          <p:cNvSpPr>
            <a:spLocks noGrp="1"/>
          </p:cNvSpPr>
          <p:nvPr>
            <p:ph idx="4294967295"/>
          </p:nvPr>
        </p:nvSpPr>
        <p:spPr>
          <a:xfrm>
            <a:off x="142875" y="1071563"/>
            <a:ext cx="9001125" cy="4525962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</a:pPr>
            <a:r>
              <a:rPr lang="id-ID" sz="2000" smtClean="0"/>
              <a:t>2. GOMS (</a:t>
            </a:r>
            <a:r>
              <a:rPr lang="en-US" sz="2000" smtClean="0"/>
              <a:t>Goals, Operators, Methods, Selection</a:t>
            </a:r>
            <a:r>
              <a:rPr lang="id-ID" sz="2000" smtClean="0"/>
              <a:t>)</a:t>
            </a:r>
            <a:r>
              <a:rPr lang="en-US" sz="2000" smtClean="0"/>
              <a:t> Rules</a:t>
            </a:r>
            <a:r>
              <a:rPr lang="id-ID" sz="2000" smtClean="0"/>
              <a:t> (dikembangkan oleh Card,Moran dan Newell)</a:t>
            </a:r>
          </a:p>
          <a:p>
            <a:pPr>
              <a:buFont typeface="Wingdings 2" pitchFamily="18" charset="2"/>
              <a:buNone/>
            </a:pPr>
            <a:endParaRPr lang="id-ID" sz="2000" smtClean="0"/>
          </a:p>
          <a:p>
            <a:pPr>
              <a:buFont typeface="Wingdings 2" pitchFamily="18" charset="2"/>
              <a:buNone/>
            </a:pPr>
            <a:r>
              <a:rPr lang="id-ID" sz="2000" smtClean="0"/>
              <a:t>•   Goal / Tujuan : status terakhir yang ingin dicapai, </a:t>
            </a:r>
            <a:r>
              <a:rPr lang="fi-FI" sz="2000" smtClean="0"/>
              <a:t>kemudian uraikan dalam sub tujuan.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•   Operator : aksi pada tingkat paling rendah (untuk menjalankan suatu kegiatan); misal: press key, drag mouse, memindahkan pointer</a:t>
            </a:r>
          </a:p>
          <a:p>
            <a:pPr>
              <a:buFont typeface="Wingdings 2" pitchFamily="18" charset="2"/>
              <a:buNone/>
            </a:pPr>
            <a:r>
              <a:rPr lang="en-US" sz="2000" smtClean="0"/>
              <a:t>•</a:t>
            </a:r>
            <a:r>
              <a:rPr lang="id-ID" sz="2000" smtClean="0"/>
              <a:t>  </a:t>
            </a:r>
            <a:r>
              <a:rPr lang="en-US" sz="2000" smtClean="0"/>
              <a:t> Methods: urutan operator (prosedur) untuk</a:t>
            </a:r>
            <a:r>
              <a:rPr lang="id-ID" sz="2000" smtClean="0"/>
              <a:t> </a:t>
            </a:r>
            <a:r>
              <a:rPr lang="fi-FI" sz="2000" smtClean="0"/>
              <a:t>menuntaskan suatu tujuan (satu atau lebih)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     contoh: Memilih kalimat gerakkan mouse ke awal kata, press mouse, tarik ke akhir kata, lepaskan mouse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•   Selection Rules:</a:t>
            </a:r>
          </a:p>
          <a:p>
            <a:pPr>
              <a:buFont typeface="Wingdings 2" pitchFamily="18" charset="2"/>
              <a:buNone/>
            </a:pPr>
            <a:r>
              <a:rPr lang="fi-FI" sz="2000" smtClean="0"/>
              <a:t>- dipakai ketika ada pilihan cara</a:t>
            </a:r>
          </a:p>
          <a:p>
            <a:pPr>
              <a:buFont typeface="Wingdings 2" pitchFamily="18" charset="2"/>
              <a:buNone/>
            </a:pPr>
            <a:r>
              <a:rPr lang="id-ID" sz="2000" smtClean="0"/>
              <a:t>- ujicoba GOMS untuk memperkirakan metode mana yang digunakan</a:t>
            </a:r>
          </a:p>
          <a:p>
            <a:pPr>
              <a:buFont typeface="Wingdings 2" pitchFamily="18" charset="2"/>
              <a:buNone/>
            </a:pPr>
            <a:endParaRPr lang="id-ID" sz="2000" smtClean="0"/>
          </a:p>
          <a:p>
            <a:pPr>
              <a:buFont typeface="Wingdings 2" pitchFamily="18" charset="2"/>
              <a:buNone/>
            </a:pPr>
            <a:r>
              <a:rPr lang="id-ID" sz="2000" smtClean="0"/>
              <a:t>Contoh: dapat menghapus sebuah kata baik dengan cara ctrl-X ataupun melalui menu tertentu.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81</TotalTime>
  <Words>1488</Words>
  <Application>Microsoft Office PowerPoint</Application>
  <PresentationFormat>On-screen Show (4:3)</PresentationFormat>
  <Paragraphs>286</Paragraphs>
  <Slides>34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Equity</vt:lpstr>
      <vt:lpstr>Pertemuan 11</vt:lpstr>
      <vt:lpstr>Pemodelan Kognitif memperkirakan pikir dan reaksi</vt:lpstr>
      <vt:lpstr>Pemodelan Kognitif memperkirakan pikir dan reaksi</vt:lpstr>
      <vt:lpstr>Pemodelan Kognitif memperkirakan pikir dan reaksi</vt:lpstr>
      <vt:lpstr>Koginitif/ Model User</vt:lpstr>
      <vt:lpstr>Koginitif/ Model User</vt:lpstr>
      <vt:lpstr>Koginitif/ Model User</vt:lpstr>
      <vt:lpstr>Koginitif/ Model User</vt:lpstr>
      <vt:lpstr>Koginitif/ Model User</vt:lpstr>
      <vt:lpstr>Koginitif/ Model User</vt:lpstr>
      <vt:lpstr>Koginitif/ Model User</vt:lpstr>
      <vt:lpstr>Koginitif/ Model User</vt:lpstr>
      <vt:lpstr>Koginitif/ Model User</vt:lpstr>
      <vt:lpstr>Koginitif/ Model User</vt:lpstr>
      <vt:lpstr>Koginitif/ Model User</vt:lpstr>
      <vt:lpstr>Koginitif/ Model User</vt:lpstr>
      <vt:lpstr>Koginitif/ Model User</vt:lpstr>
      <vt:lpstr>Evaluasi</vt:lpstr>
      <vt:lpstr>Pendahuluan</vt:lpstr>
      <vt:lpstr>Tujuan Evaluasi</vt:lpstr>
      <vt:lpstr>Slide 21</vt:lpstr>
      <vt:lpstr>Slide 22</vt:lpstr>
      <vt:lpstr>EVALUASI</vt:lpstr>
      <vt:lpstr>Pendekatan Evaluasi</vt:lpstr>
      <vt:lpstr>Metode</vt:lpstr>
      <vt:lpstr>Usability Testing</vt:lpstr>
      <vt:lpstr>Usability Testing</vt:lpstr>
      <vt:lpstr>Field Studies</vt:lpstr>
      <vt:lpstr>Field Studies</vt:lpstr>
      <vt:lpstr>Analytical Evaluation</vt:lpstr>
      <vt:lpstr>Slide 31</vt:lpstr>
      <vt:lpstr>Kombinasi Pendekatan</vt:lpstr>
      <vt:lpstr>Design VS Implementasi</vt:lpstr>
      <vt:lpstr>Laboratory VS. Field studies 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10</dc:title>
  <dc:creator>MELZZ</dc:creator>
  <cp:lastModifiedBy>MELZZ</cp:lastModifiedBy>
  <cp:revision>5</cp:revision>
  <dcterms:created xsi:type="dcterms:W3CDTF">2012-07-29T14:41:17Z</dcterms:created>
  <dcterms:modified xsi:type="dcterms:W3CDTF">2012-08-05T13:24:07Z</dcterms:modified>
</cp:coreProperties>
</file>