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303" r:id="rId2"/>
    <p:sldId id="259" r:id="rId3"/>
    <p:sldId id="260" r:id="rId4"/>
    <p:sldId id="301" r:id="rId5"/>
    <p:sldId id="262" r:id="rId6"/>
    <p:sldId id="308" r:id="rId7"/>
    <p:sldId id="310" r:id="rId8"/>
    <p:sldId id="309" r:id="rId9"/>
    <p:sldId id="302" r:id="rId10"/>
    <p:sldId id="265" r:id="rId11"/>
    <p:sldId id="266" r:id="rId12"/>
    <p:sldId id="267" r:id="rId13"/>
    <p:sldId id="297" r:id="rId14"/>
    <p:sldId id="298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99" r:id="rId24"/>
    <p:sldId id="277" r:id="rId25"/>
    <p:sldId id="305" r:id="rId26"/>
    <p:sldId id="278" r:id="rId27"/>
    <p:sldId id="279" r:id="rId28"/>
    <p:sldId id="280" r:id="rId29"/>
    <p:sldId id="281" r:id="rId30"/>
    <p:sldId id="282" r:id="rId31"/>
    <p:sldId id="307" r:id="rId32"/>
    <p:sldId id="306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300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48" d="100"/>
          <a:sy n="48" d="100"/>
        </p:scale>
        <p:origin x="-6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0690E-D962-4A97-9AF6-CFCD755542F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2B2E-B64B-4517-ACD8-5A95D2EF472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30/08/2012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</a:t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Sistem Informasi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id-ID" sz="4400" b="0" dirty="0" smtClean="0"/>
              <a:t>RECENT RESEARCH</a:t>
            </a:r>
            <a:endParaRPr kumimoji="0" lang="en-US" sz="4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80388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65% of hardware and/or software development project fail </a:t>
            </a:r>
            <a:r>
              <a:rPr kumimoji="0" lang="id-ID" sz="2000" dirty="0" smtClean="0"/>
              <a:t>(A Study of more than 300 large company conducted by Peat Marwick consultant).</a:t>
            </a:r>
            <a:endParaRPr kumimoji="0" lang="en-US" sz="20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More than half IT project become runaways </a:t>
            </a:r>
            <a:r>
              <a:rPr kumimoji="0" lang="id-ID" sz="2000" dirty="0" smtClean="0"/>
              <a:t>(A study by META group).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Up to 75% of software project are canceled </a:t>
            </a:r>
            <a:r>
              <a:rPr kumimoji="0" lang="id-ID" sz="2000" dirty="0" smtClean="0"/>
              <a:t>(Applied Data Research).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Only 2.5% of global business achieve 100% project success and over 50% of global business project fail </a:t>
            </a:r>
            <a:r>
              <a:rPr kumimoji="0" lang="id-ID" sz="2000" dirty="0" smtClean="0"/>
              <a:t>(Price Water House Survey, 2004). </a:t>
            </a:r>
            <a:endParaRPr kumimoji="0" lang="id-ID" sz="28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42% IRAQ Reconstruction project terminated due to mismanagement </a:t>
            </a:r>
            <a:r>
              <a:rPr kumimoji="0" lang="id-ID" sz="2000" dirty="0" smtClean="0"/>
              <a:t>(The Special Inspector Geberal for Iraq Reconstruction)</a:t>
            </a:r>
            <a:endParaRPr kumimoji="0" 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sz="2800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4A24F-CAA1-4E5E-A48C-16A3B1CB1EB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Another Survey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 1995 Standish Group Study (CHAOS) found that only 16.2% of IT Projects were succesfull in meeting scope, time, and cost goals</a:t>
            </a:r>
          </a:p>
          <a:p>
            <a:pPr>
              <a:defRPr/>
            </a:pPr>
            <a:r>
              <a:rPr lang="id-ID" dirty="0" smtClean="0"/>
              <a:t>Over 31% of IT project were canceled before completion, costing over $81 billion in the U.S. alone</a:t>
            </a: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3C4E2-C524-439E-A1AC-185D4BDA1FD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IT 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Improvements by 2001 (compared to 1995)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Time overruns significantly decreased to 163% compared to 222%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Cost overruns were down to 145% compared to 189%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Required features and functions were up to 67% compared to 61%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78,000 U.S. projects were successful compared to 28,000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New York"/>
                <a:cs typeface="Times New Roman" pitchFamily="18" charset="0"/>
              </a:rPr>
              <a:t>28% of IT projects succeeded compared to 16%</a:t>
            </a:r>
            <a:r>
              <a:rPr lang="id-ID" sz="2800" dirty="0" smtClean="0">
                <a:latin typeface="New York"/>
                <a:cs typeface="Times New Roman" pitchFamily="18" charset="0"/>
              </a:rPr>
              <a:t> </a:t>
            </a:r>
            <a:endParaRPr lang="en-US" sz="2800" dirty="0" smtClean="0">
              <a:latin typeface="New York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>
              <a:defRPr/>
            </a:pPr>
            <a:endParaRPr lang="id-ID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61C7D3-BFFF-40A9-968D-E0ADEC8ABD8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Improvements by 200</a:t>
            </a:r>
            <a:r>
              <a:rPr lang="id-ID" sz="5400" dirty="0" smtClean="0"/>
              <a:t>9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id-ID" dirty="0" smtClean="0"/>
              <a:t>32 % IT Project were delivered on time &amp; within budget.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44 % were “challenged”. (Late, or overbudget, or missed meeting performance).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24 % failed.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nt14713" charset="0"/>
                <a:cs typeface="Times New Roman" pitchFamily="18" charset="0"/>
              </a:rPr>
              <a:t>The reasons for the increase in successful projects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he average cost of a project has been more than cut in half.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 smtClean="0">
                <a:latin typeface="Font14713" charset="0"/>
                <a:cs typeface="Times New Roman" pitchFamily="18" charset="0"/>
              </a:rPr>
              <a:t>Better tools have been created to monitor and control progress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and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b="1" dirty="0" smtClean="0">
                <a:latin typeface="Font14713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et</a:t>
            </a:r>
            <a:r>
              <a:rPr lang="id-ID" sz="2800" b="1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Font14713" charset="0"/>
                <a:cs typeface="Times New Roman" pitchFamily="18" charset="0"/>
              </a:rPr>
              <a:t>er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 skilled project managers with better management processes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are being used.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>
              <a:latin typeface="Font14713" charset="0"/>
              <a:cs typeface="Times New Roman" pitchFamily="18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</a:rPr>
              <a:t>A </a:t>
            </a:r>
            <a:r>
              <a:rPr lang="en-US" sz="3200" b="1" dirty="0" smtClean="0">
                <a:latin typeface="Arial" charset="0"/>
              </a:rPr>
              <a:t>project</a:t>
            </a:r>
            <a:r>
              <a:rPr lang="en-US" sz="3200" dirty="0" smtClean="0">
                <a:latin typeface="Arial" charset="0"/>
              </a:rPr>
              <a:t> is “a temporary endeavor undertaken to create a unique product, service, or result” (PMBOK</a:t>
            </a:r>
            <a:r>
              <a:rPr lang="en-US" sz="3200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2055222" cy="124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Complex, one-time processses</a:t>
            </a:r>
          </a:p>
          <a:p>
            <a:pPr>
              <a:defRPr/>
            </a:pPr>
            <a:r>
              <a:rPr lang="id-ID" sz="3200" dirty="0" smtClean="0"/>
              <a:t>Limited by budget, schedule, and resources</a:t>
            </a:r>
          </a:p>
          <a:p>
            <a:pPr>
              <a:defRPr/>
            </a:pPr>
            <a:r>
              <a:rPr lang="id-ID" sz="3200" dirty="0" smtClean="0"/>
              <a:t>Developed to resolve a clear goal or set of goals</a:t>
            </a:r>
          </a:p>
          <a:p>
            <a:pPr>
              <a:defRPr/>
            </a:pPr>
            <a:r>
              <a:rPr lang="id-ID" sz="3200" dirty="0" smtClean="0"/>
              <a:t>Customer focused</a:t>
            </a:r>
            <a:endParaRPr lang="id-ID" sz="32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custumer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 smtClean="0"/>
              <a:t>Larson, E.W., Gray, C.F., 2011. Project Management: The Managerial Process, 5th Ed., Mc. Graw Hill.</a:t>
            </a:r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Schwalbe, K., 2007, Information Technology Project Management, 5th Ed.</a:t>
            </a:r>
          </a:p>
          <a:p>
            <a:pPr>
              <a:defRPr/>
            </a:pPr>
            <a:r>
              <a:rPr lang="id-ID" sz="2600" dirty="0" smtClean="0"/>
              <a:t>Microsoft Project 2007</a:t>
            </a:r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establieshed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-freeware.com/images/full/63055-project_life_cycle_software_business_o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6248400"/>
            <a:ext cx="300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Larson E.W., &amp; Gray, 2011:7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4000" dirty="0" smtClean="0"/>
              <a:t>Information Technology Project Success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System quality </a:t>
            </a:r>
          </a:p>
          <a:p>
            <a:pPr>
              <a:defRPr/>
            </a:pPr>
            <a:r>
              <a:rPr lang="id-ID" dirty="0" smtClean="0"/>
              <a:t>Information Quality</a:t>
            </a:r>
          </a:p>
          <a:p>
            <a:pPr>
              <a:defRPr/>
            </a:pPr>
            <a:r>
              <a:rPr lang="id-ID" dirty="0" smtClean="0"/>
              <a:t>Use</a:t>
            </a:r>
          </a:p>
          <a:p>
            <a:pPr>
              <a:defRPr/>
            </a:pPr>
            <a:r>
              <a:rPr lang="id-ID" dirty="0" smtClean="0"/>
              <a:t>User Satisfaction</a:t>
            </a:r>
          </a:p>
          <a:p>
            <a:pPr>
              <a:defRPr/>
            </a:pPr>
            <a:r>
              <a:rPr lang="id-ID" dirty="0" smtClean="0"/>
              <a:t>Individual Impact</a:t>
            </a:r>
          </a:p>
          <a:p>
            <a:pPr>
              <a:defRPr/>
            </a:pPr>
            <a:r>
              <a:rPr lang="id-ID" dirty="0" smtClean="0"/>
              <a:t>Organization Impact</a:t>
            </a:r>
            <a:endParaRPr lang="id-ID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E7313-FF85-4360-9E22-C4832B9B5BD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Understanding Success Criteria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2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13182">
                <a:tc>
                  <a:txBody>
                    <a:bodyPr/>
                    <a:lstStyle/>
                    <a:p>
                      <a:r>
                        <a:rPr lang="id-ID" dirty="0" smtClean="0"/>
                        <a:t>Iron Triangle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Information System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(Organization)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(Stakeholder)</a:t>
                      </a:r>
                      <a:endParaRPr lang="id-ID" dirty="0"/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Maintainability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Reliability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Validity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Information Technology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Use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Improved</a:t>
                      </a:r>
                      <a:r>
                        <a:rPr lang="id-ID" baseline="0" dirty="0" smtClean="0"/>
                        <a:t> 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Improved effectiveness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Increase profits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r>
                        <a:rPr lang="id-ID" dirty="0" smtClean="0"/>
                        <a:t>Strategic goals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Organization Learning</a:t>
                      </a:r>
                    </a:p>
                    <a:p>
                      <a:r>
                        <a:rPr lang="id-ID" dirty="0" smtClean="0"/>
                        <a:t>Reduced waste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Satisfied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Social</a:t>
                      </a:r>
                      <a:r>
                        <a:rPr lang="id-ID" baseline="0" dirty="0" smtClean="0"/>
                        <a:t> &amp; environmental impact</a:t>
                      </a:r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Personal Development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Profesional learning</a:t>
                      </a:r>
                    </a:p>
                    <a:p>
                      <a:r>
                        <a:rPr lang="id-ID" dirty="0" smtClean="0"/>
                        <a:t>Economic impact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CF6C9-2D26-403E-9E43-89AA4BEB2A9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MATERI KULIAH </a:t>
            </a:r>
            <a:endParaRPr lang="id-ID" dirty="0"/>
          </a:p>
        </p:txBody>
      </p:sp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3C3A-7A40-4AC5-9802-67E7075591B0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m-db.com/sites/default/files/IT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148"/>
            <a:ext cx="9144000" cy="4891852"/>
          </a:xfrm>
          <a:prstGeom prst="rect">
            <a:avLst/>
          </a:prstGeom>
          <a:noFill/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304800"/>
            <a:ext cx="9144000" cy="1752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WHY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PROJECT MANAGEMENT?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Project management maturity model are used to allow organization to benchmark the best practices of successfull project management firms</a:t>
            </a:r>
            <a:endParaRPr lang="id-ID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Project Management Maturity </a:t>
            </a:r>
            <a:br>
              <a:rPr lang="id-ID" dirty="0" smtClean="0"/>
            </a:br>
            <a:r>
              <a:rPr lang="id-ID" dirty="0" smtClean="0"/>
              <a:t>A Generic Model</a:t>
            </a:r>
            <a:endParaRPr lang="id-ID" dirty="0"/>
          </a:p>
        </p:txBody>
      </p:sp>
      <p:pic>
        <p:nvPicPr>
          <p:cNvPr id="40963" name="Content Placeholder 4" descr="Scan1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137" t="11465" r="14024" b="60631"/>
          <a:stretch>
            <a:fillRect/>
          </a:stretch>
        </p:blipFill>
        <p:spPr>
          <a:xfrm>
            <a:off x="1066800" y="1600200"/>
            <a:ext cx="6894576" cy="4419600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2C26B-8BA4-42B4-8BFB-6C69FB6FC9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STATISTICS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Worldwide IT spending totaled more than $2.1 trillion in </a:t>
            </a:r>
            <a:r>
              <a:rPr lang="id-ID" dirty="0" smtClean="0"/>
              <a:t>2007</a:t>
            </a:r>
            <a:r>
              <a:rPr lang="en-US" dirty="0" smtClean="0"/>
              <a:t>, $3.7 trillion in 2011.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The number of people earning their Project Management Profesional certification more than 393000 in 2010, 285,000 in 2008 compare with 225,000 in 2006.</a:t>
            </a:r>
            <a:endParaRPr lang="id-ID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F95D-1567-472C-8B93-DE2A6EC147E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0" tIns="4572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DEMAND INFORMATION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TECHNOLOGY SKILLS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Top IT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267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Arial" charset="0"/>
              </a:rPr>
              <a:t>SKILL 			</a:t>
            </a:r>
            <a:r>
              <a:rPr lang="en-US" sz="1600" b="1" dirty="0" smtClean="0">
                <a:latin typeface="Arial" charset="0"/>
              </a:rPr>
              <a:t>PERCENTAGE OF RESPONDENTS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Project/program management 		60%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process management 	55%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analysis 			53%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Application development 		52%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management 			49%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Security					42%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Enterprise architect 			41%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Strategist/internal consultant		40%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67A5F-958E-4D61-B7CC-71ADFC41956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/>
              <a:t>INDONESIAN ANNUAL AVERAGE IT SALARY RANGE - 2011</a:t>
            </a:r>
            <a:endParaRPr lang="id-ID" sz="2800" dirty="0"/>
          </a:p>
        </p:txBody>
      </p:sp>
      <p:pic>
        <p:nvPicPr>
          <p:cNvPr id="2050" name="Picture 2" descr="http://www.thinkrooms.com/wp-content/uploads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81025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19050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ZDNETAsia melakukan survey gaji pekerja IT di Indonesia. Survey dilakukan kepada 3.267 responder di Indonesia. Gaji rata-rata pekerja IT dalam setahun menurut industri dan fungsi kerjanya.</a:t>
            </a:r>
            <a:endParaRPr lang="id-ID" dirty="0"/>
          </a:p>
        </p:txBody>
      </p:sp>
      <p:pic>
        <p:nvPicPr>
          <p:cNvPr id="2052" name="Picture 4" descr="http://www.thinkrooms.com/wp-content/uploads/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3048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cta.co.nz/images/store1386/Image/images/IT-Technology-Communications/IT-Sector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2615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5344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IT PROJECT</a:t>
            </a: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HAVE A TERRIBLE TRACK RECORD</a:t>
            </a:r>
            <a:endParaRPr kumimoji="0" lang="id-ID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917</TotalTime>
  <Words>1351</Words>
  <Application>Microsoft Office PowerPoint</Application>
  <PresentationFormat>On-screen Show (4:3)</PresentationFormat>
  <Paragraphs>267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Slide 1</vt:lpstr>
      <vt:lpstr>REFERENCE</vt:lpstr>
      <vt:lpstr>MATERI KULIAH </vt:lpstr>
      <vt:lpstr>Slide 4</vt:lpstr>
      <vt:lpstr>PROJECT MANAGEMENT STATISTICS</vt:lpstr>
      <vt:lpstr>Slide 6</vt:lpstr>
      <vt:lpstr>Top IT Skills</vt:lpstr>
      <vt:lpstr>INDONESIAN ANNUAL AVERAGE IT SALARY RANGE - 2011</vt:lpstr>
      <vt:lpstr>Slide 9</vt:lpstr>
      <vt:lpstr>RECENT RESEARCH</vt:lpstr>
      <vt:lpstr>Another Survey</vt:lpstr>
      <vt:lpstr>IT PROJECT</vt:lpstr>
      <vt:lpstr>Improvements by 2009</vt:lpstr>
      <vt:lpstr>The reasons for the increase in successful projects</vt:lpstr>
      <vt:lpstr>Slide 15</vt:lpstr>
      <vt:lpstr>Slide 16</vt:lpstr>
      <vt:lpstr>ELEMENTS OF PROJECTS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Slide 23</vt:lpstr>
      <vt:lpstr>Project Life Cycles and Their Effects</vt:lpstr>
      <vt:lpstr>Slide 25</vt:lpstr>
      <vt:lpstr>DETERMINANT OF PROJECT SUCCESS</vt:lpstr>
      <vt:lpstr>Four Dimensions of Project Success Importance</vt:lpstr>
      <vt:lpstr>Information Technology Project Success</vt:lpstr>
      <vt:lpstr>Understanding Success Criteria</vt:lpstr>
      <vt:lpstr>What Help Project Succeed</vt:lpstr>
      <vt:lpstr>Slide 31</vt:lpstr>
      <vt:lpstr>Slide 32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Project Management Maturity  A Generic Model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Universitas Komputer Indonesia</cp:lastModifiedBy>
  <cp:revision>89</cp:revision>
  <dcterms:created xsi:type="dcterms:W3CDTF">2011-09-20T15:42:42Z</dcterms:created>
  <dcterms:modified xsi:type="dcterms:W3CDTF">2012-08-30T11:57:06Z</dcterms:modified>
</cp:coreProperties>
</file>