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322" r:id="rId2"/>
    <p:sldId id="310" r:id="rId3"/>
    <p:sldId id="260" r:id="rId4"/>
    <p:sldId id="261" r:id="rId5"/>
    <p:sldId id="289" r:id="rId6"/>
    <p:sldId id="288" r:id="rId7"/>
    <p:sldId id="311" r:id="rId8"/>
    <p:sldId id="268" r:id="rId9"/>
    <p:sldId id="290" r:id="rId10"/>
    <p:sldId id="292" r:id="rId11"/>
    <p:sldId id="293" r:id="rId12"/>
    <p:sldId id="294" r:id="rId13"/>
    <p:sldId id="319" r:id="rId14"/>
    <p:sldId id="313" r:id="rId15"/>
    <p:sldId id="314" r:id="rId16"/>
    <p:sldId id="315" r:id="rId17"/>
    <p:sldId id="316" r:id="rId18"/>
    <p:sldId id="317" r:id="rId19"/>
    <p:sldId id="297" r:id="rId20"/>
    <p:sldId id="298" r:id="rId21"/>
    <p:sldId id="299" r:id="rId22"/>
    <p:sldId id="300" r:id="rId23"/>
    <p:sldId id="304" r:id="rId24"/>
    <p:sldId id="301" r:id="rId25"/>
    <p:sldId id="303" r:id="rId26"/>
    <p:sldId id="302" r:id="rId27"/>
    <p:sldId id="305" r:id="rId28"/>
    <p:sldId id="306" r:id="rId29"/>
    <p:sldId id="307" r:id="rId30"/>
    <p:sldId id="308" r:id="rId31"/>
    <p:sldId id="323" r:id="rId32"/>
    <p:sldId id="287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1" autoAdjust="0"/>
    <p:restoredTop sz="94660"/>
  </p:normalViewPr>
  <p:slideViewPr>
    <p:cSldViewPr>
      <p:cViewPr varScale="1">
        <p:scale>
          <a:sx n="50" d="100"/>
          <a:sy n="50" d="100"/>
        </p:scale>
        <p:origin x="-7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D487-BD6A-41C9-BCED-8E6D8861D5F8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040BC-8DC1-41B3-8C8F-202451A062A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13/09/2012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iomedcentral.com/content/figures/1471-2105-8-316-5.gif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id/imgres?imgurl=http://www.palisade.com/images3/news/blogs/scales.jpg&amp;imgrefurl=http://blog.palisade.com/blog/decision-making-under-uncertainty-2/portfolio-optimisation-i-an-introduction-to-markowitz-related-approaches&amp;usg=__M6ZejdJ0ZRXb-kChGY33csPhT8w=&amp;h=278&amp;w=201&amp;sz=42&amp;hl=id&amp;start=29&amp;zoom=1&amp;tbnid=TiFBtbDpu6MF3M:&amp;tbnh=114&amp;tbnw=82&amp;ei=CuJuTszGMsLNrQe_1JGOBw&amp;prev=/images?q=risk+and+return+model+project+selection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rameshtechanalysis.com/wp-content/themes/arthemia-free/scripts/timthumb.php?src=/wp-content/uploads/2010/03/Post-Office.jpg&amp;w=150&amp;h=150&amp;zc=1&amp;q=100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id/imgres?imgurl=http://www.take2wealth.com/images/watchmoneykey_z31j.jpg&amp;imgrefurl=http://www.take2wealth.com/&amp;usg=__8_MdbccT0-NLYGjU896BrQH7UAk=&amp;h=565&amp;w=849&amp;sz=574&amp;hl=id&amp;start=22&amp;zoom=1&amp;tbnid=dUYdHLUjC-XXnM:&amp;tbnh=96&amp;tbnw=145&amp;ei=FeZuTrqAGMrsrQfs8sT8Bg&amp;prev=/images?q=time+value+of+money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id/imgres?imgurl=http://appstorehq-production.s3.amazonaws.com/npv-irr-iphone-263953.185x185.1277712885.74671.jpg&amp;imgrefurl=http://www.appstorehq.com/npv-irr-iphone-263953/app&amp;usg=__DePH_DryUTgiHuKBAWTGrIYXbjg=&amp;h=185&amp;w=185&amp;sz=5&amp;hl=id&amp;start=231&amp;zoom=1&amp;tbnid=7Eh4g3i4Qpiv6M:&amp;tbnh=102&amp;tbnw=102&amp;ei=e-luTvuzG4SJrAew5LmOBw&amp;prev=/images?q=npv+photos&amp;start=210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d/imgres?imgurl=http://nexviewconsulting.com/wordpress/wp-content/uploads/2009/06/checklist.png&amp;imgrefurl=http://nexviewconsulting.com/?page_id=100&amp;usg=__5H3xgzzLiA9n01RLB26xutXEJ78=&amp;h=116&amp;w=174&amp;sz=18&amp;hl=id&amp;start=50&amp;zoom=1&amp;tbnid=giMxORKKd3vX6M:&amp;tbnh=67&amp;tbnw=100&amp;ei=edhuTuTjEIWyrAf3vMmYBw&amp;prev=/images?q=check+list+project+selection+photos&amp;start=42&amp;hl=id&amp;sa=N&amp;tbm=isch&amp;itbs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3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 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334000"/>
            <a:ext cx="7827963" cy="1524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imgb" descr="http://t0.gstatic.com/images?q=tbn:ANd9GcTNrHCva0YmpsPZW3yCtGRj3rphY2HbdWJhZSwdEsqHtzszlU19F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28194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SIMPLIFIED SCORING MODEL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3" name="Picture 4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SIMPLIFIED SCORING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 the simplified scoring model, each criterion is ranked according to its relative importance.</a:t>
            </a:r>
          </a:p>
          <a:p>
            <a:r>
              <a:rPr lang="id-ID" dirty="0" smtClean="0"/>
              <a:t>Example: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/>
              <a:t>Criterion			        Importance Weight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Time to market				3</a:t>
            </a:r>
          </a:p>
          <a:p>
            <a:pPr>
              <a:buNone/>
            </a:pPr>
            <a:r>
              <a:rPr lang="id-ID" sz="2400" dirty="0" smtClean="0"/>
              <a:t>	Profit Potential				2</a:t>
            </a:r>
          </a:p>
          <a:p>
            <a:pPr>
              <a:buNone/>
            </a:pPr>
            <a:r>
              <a:rPr lang="id-ID" sz="2400" dirty="0" smtClean="0"/>
              <a:t>	Development Risks				2</a:t>
            </a:r>
          </a:p>
          <a:p>
            <a:pPr>
              <a:buNone/>
            </a:pPr>
            <a:r>
              <a:rPr lang="id-ID" sz="2400" dirty="0" smtClean="0"/>
              <a:t>	Cost						1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Example: Simple Scoring Model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09602"/>
          <a:ext cx="7848600" cy="638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96440"/>
                <a:gridCol w="1569720"/>
                <a:gridCol w="1569720"/>
                <a:gridCol w="1569720"/>
              </a:tblGrid>
              <a:tr h="948351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(A)</a:t>
                      </a:r>
                    </a:p>
                    <a:p>
                      <a:pPr algn="ctr"/>
                      <a:r>
                        <a:rPr lang="id-ID" dirty="0" smtClean="0"/>
                        <a:t>Importance Weight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(B)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lphaUcParenBoth"/>
                      </a:pPr>
                      <a:r>
                        <a:rPr lang="id-ID" dirty="0" smtClean="0"/>
                        <a:t>X (B)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Weighted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Score</a:t>
                      </a:r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Alpha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b="1" dirty="0" smtClean="0"/>
                        <a:t>13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Beta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19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Gamma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b="1" dirty="0" smtClean="0"/>
                        <a:t>18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Delta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16</a:t>
                      </a:r>
                      <a:endParaRPr lang="id-ID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Project screening matrix</a:t>
            </a:r>
            <a:endParaRPr lang="id-ID" dirty="0">
              <a:latin typeface="Algerian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524000"/>
          <a:ext cx="9144000" cy="502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87282"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solidFill>
                            <a:srgbClr val="002060"/>
                          </a:solidFill>
                        </a:rPr>
                        <a:t>Criteria</a:t>
                      </a:r>
                      <a:endParaRPr lang="id-ID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Stay with core competencies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Strategic fit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Urgency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25% of sales from new products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Reduce defects to less than</a:t>
                      </a:r>
                      <a:r>
                        <a:rPr lang="id-ID" sz="1600" baseline="0" dirty="0" smtClean="0"/>
                        <a:t> 1%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Improve costumer loyalty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ROI of 18% plus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Weighted total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Weight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2.5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1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2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27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3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4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5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6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55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n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83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analytical hierarchy process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AHP was developed by Dr. Thomas Saaty to adress many of the technical and managerial problems frequently associated with decission making trough scoring models.</a:t>
            </a:r>
          </a:p>
          <a:p>
            <a:r>
              <a:rPr lang="id-ID" dirty="0" smtClean="0"/>
              <a:t>AHP step process:</a:t>
            </a:r>
          </a:p>
          <a:p>
            <a:pPr>
              <a:buNone/>
            </a:pPr>
            <a:r>
              <a:rPr lang="id-ID" dirty="0" smtClean="0"/>
              <a:t>	1. Structuring the hierarchy criteria</a:t>
            </a:r>
          </a:p>
          <a:p>
            <a:pPr>
              <a:buNone/>
            </a:pPr>
            <a:r>
              <a:rPr lang="id-ID" dirty="0" smtClean="0"/>
              <a:t>	2. Allocating weight to criteria</a:t>
            </a:r>
          </a:p>
          <a:p>
            <a:pPr>
              <a:buNone/>
            </a:pPr>
            <a:r>
              <a:rPr lang="id-ID" dirty="0" smtClean="0"/>
              <a:t>	3. Assigning numerical values to evaluation    </a:t>
            </a:r>
          </a:p>
          <a:p>
            <a:pPr>
              <a:buNone/>
            </a:pPr>
            <a:r>
              <a:rPr lang="id-ID" dirty="0" smtClean="0"/>
              <a:t>        dimmensions</a:t>
            </a:r>
          </a:p>
          <a:p>
            <a:pPr>
              <a:buNone/>
            </a:pPr>
            <a:r>
              <a:rPr lang="id-ID" dirty="0" smtClean="0"/>
              <a:t>	4. Evaluating project proposals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5635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Structuring the hierarchy of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/>
          <a:lstStyle/>
          <a:p>
            <a:r>
              <a:rPr lang="en-US" dirty="0" smtClean="0"/>
              <a:t>The first step consists of constructing of hierarchy of criteria and sub criteria.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9379024"/>
              </p:ext>
            </p:extLst>
          </p:nvPr>
        </p:nvGraphicFramePr>
        <p:xfrm>
          <a:off x="838200" y="3352800"/>
          <a:ext cx="7772400" cy="318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91"/>
                <a:gridCol w="2720109"/>
                <a:gridCol w="4648200"/>
              </a:tblGrid>
              <a:tr h="42454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Level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1A:</a:t>
                      </a:r>
                      <a:r>
                        <a:rPr lang="en-US" baseline="0" dirty="0" smtClean="0"/>
                        <a:t> Short-term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1B: Long-term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2A: Increasing market</a:t>
                      </a:r>
                      <a:r>
                        <a:rPr lang="en-US" baseline="0" dirty="0" smtClean="0"/>
                        <a:t> share for product x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2B: Retaining existing</a:t>
                      </a:r>
                      <a:r>
                        <a:rPr lang="en-US" baseline="0" dirty="0" smtClean="0"/>
                        <a:t> customer for product y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2C: Improving cost management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IT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72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weight to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224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second step in applying</a:t>
            </a:r>
            <a:r>
              <a:rPr lang="id-ID" sz="2400" dirty="0" smtClean="0"/>
              <a:t> AHP consists of allocating weight to previously developed criteria</a:t>
            </a:r>
            <a:r>
              <a:rPr lang="en-US" sz="2400" dirty="0" smtClean="0"/>
              <a:t> </a:t>
            </a:r>
            <a:r>
              <a:rPr lang="id-ID" sz="2400" dirty="0" smtClean="0"/>
              <a:t>and, where necessary, splitting overall criterion weight among sub-criteria. </a:t>
            </a:r>
          </a:p>
          <a:p>
            <a:r>
              <a:rPr lang="id-ID" sz="2400" dirty="0" smtClean="0"/>
              <a:t>Example: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276600"/>
          <a:ext cx="6096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Rank Information Systems Project Proposals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Goal</a:t>
                      </a:r>
                    </a:p>
                    <a:p>
                      <a:pPr algn="ctr"/>
                      <a:r>
                        <a:rPr lang="id-ID" dirty="0" smtClean="0"/>
                        <a:t>(1.000)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Finance</a:t>
                      </a:r>
                    </a:p>
                    <a:p>
                      <a:r>
                        <a:rPr lang="id-ID" sz="1600" dirty="0" smtClean="0"/>
                        <a:t>(0.520)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Strategy</a:t>
                      </a:r>
                    </a:p>
                    <a:p>
                      <a:r>
                        <a:rPr lang="id-ID" sz="1600" dirty="0" smtClean="0"/>
                        <a:t>(0.340)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Information Technology (0.140)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Poor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Long-term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Fair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management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Very 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Excellent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19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Assigning numerical values to evaluation dimmension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64623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For our third step, once the hierarchy is established, we can use the pairwaise comparison process to assign numerical values to the dimensions of our evaluation scale.</a:t>
            </a:r>
          </a:p>
          <a:p>
            <a:r>
              <a:rPr lang="id-ID" sz="2400" dirty="0" smtClean="0"/>
              <a:t>Example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276600"/>
          <a:ext cx="4572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Nominal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Priority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Poor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Very 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Excellent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0.50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Evaluating project proposal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1142999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The final step, we multiply the numeric evaluation of the project by the weight assigned to the evaluation criteria and then add up the results for all criteria.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7924797" cy="418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61"/>
                <a:gridCol w="1437605"/>
                <a:gridCol w="880533"/>
                <a:gridCol w="880533"/>
                <a:gridCol w="880533"/>
                <a:gridCol w="880533"/>
                <a:gridCol w="880533"/>
                <a:gridCol w="880533"/>
                <a:gridCol w="880533"/>
              </a:tblGrid>
              <a:tr h="664165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Alternatives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Finance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Strategy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Technology</a:t>
                      </a:r>
                      <a:endParaRPr lang="id-ID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 term</a:t>
                      </a:r>
                    </a:p>
                    <a:p>
                      <a:r>
                        <a:rPr lang="id-ID" sz="1400" dirty="0" smtClean="0"/>
                        <a:t>0.1560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</a:t>
                      </a:r>
                      <a:r>
                        <a:rPr lang="id-ID" sz="1600" baseline="0" dirty="0" smtClean="0"/>
                        <a:t> term</a:t>
                      </a:r>
                    </a:p>
                    <a:p>
                      <a:r>
                        <a:rPr lang="id-ID" sz="1400" baseline="0" dirty="0" smtClean="0"/>
                        <a:t>0.3640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</a:p>
                    <a:p>
                      <a:r>
                        <a:rPr lang="id-ID" sz="1600" dirty="0" smtClean="0"/>
                        <a:t>0.1020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</a:p>
                    <a:p>
                      <a:r>
                        <a:rPr lang="id-ID" sz="1600" dirty="0" smtClean="0"/>
                        <a:t>0.1564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Mgmt</a:t>
                      </a:r>
                    </a:p>
                    <a:p>
                      <a:r>
                        <a:rPr lang="id-ID" sz="1600" dirty="0" smtClean="0"/>
                        <a:t>0.0816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0.1400</a:t>
                      </a:r>
                      <a:endParaRPr lang="id-ID" sz="1600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Perfect Project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0.762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3765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Not 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0.538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 Very</a:t>
                      </a:r>
                      <a:r>
                        <a:rPr lang="id-ID" sz="1600" baseline="0" dirty="0" smtClean="0"/>
                        <a:t> Good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0.600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Mixed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0.284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Poor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Fair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632460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Poor </a:t>
                      </a:r>
                    </a:p>
                    <a:p>
                      <a:pPr algn="ctr"/>
                      <a:r>
                        <a:rPr lang="id-ID" sz="1400" dirty="0" smtClean="0"/>
                        <a:t>1 (0.000)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Fair </a:t>
                      </a:r>
                    </a:p>
                    <a:p>
                      <a:pPr algn="ctr"/>
                      <a:r>
                        <a:rPr lang="id-ID" sz="1400" dirty="0" smtClean="0"/>
                        <a:t>2 (0.100)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Good</a:t>
                      </a:r>
                      <a:r>
                        <a:rPr lang="id-ID" sz="1400" baseline="0" dirty="0" smtClean="0"/>
                        <a:t> </a:t>
                      </a:r>
                    </a:p>
                    <a:p>
                      <a:pPr algn="ctr"/>
                      <a:r>
                        <a:rPr lang="id-ID" sz="1400" baseline="0" dirty="0" smtClean="0"/>
                        <a:t>3 (0.300)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Very Good </a:t>
                      </a:r>
                    </a:p>
                    <a:p>
                      <a:pPr algn="ctr"/>
                      <a:r>
                        <a:rPr lang="id-ID" sz="1400" dirty="0" smtClean="0"/>
                        <a:t>4 (0.600)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Excellent </a:t>
                      </a:r>
                    </a:p>
                    <a:p>
                      <a:pPr algn="ctr"/>
                      <a:r>
                        <a:rPr lang="id-ID" sz="1400" dirty="0" smtClean="0"/>
                        <a:t>5 (1.000)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PROFILE MODELS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14340" name="Picture 4" descr="http://t1.gstatic.com/images?q=tbn:ANd9GcR0b4dEiwAkxvQngpaC8_g2Ok_ScZ9v7tOU9aLalET0AGOecwKLOvIFW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2740526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ages.brighthub.com/FA/B/FABE6C676694E2C0CC30F1546CA33B7924DB3BE5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5897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PROJECT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9600" cap="all" dirty="0" smtClean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600" b="0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SELECTION</a:t>
            </a:r>
            <a:endParaRPr kumimoji="0" lang="id-ID" sz="96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Profile Models allow managers to plot risk/return options for various alternatives and then select project that maximizes return while staying within a certain range of minimum acceptable risk.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Return Potential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Saturn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Mercury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Kuliah S2\Manajemen Proyek\PM-ACA Jeffrey K P\Scan10027.JPG"/>
          <p:cNvPicPr>
            <a:picLocks noChangeAspect="1" noChangeArrowheads="1"/>
          </p:cNvPicPr>
          <p:nvPr/>
        </p:nvPicPr>
        <p:blipFill>
          <a:blip r:embed="rId2" cstate="print"/>
          <a:srcRect l="25469" t="62004" r="12816" b="9488"/>
          <a:stretch>
            <a:fillRect/>
          </a:stretch>
        </p:blipFill>
        <p:spPr bwMode="auto">
          <a:xfrm>
            <a:off x="1524000" y="2495247"/>
            <a:ext cx="6172200" cy="3918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pPr algn="ctr"/>
            <a:r>
              <a:rPr lang="id-ID" sz="6000" dirty="0" smtClean="0"/>
              <a:t>FINANCIAL MODELS</a:t>
            </a:r>
            <a:endParaRPr lang="id-ID" sz="6000" dirty="0"/>
          </a:p>
        </p:txBody>
      </p:sp>
      <p:pic>
        <p:nvPicPr>
          <p:cNvPr id="3" name="Picture 2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TIME VALUE OF MONEY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Financial models are all predicated on the time value of money.</a:t>
            </a:r>
          </a:p>
          <a:p>
            <a:r>
              <a:rPr lang="id-ID" dirty="0" smtClean="0"/>
              <a:t>Money earned today is worth more than money we expect to earn in the future.</a:t>
            </a:r>
            <a:endParaRPr lang="id-ID" dirty="0"/>
          </a:p>
        </p:txBody>
      </p:sp>
      <p:pic>
        <p:nvPicPr>
          <p:cNvPr id="4" name="Picture 2" descr="http://t2.gstatic.com/images?q=tbn:ANd9GcQW3eLP4Rv59d7xF7sPiDiDeq8aXDw63hU2i_g_R3KtZkiTmNssaFEvemB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30118"/>
            <a:ext cx="4724400" cy="3127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Payback Period = investment/annual cash saving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A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B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</a:t>
                      </a:r>
                      <a:r>
                        <a:rPr lang="id-ID" baseline="0" dirty="0" smtClean="0"/>
                        <a:t> 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The difference between inflows cash (after tax) and investment outflows.</a:t>
            </a:r>
          </a:p>
          <a:p>
            <a:pPr>
              <a:defRPr/>
            </a:pPr>
            <a:r>
              <a:rPr lang="en-US" dirty="0" smtClean="0"/>
              <a:t>NPV &gt;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accepted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NPV &lt;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pPr>
              <a:defRPr/>
            </a:pPr>
            <a:r>
              <a:rPr lang="en-US" dirty="0" smtClean="0"/>
              <a:t>NPV  =  PV – I</a:t>
            </a:r>
            <a:r>
              <a:rPr lang="en-US" baseline="-25000" dirty="0" smtClean="0"/>
              <a:t>0</a:t>
            </a:r>
            <a:r>
              <a:rPr lang="id-ID" dirty="0" smtClean="0"/>
              <a:t>, or</a:t>
            </a:r>
            <a:r>
              <a:rPr lang="en-US" dirty="0" smtClean="0"/>
              <a:t>	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= </a:t>
            </a:r>
            <a:r>
              <a:rPr lang="en-US" u="sng" dirty="0" smtClean="0"/>
              <a:t>CF</a:t>
            </a:r>
            <a:r>
              <a:rPr lang="en-US" baseline="-25000" dirty="0" smtClean="0"/>
              <a:t>1  </a:t>
            </a:r>
            <a:r>
              <a:rPr lang="en-US" dirty="0" smtClean="0"/>
              <a:t>  +   </a:t>
            </a:r>
            <a:r>
              <a:rPr lang="en-US" u="sng" dirty="0" smtClean="0"/>
              <a:t>CF</a:t>
            </a:r>
            <a:r>
              <a:rPr lang="en-US" baseline="-25000" dirty="0" smtClean="0"/>
              <a:t>2</a:t>
            </a:r>
            <a:r>
              <a:rPr lang="en-US" dirty="0" smtClean="0"/>
              <a:t>   + …. + </a:t>
            </a:r>
            <a:r>
              <a:rPr lang="en-US" u="sng" dirty="0" err="1" smtClean="0"/>
              <a:t>CF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dirty="0" smtClean="0"/>
              <a:t> – I</a:t>
            </a:r>
            <a:r>
              <a:rPr lang="en-US" baseline="-25000" dirty="0" smtClean="0"/>
              <a:t>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1      </a:t>
            </a:r>
            <a:r>
              <a:rPr lang="id-ID" baseline="30000" dirty="0" smtClean="0"/>
              <a:t>   </a:t>
            </a:r>
            <a:r>
              <a:rPr lang="en-US" dirty="0" smtClean="0"/>
              <a:t>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       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endParaRPr lang="id-ID" dirty="0"/>
          </a:p>
        </p:txBody>
      </p:sp>
      <p:pic>
        <p:nvPicPr>
          <p:cNvPr id="7172" name="Picture 4" descr="http://t3.gstatic.com/images?q=tbn:ANd9GcTSUFH3BW0uZTIZJA4k6v05Mc6kkFoIPZzcSn2qiLtae24_R7b9ZJBZy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09600"/>
            <a:ext cx="971550" cy="971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Assume you are considering whether or not to invest in a project that will cost $100,000 in initial investment. Your company requires a rate of return of 10%, and you expect inflation to remain relatively constant at </a:t>
            </a:r>
            <a:r>
              <a:rPr lang="en-US" dirty="0" smtClean="0"/>
              <a:t>6</a:t>
            </a:r>
            <a:r>
              <a:rPr lang="id-ID" dirty="0" smtClean="0"/>
              <a:t>%. </a:t>
            </a:r>
            <a:r>
              <a:rPr lang="id-ID" dirty="0" smtClean="0"/>
              <a:t>Future cash flow as follows:</a:t>
            </a:r>
          </a:p>
          <a:p>
            <a:pPr>
              <a:buNone/>
            </a:pPr>
            <a:r>
              <a:rPr lang="id-ID" dirty="0" smtClean="0"/>
              <a:t>	Year 1: $ 20,000</a:t>
            </a:r>
          </a:p>
          <a:p>
            <a:pPr>
              <a:buNone/>
            </a:pPr>
            <a:r>
              <a:rPr lang="id-ID" dirty="0" smtClean="0"/>
              <a:t>	Year 2: $ 50,000</a:t>
            </a:r>
          </a:p>
          <a:p>
            <a:pPr>
              <a:buNone/>
            </a:pPr>
            <a:r>
              <a:rPr lang="id-ID" dirty="0" smtClean="0"/>
              <a:t>	Year 3: $ 50,000</a:t>
            </a:r>
          </a:p>
          <a:p>
            <a:pPr>
              <a:buNone/>
            </a:pPr>
            <a:r>
              <a:rPr lang="id-ID" dirty="0" smtClean="0"/>
              <a:t>	Year 4: $ 25,000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 Rate of Return (IRR)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CF1      </a:t>
            </a:r>
            <a:r>
              <a:rPr lang="en-US" dirty="0" smtClean="0"/>
              <a:t>  +  </a:t>
            </a:r>
            <a:r>
              <a:rPr lang="en-US" u="sng" dirty="0" smtClean="0"/>
              <a:t>CF2     </a:t>
            </a:r>
            <a:r>
              <a:rPr lang="en-US" dirty="0" smtClean="0"/>
              <a:t>   +  …….   +  </a:t>
            </a:r>
            <a:r>
              <a:rPr lang="en-US" u="sng" dirty="0" err="1" smtClean="0"/>
              <a:t>CFn</a:t>
            </a:r>
            <a:r>
              <a:rPr lang="en-US" u="sng" dirty="0" smtClean="0"/>
              <a:t>      </a:t>
            </a:r>
            <a:r>
              <a:rPr lang="en-US" dirty="0" smtClean="0"/>
              <a:t> -  I</a:t>
            </a:r>
            <a:r>
              <a:rPr lang="en-US" baseline="-25000" dirty="0" smtClean="0"/>
              <a:t>o</a:t>
            </a:r>
            <a:r>
              <a:rPr lang="en-US" dirty="0" smtClean="0"/>
              <a:t> = 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(1+IRR)     (1+IRR)</a:t>
            </a:r>
            <a:r>
              <a:rPr lang="en-US" baseline="30000" dirty="0" smtClean="0"/>
              <a:t>2</a:t>
            </a:r>
            <a:r>
              <a:rPr lang="en-US" dirty="0" smtClean="0"/>
              <a:t>                  (1+IRR)</a:t>
            </a:r>
            <a:r>
              <a:rPr lang="en-US" baseline="30000" dirty="0" smtClean="0"/>
              <a:t>n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&gt;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</a:t>
            </a:r>
            <a:r>
              <a:rPr lang="en-US" dirty="0" smtClean="0"/>
              <a:t>d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&lt;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IRR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Suppose that a project required an initial cash investment of $ 5,000 and was expected to generate inflows of $2,500, $2,000, $2,000 for the next three years. Assume the company rate of return 10%. </a:t>
            </a:r>
          </a:p>
          <a:p>
            <a:r>
              <a:rPr lang="id-ID" dirty="0" smtClean="0"/>
              <a:t>Is this project worth funding?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WHY PROJECT SELECTION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Survey on companies IT project: over $ 50 billion a year that are created but never used by their intended clients (Pinto, 2010:92).</a:t>
            </a:r>
          </a:p>
          <a:p>
            <a:r>
              <a:rPr lang="id-ID" dirty="0" smtClean="0"/>
              <a:t>Firms are literally bombarded with opportunities, but no organizations enjoys infinite resources to be able to pursue every opportunity.</a:t>
            </a:r>
          </a:p>
          <a:p>
            <a:r>
              <a:rPr lang="id-ID" dirty="0" smtClean="0"/>
              <a:t>Selection model permit company to save time and money while maximizing the likelihood of success.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Choose which project should  be funded based on pay back period, IRR &amp; NPV, at 12% rate.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590800"/>
          <a:ext cx="6629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65"/>
                <a:gridCol w="2756043"/>
                <a:gridCol w="2458092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B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200.000.000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4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914400"/>
            <a:ext cx="86868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Loses $3.5 Million; Manager Fired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 Tuesday software giant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posted a year-end operating loss of $3.5 million. Reportedly, $1.7 million of the loss stemmed from its foreign language division.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With short-term interest rates at 7 percent,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deci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to use $20 million of its retained earnings to purchase three-year rights to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Magicword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 software package that  converts generic  word processor files saved as French text into English. First year sales revenue from the software was $7 million, but thereafter sales were halted pending a copyright infringement suit filed by Foreign, Inc.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lost the suit and paid damages of $1.7 million. Industry insiders say that copyright violation pertained to “a very small component of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Magicword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”.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Ralph,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manager who was fired over the incident, was quoted as saying, “I’m a scapegoat for the attorneys (at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who didn’t do their homework before buying the rights to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Magicword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I projected annual sales of $7 million per year for three years. My sales forecast were right on target.”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 you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know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why Ralph was fired?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Demonstration Problem 1 – 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manager of Automated Product is contemplating the purchase of a new machine that will cost $300,000 and has a useful life of five years. The machine will yield (year-end) cost reduction to Automated Product of $50,000 in year 1,$60,000 in year 2, $75,000 in year 3, and $90,000 in year 4 and 5. What is the present value of the cost savings of the machine if the interest rate is 8 percent? Should the manager purchase the machine?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PROJECT SCREENING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Manager should consider five important issues when evaluating screening model: </a:t>
            </a:r>
          </a:p>
          <a:p>
            <a:pPr>
              <a:buNone/>
            </a:pPr>
            <a:r>
              <a:rPr lang="id-ID" dirty="0" smtClean="0"/>
              <a:t>	1. Realism</a:t>
            </a:r>
          </a:p>
          <a:p>
            <a:pPr>
              <a:buNone/>
            </a:pPr>
            <a:r>
              <a:rPr lang="id-ID" dirty="0" smtClean="0"/>
              <a:t>	2. Capability</a:t>
            </a:r>
          </a:p>
          <a:p>
            <a:pPr>
              <a:buNone/>
            </a:pPr>
            <a:r>
              <a:rPr lang="id-ID" dirty="0" smtClean="0"/>
              <a:t>	3. Flexibility</a:t>
            </a:r>
          </a:p>
          <a:p>
            <a:pPr>
              <a:buNone/>
            </a:pPr>
            <a:r>
              <a:rPr lang="id-ID" dirty="0" smtClean="0"/>
              <a:t>	4. Easy to Use</a:t>
            </a:r>
          </a:p>
          <a:p>
            <a:pPr>
              <a:buNone/>
            </a:pPr>
            <a:r>
              <a:rPr lang="id-ID" dirty="0" smtClean="0"/>
              <a:t>	5. Cost</a:t>
            </a:r>
          </a:p>
          <a:p>
            <a:pPr>
              <a:buNone/>
            </a:pPr>
            <a:r>
              <a:rPr lang="id-ID" dirty="0" smtClean="0"/>
              <a:t>	6. Comparability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ISSUES IN PROJECT SCREENING &amp; SELECTION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Risk – factors that reflect elements of unpredictability to the firm, including:</a:t>
            </a:r>
          </a:p>
          <a:p>
            <a:pPr marL="514350" indent="-514350">
              <a:buNone/>
            </a:pPr>
            <a:r>
              <a:rPr lang="id-ID" dirty="0" smtClean="0"/>
              <a:t>	a. Technical Risk</a:t>
            </a:r>
          </a:p>
          <a:p>
            <a:pPr marL="514350" indent="-514350">
              <a:buNone/>
            </a:pPr>
            <a:r>
              <a:rPr lang="id-ID" dirty="0" smtClean="0"/>
              <a:t>	b. Financial Risk</a:t>
            </a:r>
          </a:p>
          <a:p>
            <a:pPr marL="514350" indent="-514350">
              <a:buNone/>
            </a:pPr>
            <a:r>
              <a:rPr lang="id-ID" dirty="0" smtClean="0"/>
              <a:t>	c. Safety Risk</a:t>
            </a:r>
          </a:p>
          <a:p>
            <a:pPr marL="514350" indent="-514350">
              <a:buNone/>
            </a:pPr>
            <a:r>
              <a:rPr lang="id-ID" dirty="0" smtClean="0"/>
              <a:t>	d. Quality Risk</a:t>
            </a:r>
          </a:p>
          <a:p>
            <a:pPr marL="514350" indent="-514350">
              <a:buNone/>
            </a:pPr>
            <a:r>
              <a:rPr lang="id-ID" dirty="0" smtClean="0"/>
              <a:t>	e. Legal Exposure</a:t>
            </a:r>
          </a:p>
          <a:p>
            <a:pPr>
              <a:buNone/>
            </a:pPr>
            <a:r>
              <a:rPr lang="id-ID" dirty="0" smtClean="0"/>
              <a:t>2.	Commercial</a:t>
            </a:r>
          </a:p>
          <a:p>
            <a:pPr>
              <a:buNone/>
            </a:pPr>
            <a:r>
              <a:rPr lang="id-ID" dirty="0" smtClean="0"/>
              <a:t>	a. Expected ROI</a:t>
            </a:r>
          </a:p>
          <a:p>
            <a:pPr>
              <a:buNone/>
            </a:pPr>
            <a:r>
              <a:rPr lang="id-ID" dirty="0" smtClean="0"/>
              <a:t>	b. Payback Period</a:t>
            </a:r>
          </a:p>
          <a:p>
            <a:pPr>
              <a:buNone/>
            </a:pPr>
            <a:r>
              <a:rPr lang="id-ID" dirty="0" smtClean="0"/>
              <a:t>	c. Potential Market Share</a:t>
            </a:r>
          </a:p>
          <a:p>
            <a:pPr>
              <a:buNone/>
            </a:pPr>
            <a:r>
              <a:rPr lang="id-ID" dirty="0" smtClean="0"/>
              <a:t>	d. Long-term market dominance, etc.</a:t>
            </a:r>
          </a:p>
          <a:p>
            <a:pPr>
              <a:buNone/>
            </a:pPr>
            <a:r>
              <a:rPr lang="id-ID" dirty="0" smtClean="0"/>
              <a:t>3. 	Internal Operating Issues</a:t>
            </a:r>
          </a:p>
          <a:p>
            <a:pPr>
              <a:buNone/>
            </a:pPr>
            <a:r>
              <a:rPr lang="id-ID" dirty="0" smtClean="0"/>
              <a:t>	a. Need to develop / train employees</a:t>
            </a:r>
          </a:p>
          <a:p>
            <a:pPr>
              <a:buNone/>
            </a:pPr>
            <a:r>
              <a:rPr lang="id-ID" dirty="0" smtClean="0"/>
              <a:t>	b. Change in workforce size or composition</a:t>
            </a:r>
          </a:p>
          <a:p>
            <a:pPr>
              <a:buNone/>
            </a:pPr>
            <a:r>
              <a:rPr lang="id-ID" dirty="0" smtClean="0"/>
              <a:t>	c. Change in physical environment, manufacturing or service operations</a:t>
            </a:r>
          </a:p>
          <a:p>
            <a:pPr>
              <a:buNone/>
            </a:pPr>
            <a:r>
              <a:rPr lang="id-ID" dirty="0" smtClean="0"/>
              <a:t>4. Additional Factors</a:t>
            </a:r>
          </a:p>
          <a:p>
            <a:pPr>
              <a:buNone/>
            </a:pPr>
            <a:r>
              <a:rPr lang="id-ID" dirty="0" smtClean="0"/>
              <a:t>	a. Patent protection</a:t>
            </a:r>
          </a:p>
          <a:p>
            <a:pPr>
              <a:buNone/>
            </a:pPr>
            <a:r>
              <a:rPr lang="id-ID" dirty="0" smtClean="0"/>
              <a:t>	b. Impact on company’s image</a:t>
            </a:r>
          </a:p>
          <a:p>
            <a:pPr>
              <a:buNone/>
            </a:pPr>
            <a:r>
              <a:rPr lang="id-ID" dirty="0" smtClean="0"/>
              <a:t>	c. Strategic Fit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4" name="Picture 2" descr="http://2.bp.blogspot.com/_-O0H_Ld7lkw/S8p7cJMFIkI/AAAAAAAADTI/8VyGnLjdS0w/s1600/best+valu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19200"/>
            <a:ext cx="3276600" cy="2468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APPROACHES TO PROJECTS SCREENING AND SELECTIONS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Method One: Checklist Model</a:t>
            </a:r>
          </a:p>
          <a:p>
            <a:r>
              <a:rPr lang="id-ID" dirty="0" smtClean="0"/>
              <a:t>Method Two: Simplified Scoring Model / Project Screening Matrix</a:t>
            </a:r>
            <a:endParaRPr lang="en-US" dirty="0" smtClean="0"/>
          </a:p>
          <a:p>
            <a:r>
              <a:rPr lang="id-ID" dirty="0"/>
              <a:t>Method </a:t>
            </a:r>
            <a:r>
              <a:rPr lang="en-US" dirty="0" smtClean="0"/>
              <a:t>Three</a:t>
            </a:r>
            <a:r>
              <a:rPr lang="id-ID" dirty="0" smtClean="0"/>
              <a:t>:</a:t>
            </a:r>
            <a:r>
              <a:rPr lang="en-US" dirty="0" smtClean="0"/>
              <a:t> AHP</a:t>
            </a:r>
            <a:endParaRPr lang="id-ID" dirty="0" smtClean="0"/>
          </a:p>
          <a:p>
            <a:r>
              <a:rPr lang="id-ID" dirty="0" smtClean="0"/>
              <a:t>Method </a:t>
            </a:r>
            <a:r>
              <a:rPr lang="en-US" dirty="0" smtClean="0"/>
              <a:t>Four</a:t>
            </a:r>
            <a:r>
              <a:rPr lang="id-ID" dirty="0" smtClean="0"/>
              <a:t>: Profile Models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t2.gstatic.com/images?q=tbn:ANd9GcSmKSv8Up7YKgkIt3I7Q1ZgntlploxnI6zmVIwHiQt0fAhoQPjaWGgN-E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212239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276600"/>
            <a:ext cx="8229600" cy="3124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CHECK LIST MODEL</a:t>
            </a:r>
            <a:endParaRPr kumimoji="0" lang="id-ID" sz="9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CHECKLIST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Based on a list of criteria that pertain to choice of projects.</a:t>
            </a:r>
          </a:p>
          <a:p>
            <a:r>
              <a:rPr lang="id-ID" dirty="0" smtClean="0"/>
              <a:t>Issues in deciding among several new product development opportunities:</a:t>
            </a:r>
          </a:p>
          <a:p>
            <a:pPr>
              <a:buNone/>
            </a:pPr>
            <a:r>
              <a:rPr lang="id-ID" dirty="0" smtClean="0"/>
              <a:t>	. Cost of development</a:t>
            </a:r>
          </a:p>
          <a:p>
            <a:pPr>
              <a:buNone/>
            </a:pPr>
            <a:r>
              <a:rPr lang="id-ID" dirty="0" smtClean="0"/>
              <a:t>	. Potential Return on Investment</a:t>
            </a:r>
          </a:p>
          <a:p>
            <a:pPr>
              <a:buNone/>
            </a:pPr>
            <a:r>
              <a:rPr lang="id-ID" dirty="0" smtClean="0"/>
              <a:t>	. Riskiness of new venture</a:t>
            </a:r>
          </a:p>
          <a:p>
            <a:pPr>
              <a:buNone/>
            </a:pPr>
            <a:r>
              <a:rPr lang="id-ID" dirty="0" smtClean="0"/>
              <a:t>	. Stability of the development process</a:t>
            </a:r>
          </a:p>
          <a:p>
            <a:pPr>
              <a:buNone/>
            </a:pPr>
            <a:r>
              <a:rPr lang="id-ID" dirty="0" smtClean="0"/>
              <a:t>	. Government or stakeholder interference</a:t>
            </a:r>
          </a:p>
          <a:p>
            <a:pPr>
              <a:buNone/>
            </a:pPr>
            <a:r>
              <a:rPr lang="id-ID" dirty="0" smtClean="0"/>
              <a:t>	. Project durability and future market potential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CHECK LIST MODEL -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09800"/>
                <a:gridCol w="13563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                 PERFORMANCE</a:t>
                      </a:r>
                      <a:r>
                        <a:rPr lang="id-ID" baseline="0" dirty="0" smtClean="0"/>
                        <a:t> ON CRITERIA</a:t>
                      </a:r>
                    </a:p>
                    <a:p>
                      <a:r>
                        <a:rPr lang="id-ID" dirty="0" smtClean="0"/>
                        <a:t>          HIGH                 MEDIUM                 LOW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Alpha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Beta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Gamma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Delta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1539</TotalTime>
  <Words>1466</Words>
  <Application>Microsoft Office PowerPoint</Application>
  <PresentationFormat>On-screen Show (4:3)</PresentationFormat>
  <Paragraphs>523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Trek</vt:lpstr>
      <vt:lpstr>WEEK 3 Information Technology  Project Management  </vt:lpstr>
      <vt:lpstr>Slide 2</vt:lpstr>
      <vt:lpstr>WHY PROJECT SELECTION</vt:lpstr>
      <vt:lpstr>PROJECT SCREENING MODEL</vt:lpstr>
      <vt:lpstr>ISSUES IN PROJECT SCREENING &amp; SELECTION</vt:lpstr>
      <vt:lpstr>APPROACHES TO PROJECTS SCREENING AND SELECTIONS</vt:lpstr>
      <vt:lpstr>Slide 7</vt:lpstr>
      <vt:lpstr>CHECKLIST MODEL</vt:lpstr>
      <vt:lpstr>CHECK LIST MODEL - EXAMPLE</vt:lpstr>
      <vt:lpstr>SIMPLIFIED SCORING MODEL</vt:lpstr>
      <vt:lpstr>SIMPLIFIED SCORING MODEL</vt:lpstr>
      <vt:lpstr>Example: Simple Scoring Model</vt:lpstr>
      <vt:lpstr>Project screening matrix</vt:lpstr>
      <vt:lpstr>The analytical hierarchy process</vt:lpstr>
      <vt:lpstr>Structuring the hierarchy of criteria</vt:lpstr>
      <vt:lpstr>Allocating weight to criteria</vt:lpstr>
      <vt:lpstr>Assigning numerical values to evaluation dimmension</vt:lpstr>
      <vt:lpstr>Evaluating project proposal</vt:lpstr>
      <vt:lpstr>PROFILE MODELS</vt:lpstr>
      <vt:lpstr>Profile Models</vt:lpstr>
      <vt:lpstr>Profile Model Example</vt:lpstr>
      <vt:lpstr>FINANCIAL MODELS</vt:lpstr>
      <vt:lpstr>TIME VALUE OF MONEY</vt:lpstr>
      <vt:lpstr>Payback Period</vt:lpstr>
      <vt:lpstr>Payback Period Example</vt:lpstr>
      <vt:lpstr>Net Present Value</vt:lpstr>
      <vt:lpstr>Net Present Value Example</vt:lpstr>
      <vt:lpstr>Internal Rate of Return (IRR)</vt:lpstr>
      <vt:lpstr>IRR Example</vt:lpstr>
      <vt:lpstr>Example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Universitas Komputer Indonesia</cp:lastModifiedBy>
  <cp:revision>107</cp:revision>
  <dcterms:created xsi:type="dcterms:W3CDTF">2011-02-11T03:03:21Z</dcterms:created>
  <dcterms:modified xsi:type="dcterms:W3CDTF">2012-09-13T13:16:25Z</dcterms:modified>
</cp:coreProperties>
</file>