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314" r:id="rId16"/>
    <p:sldId id="315" r:id="rId17"/>
    <p:sldId id="317" r:id="rId18"/>
    <p:sldId id="316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8" r:id="rId29"/>
    <p:sldId id="329" r:id="rId30"/>
    <p:sldId id="331" r:id="rId31"/>
    <p:sldId id="332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F5F5-2A9C-431C-B32F-14BFC900D828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B6AC-D5BA-4E52-B260-4B0F555CC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72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1B6AC-D5BA-4E52-B260-4B0F555CC7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61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7CA65A-C708-44BE-9D3F-8106AC9BB73C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5843-1908-4C01-9538-2B848F604589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D6E8D5-CDDB-4140-8C5E-844B9488D16E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2832-F585-42E3-86BF-21D4A889955A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5FBB09-4C99-44EA-A956-2521B64A3002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1B19D1-E006-41DC-A4CF-4BF723CD3628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E6CB-3FF3-41EC-B16E-2E6B922923D0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A2-4A7B-4EFB-B72B-BB18C5AC77B2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7A2F-14C8-43AF-8976-B245975AE681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B1EF9B-0772-4CD3-A5D5-A5FFC3A393D4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AF893D-E274-449D-A569-31FB0E2CAAE7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0"/>
            <a:ext cx="6477000" cy="12192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lgerian" pitchFamily="82" charset="0"/>
              </a:rPr>
              <a:t>MATRIKS DAN RELASI</a:t>
            </a:r>
            <a:endParaRPr lang="en-US" u="sng" dirty="0">
              <a:solidFill>
                <a:schemeClr val="accent4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Sri </a:t>
            </a:r>
            <a:r>
              <a:rPr lang="en-US" dirty="0" err="1" smtClean="0"/>
              <a:t>Supatmi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C17A-8D30-4225-A596-44D7AFBE516B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D94-881F-40EC-9825-68FE5B9D61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1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DA0E-E197-4FF8-9A48-060D7D15D1FC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Apabila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/>
              <a:t>(A </a:t>
            </a:r>
            <a:r>
              <a:rPr lang="en-US" sz="2000" dirty="0" smtClean="0"/>
              <a:t>- </a:t>
            </a:r>
            <a:r>
              <a:rPr lang="en-US" sz="2000" dirty="0"/>
              <a:t>B)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mengurangkan</a:t>
            </a:r>
            <a:r>
              <a:rPr lang="en-US" sz="2000" dirty="0" smtClean="0"/>
              <a:t> </a:t>
            </a:r>
            <a:r>
              <a:rPr lang="en-US" sz="2000" dirty="0" err="1"/>
              <a:t>bersama-sama</a:t>
            </a:r>
            <a:r>
              <a:rPr lang="en-US" sz="2000" dirty="0"/>
              <a:t> </a:t>
            </a:r>
            <a:r>
              <a:rPr lang="en-US" sz="2000" dirty="0" err="1"/>
              <a:t>entri</a:t>
            </a:r>
            <a:r>
              <a:rPr lang="en-US" sz="2000" dirty="0"/>
              <a:t> yang </a:t>
            </a:r>
            <a:r>
              <a:rPr lang="en-US" sz="2000" dirty="0" err="1"/>
              <a:t>seletak</a:t>
            </a:r>
            <a:r>
              <a:rPr lang="en-US" sz="2000" dirty="0"/>
              <a:t>/</a:t>
            </a:r>
            <a:r>
              <a:rPr lang="en-US" sz="2000" dirty="0" err="1"/>
              <a:t>bersesuaian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Matriks-matriks</a:t>
            </a:r>
            <a:r>
              <a:rPr lang="en-US" sz="2000" dirty="0"/>
              <a:t> yang </a:t>
            </a:r>
            <a:r>
              <a:rPr lang="en-US" sz="2000" dirty="0" err="1"/>
              <a:t>ordo</a:t>
            </a:r>
            <a:r>
              <a:rPr lang="en-US" sz="2000" dirty="0"/>
              <a:t>/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 smtClean="0"/>
              <a:t>.</a:t>
            </a:r>
          </a:p>
          <a:p>
            <a:pPr marL="2423160" lvl="7" indent="0">
              <a:buNone/>
            </a:pPr>
            <a:endParaRPr lang="en-US" sz="2000" dirty="0" smtClean="0"/>
          </a:p>
          <a:p>
            <a:pPr marL="2423160" lvl="7" indent="0">
              <a:buNone/>
            </a:pPr>
            <a:r>
              <a:rPr lang="en-US" sz="2000" dirty="0" err="1" smtClean="0"/>
              <a:t>dan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1310825"/>
              </p:ext>
            </p:extLst>
          </p:nvPr>
        </p:nvGraphicFramePr>
        <p:xfrm>
          <a:off x="838200" y="3962400"/>
          <a:ext cx="2078006" cy="1143000"/>
        </p:xfrm>
        <a:graphic>
          <a:graphicData uri="http://schemas.openxmlformats.org/presentationml/2006/ole">
            <p:oleObj spid="_x0000_s4155" name="Equation" r:id="rId3" imgW="1295400" imgH="71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1494953"/>
              </p:ext>
            </p:extLst>
          </p:nvPr>
        </p:nvGraphicFramePr>
        <p:xfrm>
          <a:off x="3733800" y="3962400"/>
          <a:ext cx="1883434" cy="1143000"/>
        </p:xfrm>
        <a:graphic>
          <a:graphicData uri="http://schemas.openxmlformats.org/presentationml/2006/ole">
            <p:oleObj spid="_x0000_s4156" name="Equation" r:id="rId4" imgW="1269449" imgH="710891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1504628"/>
              </p:ext>
            </p:extLst>
          </p:nvPr>
        </p:nvGraphicFramePr>
        <p:xfrm>
          <a:off x="4733925" y="5257800"/>
          <a:ext cx="3625850" cy="1079500"/>
        </p:xfrm>
        <a:graphic>
          <a:graphicData uri="http://schemas.openxmlformats.org/presentationml/2006/ole">
            <p:oleObj spid="_x0000_s4157" name="Equation" r:id="rId5" imgW="2400120" imgH="7110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687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10CE-EC5D-4870-9C08-263BD5EC34BE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komutatif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mxn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B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nxp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A*B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C=(</a:t>
            </a:r>
            <a:r>
              <a:rPr lang="en-US" sz="2000" dirty="0" err="1"/>
              <a:t>cij</a:t>
            </a:r>
            <a:r>
              <a:rPr lang="en-US" sz="2000" dirty="0"/>
              <a:t> )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mxp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57700"/>
            <a:ext cx="5743575" cy="1181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923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624D-1467-492E-99C3-D13EF9EB2575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8340268"/>
              </p:ext>
            </p:extLst>
          </p:nvPr>
        </p:nvGraphicFramePr>
        <p:xfrm>
          <a:off x="762000" y="2514600"/>
          <a:ext cx="1958975" cy="385763"/>
        </p:xfrm>
        <a:graphic>
          <a:graphicData uri="http://schemas.openxmlformats.org/presentationml/2006/ole">
            <p:oleObj spid="_x0000_s6227" name="Equation" r:id="rId3" imgW="11682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0772647"/>
              </p:ext>
            </p:extLst>
          </p:nvPr>
        </p:nvGraphicFramePr>
        <p:xfrm>
          <a:off x="2895600" y="2209800"/>
          <a:ext cx="873125" cy="1041400"/>
        </p:xfrm>
        <a:graphic>
          <a:graphicData uri="http://schemas.openxmlformats.org/presentationml/2006/ole">
            <p:oleObj spid="_x0000_s6228" name="Equation" r:id="rId4" imgW="596880" imgH="71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2652187"/>
              </p:ext>
            </p:extLst>
          </p:nvPr>
        </p:nvGraphicFramePr>
        <p:xfrm>
          <a:off x="533400" y="4343400"/>
          <a:ext cx="4745037" cy="1014412"/>
        </p:xfrm>
        <a:graphic>
          <a:graphicData uri="http://schemas.openxmlformats.org/presentationml/2006/ole">
            <p:oleObj spid="_x0000_s6229" name="Equation" r:id="rId5" imgW="3327400" imgH="71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9183527"/>
              </p:ext>
            </p:extLst>
          </p:nvPr>
        </p:nvGraphicFramePr>
        <p:xfrm>
          <a:off x="457200" y="5410200"/>
          <a:ext cx="5026025" cy="1009650"/>
        </p:xfrm>
        <a:graphic>
          <a:graphicData uri="http://schemas.openxmlformats.org/presentationml/2006/ole">
            <p:oleObj spid="_x0000_s6230" name="Equation" r:id="rId6" imgW="3543300" imgH="71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1341413"/>
              </p:ext>
            </p:extLst>
          </p:nvPr>
        </p:nvGraphicFramePr>
        <p:xfrm>
          <a:off x="609600" y="3276600"/>
          <a:ext cx="5740400" cy="1041400"/>
        </p:xfrm>
        <a:graphic>
          <a:graphicData uri="http://schemas.openxmlformats.org/presentationml/2006/ole">
            <p:oleObj spid="_x0000_s6231" name="Equation" r:id="rId7" imgW="392400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478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6DFB-31CE-4C0B-B227-88569753A92E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endParaRPr lang="en-US" dirty="0" smtClean="0"/>
          </a:p>
          <a:p>
            <a:r>
              <a:rPr lang="en-US" sz="2000" dirty="0" err="1"/>
              <a:t>Jika</a:t>
            </a:r>
            <a:r>
              <a:rPr lang="en-US" sz="2000" dirty="0"/>
              <a:t> k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A=(</a:t>
            </a:r>
            <a:r>
              <a:rPr lang="en-US" sz="2000" dirty="0" err="1"/>
              <a:t>aij</a:t>
            </a:r>
            <a:r>
              <a:rPr lang="en-US" sz="2000" dirty="0"/>
              <a:t> 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kA=(</a:t>
            </a:r>
            <a:r>
              <a:rPr lang="en-US" sz="2000" dirty="0" err="1"/>
              <a:t>kaij</a:t>
            </a:r>
            <a:r>
              <a:rPr lang="en-US" sz="2000" dirty="0"/>
              <a:t> 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dengan</a:t>
            </a:r>
            <a:r>
              <a:rPr lang="en-US" sz="2000" dirty="0"/>
              <a:t> k. </a:t>
            </a:r>
          </a:p>
          <a:p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dibelakang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. 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[C]=k[A]=[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A]k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066800" y="4876800"/>
          <a:ext cx="1566863" cy="990600"/>
        </p:xfrm>
        <a:graphic>
          <a:graphicData uri="http://schemas.openxmlformats.org/presentationml/2006/ole">
            <p:oleObj spid="_x0000_s7209" name="Equation" r:id="rId3" imgW="723586" imgH="457002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11525" y="4876800"/>
          <a:ext cx="2555875" cy="990600"/>
        </p:xfrm>
        <a:graphic>
          <a:graphicData uri="http://schemas.openxmlformats.org/presentationml/2006/ole">
            <p:oleObj spid="_x0000_s7210" name="Equation" r:id="rId4" imgW="1181100" imgH="45720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705600" y="4876800"/>
          <a:ext cx="2087563" cy="990600"/>
        </p:xfrm>
        <a:graphic>
          <a:graphicData uri="http://schemas.openxmlformats.org/presentationml/2006/ole">
            <p:oleObj spid="_x0000_s7211" name="Equation" r:id="rId5" imgW="965200" imgH="457200" progId="Equation.3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26670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9436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305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2319-91C2-48C9-BB78-91FD282418F0}" type="datetime1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 smtClean="0"/>
              <a:t>B (</a:t>
            </a:r>
            <a:r>
              <a:rPr lang="en-US" i="1" dirty="0" err="1" smtClean="0"/>
              <a:t>perkalian</a:t>
            </a:r>
            <a:r>
              <a:rPr lang="en-US" i="1" dirty="0" smtClean="0"/>
              <a:t> </a:t>
            </a:r>
            <a:r>
              <a:rPr lang="en-US" i="1" dirty="0" err="1" smtClean="0"/>
              <a:t>kartesian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himpunan</a:t>
            </a:r>
            <a:r>
              <a:rPr lang="en-US" i="1" dirty="0" smtClean="0"/>
              <a:t> A </a:t>
            </a:r>
            <a:r>
              <a:rPr lang="en-US" i="1" dirty="0" err="1" smtClean="0"/>
              <a:t>dan</a:t>
            </a:r>
            <a:r>
              <a:rPr lang="en-US" i="1" dirty="0" smtClean="0"/>
              <a:t> B) </a:t>
            </a:r>
            <a:r>
              <a:rPr lang="en-US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/>
              <a:t>Notasi</a:t>
            </a:r>
            <a:r>
              <a:rPr lang="en-US" dirty="0"/>
              <a:t>: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).  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i="1" dirty="0"/>
              <a:t>a R 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dihubungankan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R</a:t>
            </a:r>
            <a:endParaRPr lang="en-US" dirty="0"/>
          </a:p>
          <a:p>
            <a:pPr lvl="0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i="1" strike="sngStrike" dirty="0"/>
              <a:t>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(</a:t>
            </a:r>
            <a:r>
              <a:rPr lang="en-US" i="1" dirty="0"/>
              <a:t>domain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</a:t>
            </a:r>
            <a:r>
              <a:rPr lang="en-US" i="1" dirty="0"/>
              <a:t>range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95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2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5620501"/>
              </p:ext>
            </p:extLst>
          </p:nvPr>
        </p:nvGraphicFramePr>
        <p:xfrm>
          <a:off x="685800" y="1719262"/>
          <a:ext cx="7772400" cy="4605338"/>
        </p:xfrm>
        <a:graphic>
          <a:graphicData uri="http://schemas.openxmlformats.org/presentationml/2006/ole">
            <p:oleObj spid="_x0000_s9231" name="Document" r:id="rId3" imgW="5485703" imgH="402168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30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3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5471283"/>
              </p:ext>
            </p:extLst>
          </p:nvPr>
        </p:nvGraphicFramePr>
        <p:xfrm>
          <a:off x="581025" y="1670050"/>
          <a:ext cx="7894638" cy="4449763"/>
        </p:xfrm>
        <a:graphic>
          <a:graphicData uri="http://schemas.openxmlformats.org/presentationml/2006/ole">
            <p:oleObj spid="_x0000_s53261" name="Document" r:id="rId3" imgW="5485703" imgH="3099565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729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4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627161"/>
              </p:ext>
            </p:extLst>
          </p:nvPr>
        </p:nvGraphicFramePr>
        <p:xfrm>
          <a:off x="572658" y="1681163"/>
          <a:ext cx="7966505" cy="4491037"/>
        </p:xfrm>
        <a:graphic>
          <a:graphicData uri="http://schemas.openxmlformats.org/presentationml/2006/ole">
            <p:oleObj spid="_x0000_s58379" name="Document" r:id="rId3" imgW="5488675" imgH="3094008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804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5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41159735"/>
              </p:ext>
            </p:extLst>
          </p:nvPr>
        </p:nvGraphicFramePr>
        <p:xfrm>
          <a:off x="685800" y="1828800"/>
          <a:ext cx="6759575" cy="2041525"/>
        </p:xfrm>
        <a:graphic>
          <a:graphicData uri="http://schemas.openxmlformats.org/presentationml/2006/ole">
            <p:oleObj spid="_x0000_s54284" name="Document" r:id="rId3" imgW="5488675" imgH="1651599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098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3944073"/>
              </p:ext>
            </p:extLst>
          </p:nvPr>
        </p:nvGraphicFramePr>
        <p:xfrm>
          <a:off x="685800" y="1747838"/>
          <a:ext cx="8081963" cy="3608387"/>
        </p:xfrm>
        <a:graphic>
          <a:graphicData uri="http://schemas.openxmlformats.org/presentationml/2006/ole">
            <p:oleObj spid="_x0000_s55308" name="Document" r:id="rId3" imgW="5488675" imgH="2453496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298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Matriks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D23-2BE9-493E-8048-56963B06A4E9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>
                <a:latin typeface="Rockwell Extra Bold" pitchFamily="18" charset="0"/>
              </a:rPr>
              <a:pPr/>
              <a:t>2</a:t>
            </a:fld>
            <a:endParaRPr lang="en-US" dirty="0">
              <a:latin typeface="Rockwell Extra Bold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susunan</a:t>
            </a:r>
            <a:r>
              <a:rPr lang="en-US" sz="2600" dirty="0"/>
              <a:t> </a:t>
            </a:r>
            <a:r>
              <a:rPr lang="en-US" sz="2600" dirty="0" err="1"/>
              <a:t>skalar</a:t>
            </a:r>
            <a:r>
              <a:rPr lang="en-US" sz="2600" dirty="0"/>
              <a:t> </a:t>
            </a:r>
            <a:r>
              <a:rPr lang="en-US" sz="2600" dirty="0" err="1"/>
              <a:t>elemen-elemen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 smtClean="0"/>
              <a:t>kolom</a:t>
            </a:r>
            <a:r>
              <a:rPr lang="en-US" sz="2600" dirty="0"/>
              <a:t>,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termuat</a:t>
            </a:r>
            <a:r>
              <a:rPr lang="en-US" sz="2600" dirty="0"/>
              <a:t> </a:t>
            </a:r>
            <a:r>
              <a:rPr lang="en-US" sz="2600" dirty="0" err="1"/>
              <a:t>diantara</a:t>
            </a:r>
            <a:r>
              <a:rPr lang="en-US" sz="2600" dirty="0"/>
              <a:t> </a:t>
            </a:r>
            <a:r>
              <a:rPr lang="en-US" sz="2600" dirty="0" err="1"/>
              <a:t>sepasang</a:t>
            </a:r>
            <a:r>
              <a:rPr lang="en-US" sz="2600" dirty="0"/>
              <a:t> </a:t>
            </a:r>
            <a:r>
              <a:rPr lang="en-US" sz="2600" dirty="0" err="1"/>
              <a:t>tanda</a:t>
            </a:r>
            <a:r>
              <a:rPr lang="en-US" sz="2600" dirty="0"/>
              <a:t> </a:t>
            </a:r>
            <a:r>
              <a:rPr lang="en-US" sz="2600" dirty="0" err="1"/>
              <a:t>kurung</a:t>
            </a:r>
            <a:r>
              <a:rPr lang="en-US" sz="2600" dirty="0"/>
              <a:t>.</a:t>
            </a:r>
          </a:p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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 smtClean="0"/>
              <a:t>:</a:t>
            </a:r>
          </a:p>
          <a:p>
            <a:pPr lvl="0"/>
            <a:endParaRPr lang="en-US" sz="2600" dirty="0"/>
          </a:p>
          <a:p>
            <a:pPr lvl="0"/>
            <a:endParaRPr lang="en-US" sz="2600" dirty="0" smtClean="0"/>
          </a:p>
          <a:p>
            <a:pPr lvl="0"/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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.</a:t>
            </a:r>
          </a:p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praktek</a:t>
            </a:r>
            <a:r>
              <a:rPr lang="en-US" sz="2600" dirty="0"/>
              <a:t>, </a:t>
            </a:r>
            <a:r>
              <a:rPr lang="en-US" sz="2600" dirty="0" err="1" smtClean="0"/>
              <a:t>lazim</a:t>
            </a:r>
            <a:r>
              <a:rPr lang="en-US" sz="2600" dirty="0" smtClean="0"/>
              <a:t> </a:t>
            </a:r>
            <a:r>
              <a:rPr lang="en-US" sz="2600" dirty="0" err="1"/>
              <a:t>menuliskan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</a:t>
            </a:r>
            <a:r>
              <a:rPr lang="en-US" sz="2600" dirty="0" err="1"/>
              <a:t>ringkas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= [</a:t>
            </a:r>
            <a:r>
              <a:rPr lang="en-US" sz="2600" i="1" dirty="0" err="1"/>
              <a:t>a</a:t>
            </a:r>
            <a:r>
              <a:rPr lang="en-US" sz="2600" i="1" baseline="-25000" dirty="0" err="1"/>
              <a:t>ij</a:t>
            </a:r>
            <a:r>
              <a:rPr lang="en-US" sz="2600" dirty="0"/>
              <a:t>].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2271181"/>
              </p:ext>
            </p:extLst>
          </p:nvPr>
        </p:nvGraphicFramePr>
        <p:xfrm>
          <a:off x="3047999" y="3255454"/>
          <a:ext cx="2819401" cy="1697546"/>
        </p:xfrm>
        <a:graphic>
          <a:graphicData uri="http://schemas.openxmlformats.org/presentationml/2006/ole">
            <p:oleObj spid="_x0000_s1050" name="Equation" r:id="rId4" imgW="2019300" imgH="1219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596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2123486"/>
              </p:ext>
            </p:extLst>
          </p:nvPr>
        </p:nvGraphicFramePr>
        <p:xfrm>
          <a:off x="538163" y="1600200"/>
          <a:ext cx="8164512" cy="4881563"/>
        </p:xfrm>
        <a:graphic>
          <a:graphicData uri="http://schemas.openxmlformats.org/presentationml/2006/ole">
            <p:oleObj spid="_x0000_s56332" name="Document" r:id="rId3" imgW="6443430" imgH="3848459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825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7598769"/>
              </p:ext>
            </p:extLst>
          </p:nvPr>
        </p:nvGraphicFramePr>
        <p:xfrm>
          <a:off x="533400" y="1692275"/>
          <a:ext cx="8148638" cy="3870325"/>
        </p:xfrm>
        <a:graphic>
          <a:graphicData uri="http://schemas.openxmlformats.org/presentationml/2006/ole">
            <p:oleObj spid="_x0000_s57356" name="Document" r:id="rId3" imgW="6089764" imgH="2889130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35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6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1810102"/>
              </p:ext>
            </p:extLst>
          </p:nvPr>
        </p:nvGraphicFramePr>
        <p:xfrm>
          <a:off x="685800" y="1670050"/>
          <a:ext cx="8153400" cy="4695825"/>
        </p:xfrm>
        <a:graphic>
          <a:graphicData uri="http://schemas.openxmlformats.org/presentationml/2006/ole">
            <p:oleObj spid="_x0000_s59403" name="Document" r:id="rId3" imgW="5533217" imgH="3494448" progId="Word.Document.8">
              <p:embed/>
            </p:oleObj>
          </a:graphicData>
        </a:graphic>
      </p:graphicFrame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590800" y="2068851"/>
            <a:ext cx="6324600" cy="1569660"/>
          </a:xfrm>
          <a:prstGeom prst="rect">
            <a:avLst/>
          </a:prstGeom>
          <a:noFill/>
          <a:ln w="412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= {Amir, Budi,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}, 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= {IF221, IF251, IF342, IF323}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{(Amir, IF221), (Amir, IF251), (Amir, IF342), (Amir, IF323),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(Budi, IF221), (Budi, IF251), (Budi, IF342), (Budi, IF323),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IF221),(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IF251),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IF342),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IF323) 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{(Amir, IF251), (Amir, IF323), (Budi, IF221),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(Budi, IF251),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IF323) }</a:t>
            </a:r>
          </a:p>
        </p:txBody>
      </p:sp>
    </p:spTree>
    <p:extLst>
      <p:ext uri="{BB962C8B-B14F-4D97-AF65-F5344CB8AC3E}">
        <p14:creationId xmlns:p14="http://schemas.microsoft.com/office/powerpoint/2010/main" xmlns="" val="3752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0913058"/>
              </p:ext>
            </p:extLst>
          </p:nvPr>
        </p:nvGraphicFramePr>
        <p:xfrm>
          <a:off x="604838" y="1676400"/>
          <a:ext cx="8310562" cy="3805237"/>
        </p:xfrm>
        <a:graphic>
          <a:graphicData uri="http://schemas.openxmlformats.org/presentationml/2006/ole">
            <p:oleObj spid="_x0000_s60426" name="Document" r:id="rId3" imgW="5683155" imgH="2993007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522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7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4675608"/>
              </p:ext>
            </p:extLst>
          </p:nvPr>
        </p:nvGraphicFramePr>
        <p:xfrm>
          <a:off x="609600" y="1752600"/>
          <a:ext cx="8083550" cy="4114800"/>
        </p:xfrm>
        <a:graphic>
          <a:graphicData uri="http://schemas.openxmlformats.org/presentationml/2006/ole">
            <p:oleObj spid="_x0000_s61450" name="Document" r:id="rId3" imgW="5488675" imgH="2796037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8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Sifat-Sifat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Biner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3158687"/>
              </p:ext>
            </p:extLst>
          </p:nvPr>
        </p:nvGraphicFramePr>
        <p:xfrm>
          <a:off x="457200" y="1665288"/>
          <a:ext cx="8458199" cy="4354512"/>
        </p:xfrm>
        <a:graphic>
          <a:graphicData uri="http://schemas.openxmlformats.org/presentationml/2006/ole">
            <p:oleObj spid="_x0000_s62474" name="Document" r:id="rId3" imgW="5801743" imgH="2916368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67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8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{1, 2, 3, 4},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 lvl="0"/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(1, 3), (2, 1), (2, 2), (3, 3), (4, 2), (4, 3), </a:t>
            </a:r>
            <a:r>
              <a:rPr lang="en-US" sz="2400" dirty="0" smtClean="0"/>
              <a:t>(</a:t>
            </a:r>
            <a:r>
              <a:rPr lang="en-US" sz="2400" dirty="0"/>
              <a:t>4, 4) }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b="1" dirty="0" err="1"/>
              <a:t>refleksif</a:t>
            </a:r>
            <a:r>
              <a:rPr lang="en-US" sz="2400" b="1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(1, 1), (2, 2), (3, 3), </a:t>
            </a:r>
            <a:r>
              <a:rPr lang="en-US" sz="2400" dirty="0" err="1"/>
              <a:t>dan</a:t>
            </a:r>
            <a:r>
              <a:rPr lang="en-US" sz="2400" dirty="0"/>
              <a:t> (4, 4).</a:t>
            </a:r>
          </a:p>
          <a:p>
            <a:pPr lvl="0"/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(2, 2), (2, 3), (4, 2), (4, 3), (4, 4) }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 smtClean="0"/>
              <a:t>refleksif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irrefleksif</a:t>
            </a:r>
            <a:r>
              <a:rPr lang="en-US" sz="2400" b="1" dirty="0" smtClean="0"/>
              <a:t>) </a:t>
            </a:r>
            <a:r>
              <a:rPr lang="en-US" sz="2400" dirty="0" err="1"/>
              <a:t>karena</a:t>
            </a:r>
            <a:r>
              <a:rPr lang="en-US" sz="2400" dirty="0"/>
              <a:t> (3, 3) </a:t>
            </a:r>
            <a:r>
              <a:rPr lang="en-US" sz="2400" dirty="0">
                <a:sym typeface="Symbol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.    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407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9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b="1" dirty="0" err="1"/>
              <a:t>habis</a:t>
            </a:r>
            <a:r>
              <a:rPr lang="en-US" b="1" dirty="0"/>
              <a:t> </a:t>
            </a:r>
            <a:r>
              <a:rPr lang="en-US" b="1" dirty="0" err="1"/>
              <a:t>membagi</a:t>
            </a:r>
            <a:r>
              <a:rPr lang="en-US" dirty="0"/>
              <a:t>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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666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Sifat-Sifat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Biner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0719244"/>
              </p:ext>
            </p:extLst>
          </p:nvPr>
        </p:nvGraphicFramePr>
        <p:xfrm>
          <a:off x="604838" y="1747838"/>
          <a:ext cx="8066087" cy="1403350"/>
        </p:xfrm>
        <a:graphic>
          <a:graphicData uri="http://schemas.openxmlformats.org/presentationml/2006/ole">
            <p:oleObj spid="_x0000_s63497" name="Document" r:id="rId3" imgW="5262501" imgH="908290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158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10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9155568"/>
              </p:ext>
            </p:extLst>
          </p:nvPr>
        </p:nvGraphicFramePr>
        <p:xfrm>
          <a:off x="604838" y="1676400"/>
          <a:ext cx="8294687" cy="4654550"/>
        </p:xfrm>
        <a:graphic>
          <a:graphicData uri="http://schemas.openxmlformats.org/presentationml/2006/ole">
            <p:oleObj spid="_x0000_s64521" name="Document" r:id="rId3" imgW="7622559" imgH="4234492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082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/>
              <a:t> </a:t>
            </a:r>
            <a:r>
              <a:rPr lang="en-US" b="1" u="sng" dirty="0" smtClean="0"/>
              <a:t>1</a:t>
            </a:r>
            <a:endParaRPr lang="en-US" b="1" u="sn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14E-1EF7-4D53-83B1-C4A165DA11C4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1.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3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4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3185029"/>
              </p:ext>
            </p:extLst>
          </p:nvPr>
        </p:nvGraphicFramePr>
        <p:xfrm>
          <a:off x="3733800" y="2667000"/>
          <a:ext cx="2165746" cy="1295400"/>
        </p:xfrm>
        <a:graphic>
          <a:graphicData uri="http://schemas.openxmlformats.org/presentationml/2006/ole">
            <p:oleObj spid="_x0000_s2074" name="Equation" r:id="rId3" imgW="1524000" imgH="914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237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Sifat-Sifat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Biner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7210095"/>
              </p:ext>
            </p:extLst>
          </p:nvPr>
        </p:nvGraphicFramePr>
        <p:xfrm>
          <a:off x="533400" y="1655763"/>
          <a:ext cx="8148638" cy="4440237"/>
        </p:xfrm>
        <a:graphic>
          <a:graphicData uri="http://schemas.openxmlformats.org/presentationml/2006/ole">
            <p:oleObj spid="_x0000_s65545" name="Document" r:id="rId3" imgW="5644259" imgH="307891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631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5009300"/>
              </p:ext>
            </p:extLst>
          </p:nvPr>
        </p:nvGraphicFramePr>
        <p:xfrm>
          <a:off x="298450" y="193675"/>
          <a:ext cx="8630472" cy="6207125"/>
        </p:xfrm>
        <a:graphic>
          <a:graphicData uri="http://schemas.openxmlformats.org/presentationml/2006/ole">
            <p:oleObj spid="_x0000_s66569" name="Document" r:id="rId3" imgW="7451414" imgH="5176399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468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Inversi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Invers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|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2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12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8169322"/>
              </p:ext>
            </p:extLst>
          </p:nvPr>
        </p:nvGraphicFramePr>
        <p:xfrm>
          <a:off x="685800" y="1649413"/>
          <a:ext cx="8180388" cy="4800600"/>
        </p:xfrm>
        <a:graphic>
          <a:graphicData uri="http://schemas.openxmlformats.org/presentationml/2006/ole">
            <p:oleObj spid="_x0000_s69639" name="Document" r:id="rId3" imgW="5801284" imgH="340923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929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288187"/>
              </p:ext>
            </p:extLst>
          </p:nvPr>
        </p:nvGraphicFramePr>
        <p:xfrm>
          <a:off x="604838" y="1611313"/>
          <a:ext cx="8180387" cy="4865687"/>
        </p:xfrm>
        <a:graphic>
          <a:graphicData uri="http://schemas.openxmlformats.org/presentationml/2006/ole">
            <p:oleObj spid="_x0000_s70663" name="Document" r:id="rId3" imgW="5828656" imgH="3467459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120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Mengkombinasikan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6448" y="1600200"/>
            <a:ext cx="8302752" cy="4495800"/>
          </a:xfrm>
        </p:spPr>
        <p:txBody>
          <a:bodyPr/>
          <a:lstStyle/>
          <a:p>
            <a:pPr lvl="0" algn="just"/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irisan</a:t>
            </a:r>
            <a:r>
              <a:rPr lang="en-US" sz="2400" dirty="0"/>
              <a:t>, </a:t>
            </a:r>
            <a:r>
              <a:rPr lang="en-US" sz="2400" dirty="0" err="1"/>
              <a:t>gabungan</a:t>
            </a:r>
            <a:r>
              <a:rPr lang="en-US" sz="2400" dirty="0"/>
              <a:t>, </a:t>
            </a:r>
            <a:r>
              <a:rPr lang="en-US" sz="2400" dirty="0" err="1"/>
              <a:t>selisih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beda</a:t>
            </a:r>
            <a:r>
              <a:rPr lang="en-US" sz="2400" dirty="0"/>
              <a:t> </a:t>
            </a:r>
            <a:r>
              <a:rPr lang="en-US" sz="2400" dirty="0" err="1"/>
              <a:t>setangkup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–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94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13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}.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i="1" dirty="0" smtClean="0"/>
              <a:t>	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i="1" dirty="0" smtClean="0"/>
              <a:t>	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</p:txBody>
      </p:sp>
    </p:spTree>
    <p:extLst>
      <p:ext uri="{BB962C8B-B14F-4D97-AF65-F5344CB8AC3E}">
        <p14:creationId xmlns:p14="http://schemas.microsoft.com/office/powerpoint/2010/main" xmlns="" val="12619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 smtClean="0"/>
              <a:t>,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 smtClean="0"/>
              <a:t>M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1 </a:t>
            </a:r>
            <a:r>
              <a:rPr lang="en-US" baseline="-25000" dirty="0">
                <a:sym typeface="Symbol"/>
              </a:rPr>
              <a:t></a:t>
            </a:r>
            <a:r>
              <a:rPr lang="en-US" baseline="-25000" dirty="0"/>
              <a:t> 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	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 </a:t>
            </a:r>
            <a:r>
              <a:rPr lang="en-US" baseline="-25000" dirty="0">
                <a:sym typeface="Symbol"/>
              </a:rPr>
              <a:t></a:t>
            </a:r>
            <a:r>
              <a:rPr lang="en-US" baseline="-25000" dirty="0"/>
              <a:t> 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5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14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1663409"/>
              </p:ext>
            </p:extLst>
          </p:nvPr>
        </p:nvGraphicFramePr>
        <p:xfrm>
          <a:off x="538163" y="1704975"/>
          <a:ext cx="8410575" cy="3705225"/>
        </p:xfrm>
        <a:graphic>
          <a:graphicData uri="http://schemas.openxmlformats.org/presentationml/2006/ole">
            <p:oleObj spid="_x0000_s71685" name="Document" r:id="rId3" imgW="6068515" imgH="266484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907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Komposisi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lvl="0"/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.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dirty="0" err="1"/>
              <a:t>dinotasikan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yang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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69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F05-18B0-4EEA-94B2-91C8983C8A89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u="sng" dirty="0" smtClean="0"/>
                  <a:t>Matriks</a:t>
                </a:r>
                <a:r>
                  <a:rPr lang="en-US" b="1" u="sng" dirty="0" smtClean="0"/>
                  <a:t> </a:t>
                </a:r>
                <a:r>
                  <a:rPr lang="en-US" b="1" u="sng" dirty="0" smtClean="0"/>
                  <a:t>Diagonal</a:t>
                </a:r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bujursangkar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0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seluruh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elemen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berada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komlom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berbeda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selalu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0.</a:t>
                </a:r>
              </a:p>
              <a:p>
                <a:pPr marL="0" indent="0">
                  <a:buNone/>
                </a:pPr>
                <a:r>
                  <a:rPr lang="en-US" dirty="0" smtClean="0"/>
                  <a:t>	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357" r="-2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401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09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15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R</a:t>
            </a:r>
            <a:r>
              <a:rPr lang="en-US" sz="2400" dirty="0"/>
              <a:t> = {(1, 2), (1, 6), (2, 4), (3, 4), (3, 6), (3, 8)} </a:t>
            </a:r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{1, 2, 3}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{2, 4, 6, 8}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S</a:t>
            </a:r>
            <a:r>
              <a:rPr lang="en-US" sz="2400" dirty="0"/>
              <a:t> = {(2, </a:t>
            </a:r>
            <a:r>
              <a:rPr lang="en-US" sz="2400" i="1" dirty="0"/>
              <a:t>u</a:t>
            </a:r>
            <a:r>
              <a:rPr lang="en-US" sz="2400" dirty="0"/>
              <a:t>), (4, </a:t>
            </a:r>
            <a:r>
              <a:rPr lang="en-US" sz="2400" i="1" dirty="0"/>
              <a:t>s</a:t>
            </a:r>
            <a:r>
              <a:rPr lang="en-US" sz="2400" dirty="0"/>
              <a:t>), (4, </a:t>
            </a:r>
            <a:r>
              <a:rPr lang="en-US" sz="2400" i="1" dirty="0"/>
              <a:t>t</a:t>
            </a:r>
            <a:r>
              <a:rPr lang="en-US" sz="2400" dirty="0"/>
              <a:t>), (6, </a:t>
            </a:r>
            <a:r>
              <a:rPr lang="en-US" sz="2400" i="1" dirty="0"/>
              <a:t>t</a:t>
            </a:r>
            <a:r>
              <a:rPr lang="en-US" sz="2400" dirty="0"/>
              <a:t>), (8, </a:t>
            </a:r>
            <a:r>
              <a:rPr lang="en-US" sz="2400" i="1" dirty="0"/>
              <a:t>u</a:t>
            </a:r>
            <a:r>
              <a:rPr lang="en-US" sz="2400" dirty="0"/>
              <a:t>)} </a:t>
            </a:r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{2, 4, 6, 8}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en-US" sz="2400" dirty="0"/>
              <a:t>, </a:t>
            </a:r>
            <a:r>
              <a:rPr lang="en-US" sz="2400" i="1" dirty="0"/>
              <a:t>u</a:t>
            </a:r>
            <a:r>
              <a:rPr lang="en-US" sz="2400" dirty="0"/>
              <a:t>}.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</a:t>
            </a:r>
            <a:r>
              <a:rPr lang="en-US" sz="2400" i="1" dirty="0"/>
              <a:t>u</a:t>
            </a:r>
            <a:r>
              <a:rPr lang="en-US" sz="2400" dirty="0"/>
              <a:t>), (1, </a:t>
            </a:r>
            <a:r>
              <a:rPr lang="en-US" sz="2400" i="1" dirty="0"/>
              <a:t>t</a:t>
            </a:r>
            <a:r>
              <a:rPr lang="en-US" sz="2400" dirty="0"/>
              <a:t>), (2, </a:t>
            </a:r>
            <a:r>
              <a:rPr lang="en-US" sz="2400" i="1" dirty="0"/>
              <a:t>s</a:t>
            </a:r>
            <a:r>
              <a:rPr lang="en-US" sz="2400" dirty="0"/>
              <a:t>), (2, </a:t>
            </a:r>
            <a:r>
              <a:rPr lang="en-US" sz="2400" i="1" dirty="0"/>
              <a:t>t</a:t>
            </a:r>
            <a:r>
              <a:rPr lang="en-US" sz="2400" dirty="0"/>
              <a:t>), (3, </a:t>
            </a:r>
            <a:r>
              <a:rPr lang="en-US" sz="2400" i="1" dirty="0"/>
              <a:t>s</a:t>
            </a:r>
            <a:r>
              <a:rPr lang="en-US" sz="2400" dirty="0"/>
              <a:t>), (3, </a:t>
            </a:r>
            <a:r>
              <a:rPr lang="en-US" sz="2400" i="1" dirty="0"/>
              <a:t>t</a:t>
            </a:r>
            <a:r>
              <a:rPr lang="en-US" sz="2400" dirty="0"/>
              <a:t>), (3, </a:t>
            </a:r>
            <a:r>
              <a:rPr lang="en-US" sz="2400" i="1" dirty="0"/>
              <a:t>u</a:t>
            </a:r>
            <a:r>
              <a:rPr lang="en-US" sz="2400" dirty="0"/>
              <a:t>) 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281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7071986"/>
              </p:ext>
            </p:extLst>
          </p:nvPr>
        </p:nvGraphicFramePr>
        <p:xfrm>
          <a:off x="631825" y="1687512"/>
          <a:ext cx="8359775" cy="3875088"/>
        </p:xfrm>
        <a:graphic>
          <a:graphicData uri="http://schemas.openxmlformats.org/presentationml/2006/ole">
            <p:oleObj spid="_x0000_s72708" name="Document" r:id="rId3" imgW="5488675" imgH="2146180" progId="Word.Documen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0800" y="541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79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 : A R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579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 : B R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11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2 </a:t>
            </a:r>
            <a:r>
              <a:rPr lang="en-US" sz="3500" baseline="-25000" dirty="0">
                <a:sym typeface="Symbol"/>
              </a:rPr>
              <a:t></a:t>
            </a:r>
            <a:r>
              <a:rPr lang="en-US" sz="3500" baseline="-25000" dirty="0"/>
              <a:t> 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1</a:t>
            </a:r>
            <a:r>
              <a:rPr lang="en-US" sz="3500" dirty="0"/>
              <a:t> = 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1</a:t>
            </a:r>
            <a:r>
              <a:rPr lang="en-US" sz="3500" dirty="0"/>
              <a:t> </a:t>
            </a:r>
            <a:r>
              <a:rPr lang="en-US" sz="3500" dirty="0">
                <a:sym typeface="Symbol"/>
              </a:rPr>
              <a:t></a:t>
            </a:r>
            <a:r>
              <a:rPr lang="en-US" sz="3500" dirty="0"/>
              <a:t> 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2</a:t>
            </a:r>
            <a:r>
              <a:rPr lang="en-US" sz="3500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operator “.”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kali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9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16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8624593"/>
              </p:ext>
            </p:extLst>
          </p:nvPr>
        </p:nvGraphicFramePr>
        <p:xfrm>
          <a:off x="533400" y="1593850"/>
          <a:ext cx="7951788" cy="4883150"/>
        </p:xfrm>
        <a:graphic>
          <a:graphicData uri="http://schemas.openxmlformats.org/presentationml/2006/ole">
            <p:oleObj spid="_x0000_s73732" name="Document" r:id="rId3" imgW="6970689" imgH="4243837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40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See you next week…..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8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BC85-402D-427A-89FE-46C73EA7BA36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u="sng" dirty="0" smtClean="0"/>
                  <a:t>Matriks</a:t>
                </a:r>
                <a:r>
                  <a:rPr lang="en-US" b="1" u="sng" dirty="0" smtClean="0"/>
                  <a:t> </a:t>
                </a:r>
                <a:r>
                  <a:rPr lang="en-US" b="1" u="sng" dirty="0" err="1" smtClean="0"/>
                  <a:t>Identitas</a:t>
                </a:r>
                <a:endParaRPr lang="en-US" b="1" u="sng" dirty="0" smtClean="0"/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bujursangkar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0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benilai</a:t>
                </a:r>
                <a:r>
                  <a:rPr lang="en-US" dirty="0" smtClean="0"/>
                  <a:t> 1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100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16DB-EFB3-4B25-84F6-C00FD7F881CD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id-ID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Segitiga Atas </a:t>
                </a:r>
                <a:r>
                  <a:rPr lang="id-ID" sz="2400" dirty="0">
                    <a:cs typeface="Arial" pitchFamily="34" charset="0"/>
                  </a:rPr>
                  <a:t>adalah matriks persegi yang elemen di bawah diagonal utamanya bernilai nol</a:t>
                </a:r>
                <a:endParaRPr lang="id-ID" sz="2400" b="1" dirty="0">
                  <a:solidFill>
                    <a:schemeClr val="tx2"/>
                  </a:solidFill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r>
                  <a:rPr lang="id-ID" sz="2400" b="1" dirty="0">
                    <a:solidFill>
                      <a:schemeClr val="tx2"/>
                    </a:solidFill>
                    <a:cs typeface="Arial" pitchFamily="34" charset="0"/>
                  </a:rPr>
                  <a:t>Matriks Segitiga Bawah </a:t>
                </a:r>
                <a:r>
                  <a:rPr lang="id-ID" sz="2400" dirty="0">
                    <a:cs typeface="Arial" pitchFamily="34" charset="0"/>
                  </a:rPr>
                  <a:t>adalah matriks persegi yang elemen di atas diagonal utamanya bernilai nol 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B=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085" r="-2094" b="-3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183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4E1E-77A4-42E0-8F8C-3A16A7A4D314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Transpose </a:t>
                </a:r>
                <a:r>
                  <a:rPr lang="en-US" sz="2400" b="1" dirty="0" err="1" smtClean="0">
                    <a:cs typeface="Arial" pitchFamily="34" charset="0"/>
                  </a:rPr>
                  <a:t>adalah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cs typeface="Arial" pitchFamily="34" charset="0"/>
                  </a:rPr>
                  <a:t> yang </a:t>
                </a:r>
                <a:r>
                  <a:rPr lang="en-US" sz="2400" b="1" dirty="0" err="1" smtClean="0">
                    <a:cs typeface="Arial" pitchFamily="34" charset="0"/>
                  </a:rPr>
                  <a:t>diperoleh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dengan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mempertukarkan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baris-baris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dengan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kolom-kolomnya</a:t>
                </a:r>
                <a:r>
                  <a:rPr lang="en-US" sz="2400" b="1" dirty="0" smtClean="0">
                    <a:cs typeface="Arial" pitchFamily="34" charset="0"/>
                  </a:rPr>
                  <a:t>.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085" r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213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AC75-70C7-4DB5-8A66-DB2EDE1044F3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0/1 (zero-one)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adalah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yang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setiap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elemen-elemennya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bernilai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0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atau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1.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ini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digunakan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untuk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merepresentasikan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relasi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keterhubungan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.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085" r="-2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903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7F17-A425-48D4-B1EF-66AC397BF0DA}" type="datetime1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Apabila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penjumlahan</a:t>
            </a:r>
            <a:r>
              <a:rPr lang="en-US" sz="2000" dirty="0"/>
              <a:t> (A + B)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bersama-sama</a:t>
            </a:r>
            <a:r>
              <a:rPr lang="en-US" sz="2000" dirty="0"/>
              <a:t> </a:t>
            </a:r>
            <a:r>
              <a:rPr lang="en-US" sz="2000" dirty="0" err="1"/>
              <a:t>entri</a:t>
            </a:r>
            <a:r>
              <a:rPr lang="en-US" sz="2000" dirty="0"/>
              <a:t> yang </a:t>
            </a:r>
            <a:r>
              <a:rPr lang="en-US" sz="2000" dirty="0" err="1"/>
              <a:t>seletak</a:t>
            </a:r>
            <a:r>
              <a:rPr lang="en-US" sz="2000" dirty="0"/>
              <a:t>/</a:t>
            </a:r>
            <a:r>
              <a:rPr lang="en-US" sz="2000" dirty="0" err="1"/>
              <a:t>bersesuaian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Matriks-matriks</a:t>
            </a:r>
            <a:r>
              <a:rPr lang="en-US" sz="2000" dirty="0"/>
              <a:t> yang </a:t>
            </a:r>
            <a:r>
              <a:rPr lang="en-US" sz="2000" dirty="0" err="1"/>
              <a:t>ordo</a:t>
            </a:r>
            <a:r>
              <a:rPr lang="en-US" sz="2000" dirty="0"/>
              <a:t>/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 smtClean="0"/>
              <a:t>.</a:t>
            </a:r>
          </a:p>
          <a:p>
            <a:pPr marL="2423160" lvl="7" indent="0">
              <a:buNone/>
            </a:pPr>
            <a:endParaRPr lang="en-US" sz="2000" dirty="0" smtClean="0"/>
          </a:p>
          <a:p>
            <a:pPr marL="2423160" lvl="7" indent="0">
              <a:buNone/>
            </a:pPr>
            <a:r>
              <a:rPr lang="en-US" sz="2000" dirty="0" err="1" smtClean="0"/>
              <a:t>dan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5498071"/>
              </p:ext>
            </p:extLst>
          </p:nvPr>
        </p:nvGraphicFramePr>
        <p:xfrm>
          <a:off x="838200" y="3962400"/>
          <a:ext cx="2078006" cy="1143000"/>
        </p:xfrm>
        <a:graphic>
          <a:graphicData uri="http://schemas.openxmlformats.org/presentationml/2006/ole">
            <p:oleObj spid="_x0000_s3137" name="Equation" r:id="rId3" imgW="1295400" imgH="71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1676388"/>
              </p:ext>
            </p:extLst>
          </p:nvPr>
        </p:nvGraphicFramePr>
        <p:xfrm>
          <a:off x="3733800" y="3962400"/>
          <a:ext cx="1883434" cy="1143000"/>
        </p:xfrm>
        <a:graphic>
          <a:graphicData uri="http://schemas.openxmlformats.org/presentationml/2006/ole">
            <p:oleObj spid="_x0000_s3138" name="Equation" r:id="rId4" imgW="1269449" imgH="710891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3875671"/>
              </p:ext>
            </p:extLst>
          </p:nvPr>
        </p:nvGraphicFramePr>
        <p:xfrm>
          <a:off x="4648200" y="5257799"/>
          <a:ext cx="3810000" cy="1079653"/>
        </p:xfrm>
        <a:graphic>
          <a:graphicData uri="http://schemas.openxmlformats.org/presentationml/2006/ole">
            <p:oleObj spid="_x0000_s3139" name="Equation" r:id="rId5" imgW="2514600" imgH="71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269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1349</Words>
  <Application>Microsoft Office PowerPoint</Application>
  <PresentationFormat>On-screen Show (4:3)</PresentationFormat>
  <Paragraphs>270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Median</vt:lpstr>
      <vt:lpstr>Equation</vt:lpstr>
      <vt:lpstr>Document</vt:lpstr>
      <vt:lpstr>MATRIKS DAN RELASI</vt:lpstr>
      <vt:lpstr>Matriks </vt:lpstr>
      <vt:lpstr>Contoh 1</vt:lpstr>
      <vt:lpstr>jenis-jenis matriks</vt:lpstr>
      <vt:lpstr>jenis-jenis matriks</vt:lpstr>
      <vt:lpstr>jenis-jenis matriks</vt:lpstr>
      <vt:lpstr>jenis-jenis matriks</vt:lpstr>
      <vt:lpstr>jenis-jenis matriks</vt:lpstr>
      <vt:lpstr>Operasi Matriks</vt:lpstr>
      <vt:lpstr>Operasi Matriks</vt:lpstr>
      <vt:lpstr>Operasi Matriks</vt:lpstr>
      <vt:lpstr>Operasi Matriks</vt:lpstr>
      <vt:lpstr>Operasi Matriks</vt:lpstr>
      <vt:lpstr>Relasi </vt:lpstr>
      <vt:lpstr>Contoh 2</vt:lpstr>
      <vt:lpstr>Contoh 3</vt:lpstr>
      <vt:lpstr>Contoh 4</vt:lpstr>
      <vt:lpstr>Contoh 5</vt:lpstr>
      <vt:lpstr>Representasi Relasi</vt:lpstr>
      <vt:lpstr>Representasi Relasi</vt:lpstr>
      <vt:lpstr>Representasi Relasi</vt:lpstr>
      <vt:lpstr>Contoh 6</vt:lpstr>
      <vt:lpstr>Representasi Relasi</vt:lpstr>
      <vt:lpstr>Contoh 7</vt:lpstr>
      <vt:lpstr>Sifat-Sifat Relasi Biner</vt:lpstr>
      <vt:lpstr>Contoh 8</vt:lpstr>
      <vt:lpstr>Contoh 9</vt:lpstr>
      <vt:lpstr>Sifat-Sifat Relasi Biner</vt:lpstr>
      <vt:lpstr>Contoh 10</vt:lpstr>
      <vt:lpstr>Sifat-Sifat Relasi Biner</vt:lpstr>
      <vt:lpstr>Slide 31</vt:lpstr>
      <vt:lpstr>Relasi Inversi</vt:lpstr>
      <vt:lpstr>Contoh 12</vt:lpstr>
      <vt:lpstr>Slide 34</vt:lpstr>
      <vt:lpstr>Mengkombinasikan Relasi</vt:lpstr>
      <vt:lpstr>Contoh 13</vt:lpstr>
      <vt:lpstr>Slide 37</vt:lpstr>
      <vt:lpstr>Contoh 14</vt:lpstr>
      <vt:lpstr>Komposisi Relasi</vt:lpstr>
      <vt:lpstr>Contoh 15</vt:lpstr>
      <vt:lpstr>Slide 41</vt:lpstr>
      <vt:lpstr>Slide 42</vt:lpstr>
      <vt:lpstr>Contoh 16</vt:lpstr>
      <vt:lpstr>Slide 44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DAN RELASI</dc:title>
  <dc:creator>Admin</dc:creator>
  <cp:lastModifiedBy>Admin</cp:lastModifiedBy>
  <cp:revision>59</cp:revision>
  <dcterms:created xsi:type="dcterms:W3CDTF">2012-02-27T06:05:54Z</dcterms:created>
  <dcterms:modified xsi:type="dcterms:W3CDTF">2012-04-10T08:23:28Z</dcterms:modified>
</cp:coreProperties>
</file>