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4" r:id="rId13"/>
    <p:sldId id="275" r:id="rId14"/>
    <p:sldId id="270" r:id="rId15"/>
    <p:sldId id="272" r:id="rId16"/>
    <p:sldId id="273" r:id="rId17"/>
    <p:sldId id="277" r:id="rId18"/>
    <p:sldId id="271" r:id="rId19"/>
    <p:sldId id="276" r:id="rId20"/>
    <p:sldId id="278" r:id="rId21"/>
    <p:sldId id="280" r:id="rId22"/>
    <p:sldId id="281" r:id="rId23"/>
    <p:sldId id="282" r:id="rId24"/>
    <p:sldId id="283" r:id="rId25"/>
    <p:sldId id="284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54A71-C668-463E-920B-925EBBBBDC78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CE735-A7F1-4753-A421-BA030B331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1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CE735-A7F1-4753-A421-BA030B3317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47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F191B-853E-4E30-8854-780BF7A837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5B964D7-69A8-4DCF-8750-6E3F72FFC0FD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4A21320-D24C-47BC-80F6-10CF38DBDA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</a:t>
            </a:r>
            <a:endParaRPr lang="en-US" sz="6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smtClean="0"/>
              <a:t>Sri </a:t>
            </a:r>
            <a:r>
              <a:rPr lang="en-US" dirty="0" err="1" smtClean="0"/>
              <a:t>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85000" lnSpcReduction="10000"/>
          </a:bodyPr>
          <a:lstStyle/>
          <a:p>
            <a:pPr marL="350838" indent="-285750">
              <a:buFont typeface="Wingdings" pitchFamily="2" charset="2"/>
              <a:buChar char="ü"/>
            </a:pPr>
            <a:r>
              <a:rPr lang="en-US" sz="1800" b="1" u="sng" dirty="0"/>
              <a:t>s</a:t>
            </a:r>
            <a:r>
              <a:rPr lang="en-US" sz="1800" b="1" u="sng" dirty="0" smtClean="0"/>
              <a:t>in(), </a:t>
            </a:r>
            <a:r>
              <a:rPr lang="en-US" sz="1800" b="1" u="sng" dirty="0" err="1" smtClean="0"/>
              <a:t>cos</a:t>
            </a:r>
            <a:r>
              <a:rPr lang="en-US" sz="1800" b="1" u="sng" dirty="0" smtClean="0"/>
              <a:t>(), tan()</a:t>
            </a:r>
          </a:p>
          <a:p>
            <a:pPr marL="528638" indent="-285750"/>
            <a:r>
              <a:rPr lang="en-US" sz="1800" dirty="0" err="1" smtClean="0"/>
              <a:t>Masing-masing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menghitung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sinus, </a:t>
            </a:r>
            <a:r>
              <a:rPr lang="en-US" sz="1800" dirty="0" err="1" smtClean="0"/>
              <a:t>cosinus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tangens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sudut</a:t>
            </a:r>
            <a:r>
              <a:rPr lang="en-US" sz="1800" dirty="0" smtClean="0"/>
              <a:t>.</a:t>
            </a:r>
          </a:p>
          <a:p>
            <a:pPr marL="528638" indent="-285750"/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:</a:t>
            </a:r>
          </a:p>
          <a:p>
            <a:pPr marL="1546225" indent="-285750"/>
            <a:r>
              <a:rPr lang="en-US" sz="1800" dirty="0"/>
              <a:t>s</a:t>
            </a:r>
            <a:r>
              <a:rPr lang="en-US" sz="1800" dirty="0" smtClean="0"/>
              <a:t>in(</a:t>
            </a:r>
            <a:r>
              <a:rPr lang="en-US" sz="1800" dirty="0" err="1" smtClean="0"/>
              <a:t>sudut</a:t>
            </a:r>
            <a:r>
              <a:rPr lang="en-US" sz="1800" dirty="0" smtClean="0"/>
              <a:t>);</a:t>
            </a:r>
          </a:p>
          <a:p>
            <a:pPr marL="1546225" indent="-285750"/>
            <a:r>
              <a:rPr lang="en-US" sz="1800" dirty="0" err="1"/>
              <a:t>c</a:t>
            </a:r>
            <a:r>
              <a:rPr lang="en-US" sz="1800" dirty="0" err="1" smtClean="0"/>
              <a:t>os</a:t>
            </a:r>
            <a:r>
              <a:rPr lang="en-US" sz="1800" dirty="0" smtClean="0"/>
              <a:t>(</a:t>
            </a:r>
            <a:r>
              <a:rPr lang="en-US" sz="1800" dirty="0" err="1" smtClean="0"/>
              <a:t>sudut</a:t>
            </a:r>
            <a:r>
              <a:rPr lang="en-US" sz="1800" dirty="0" smtClean="0"/>
              <a:t>);</a:t>
            </a:r>
          </a:p>
          <a:p>
            <a:pPr marL="1546225" indent="-285750"/>
            <a:r>
              <a:rPr lang="en-US" sz="1800" dirty="0"/>
              <a:t>t</a:t>
            </a:r>
            <a:r>
              <a:rPr lang="en-US" sz="1800" dirty="0" smtClean="0"/>
              <a:t>an(</a:t>
            </a:r>
            <a:r>
              <a:rPr lang="en-US" sz="1800" dirty="0" err="1" smtClean="0"/>
              <a:t>sudut</a:t>
            </a:r>
            <a:r>
              <a:rPr lang="en-US" sz="1800" dirty="0" smtClean="0"/>
              <a:t>);</a:t>
            </a:r>
          </a:p>
          <a:p>
            <a:pPr marL="52388" indent="0"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marL="52388" indent="0"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conio.h</a:t>
            </a:r>
            <a:r>
              <a:rPr lang="en-US" sz="1800" dirty="0"/>
              <a:t>&gt;</a:t>
            </a:r>
          </a:p>
          <a:p>
            <a:pPr marL="52388" indent="0"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math.h</a:t>
            </a:r>
            <a:r>
              <a:rPr lang="en-US" sz="1800" dirty="0"/>
              <a:t>&gt;</a:t>
            </a:r>
          </a:p>
          <a:p>
            <a:pPr marL="52388" indent="0">
              <a:buNone/>
            </a:pPr>
            <a:r>
              <a:rPr lang="en-US" sz="1800" dirty="0"/>
              <a:t>void main() {</a:t>
            </a:r>
          </a:p>
          <a:p>
            <a:pPr marL="52388" indent="0">
              <a:buNone/>
            </a:pPr>
            <a:r>
              <a:rPr lang="en-US" sz="1800" dirty="0"/>
              <a:t>  float </a:t>
            </a:r>
            <a:r>
              <a:rPr lang="en-US" sz="1800" dirty="0" err="1"/>
              <a:t>sudut</a:t>
            </a:r>
            <a:r>
              <a:rPr lang="en-US" sz="1800" dirty="0"/>
              <a:t>;</a:t>
            </a:r>
          </a:p>
          <a:p>
            <a:pPr marL="52388" indent="0">
              <a:buNone/>
            </a:pPr>
            <a:r>
              <a:rPr lang="en-US" sz="1800" dirty="0"/>
              <a:t>  </a:t>
            </a:r>
            <a:r>
              <a:rPr lang="en-US" sz="1800" dirty="0" err="1"/>
              <a:t>clrscr</a:t>
            </a:r>
            <a:r>
              <a:rPr lang="en-US" sz="1800" dirty="0"/>
              <a:t>();</a:t>
            </a:r>
          </a:p>
          <a:p>
            <a:pPr marL="52388" indent="0">
              <a:buNone/>
            </a:pPr>
            <a:r>
              <a:rPr lang="en-US" sz="1800" dirty="0"/>
              <a:t>  </a:t>
            </a: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Menghitung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sinus, </a:t>
            </a:r>
            <a:r>
              <a:rPr lang="en-US" sz="1800" dirty="0" err="1"/>
              <a:t>cosinus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tangens</a:t>
            </a:r>
            <a:r>
              <a:rPr lang="en-US" sz="1800" dirty="0"/>
              <a:t>\n");</a:t>
            </a:r>
          </a:p>
          <a:p>
            <a:pPr marL="52388" indent="0">
              <a:buNone/>
            </a:pPr>
            <a:r>
              <a:rPr lang="en-US" sz="1800" dirty="0"/>
              <a:t>  </a:t>
            </a: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Masukkan</a:t>
            </a:r>
            <a:r>
              <a:rPr lang="en-US" sz="1800" dirty="0"/>
              <a:t> </a:t>
            </a:r>
            <a:r>
              <a:rPr lang="en-US" sz="1800" dirty="0" err="1"/>
              <a:t>sudut</a:t>
            </a:r>
            <a:r>
              <a:rPr lang="en-US" sz="1800" dirty="0"/>
              <a:t> : ");</a:t>
            </a:r>
          </a:p>
          <a:p>
            <a:pPr marL="52388" indent="0">
              <a:buNone/>
            </a:pPr>
            <a:r>
              <a:rPr lang="en-US" sz="1800" dirty="0"/>
              <a:t>  </a:t>
            </a:r>
            <a:r>
              <a:rPr lang="en-US" sz="1800" dirty="0" err="1"/>
              <a:t>scanf</a:t>
            </a:r>
            <a:r>
              <a:rPr lang="en-US" sz="1800" dirty="0"/>
              <a:t>("%f", &amp;</a:t>
            </a:r>
            <a:r>
              <a:rPr lang="en-US" sz="1800" dirty="0" err="1"/>
              <a:t>sudut</a:t>
            </a:r>
            <a:r>
              <a:rPr lang="en-US" sz="1800" dirty="0"/>
              <a:t>);</a:t>
            </a:r>
          </a:p>
          <a:p>
            <a:pPr marL="52388" indent="0">
              <a:buNone/>
            </a:pPr>
            <a:r>
              <a:rPr lang="en-US" sz="1800" dirty="0"/>
              <a:t>  </a:t>
            </a: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Nilai</a:t>
            </a:r>
            <a:r>
              <a:rPr lang="en-US" sz="1800" dirty="0"/>
              <a:t> sinus %.2f </a:t>
            </a:r>
            <a:r>
              <a:rPr lang="en-US" sz="1800" dirty="0" err="1"/>
              <a:t>derajat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%.3f\n", </a:t>
            </a:r>
            <a:r>
              <a:rPr lang="en-US" sz="1800" dirty="0" err="1"/>
              <a:t>sudut</a:t>
            </a:r>
            <a:r>
              <a:rPr lang="en-US" sz="1800" dirty="0"/>
              <a:t>, sin(</a:t>
            </a:r>
            <a:r>
              <a:rPr lang="en-US" sz="1800" dirty="0" err="1"/>
              <a:t>sudut</a:t>
            </a:r>
            <a:r>
              <a:rPr lang="en-US" sz="1800" dirty="0"/>
              <a:t>));</a:t>
            </a:r>
          </a:p>
          <a:p>
            <a:pPr marL="52388" indent="0">
              <a:buNone/>
            </a:pPr>
            <a:endParaRPr lang="en-US" sz="1800" dirty="0"/>
          </a:p>
          <a:p>
            <a:pPr marL="52388" indent="0">
              <a:buNone/>
            </a:pP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cosinus</a:t>
            </a:r>
            <a:r>
              <a:rPr lang="en-US" sz="1800" dirty="0"/>
              <a:t> %.2f </a:t>
            </a:r>
            <a:r>
              <a:rPr lang="en-US" sz="1800" dirty="0" err="1"/>
              <a:t>derajat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%.3f\n", </a:t>
            </a:r>
            <a:r>
              <a:rPr lang="en-US" sz="1800" dirty="0" err="1"/>
              <a:t>sudut</a:t>
            </a:r>
            <a:r>
              <a:rPr lang="en-US" sz="1800" dirty="0"/>
              <a:t>, </a:t>
            </a:r>
            <a:r>
              <a:rPr lang="en-US" sz="1800" dirty="0" err="1"/>
              <a:t>cos</a:t>
            </a:r>
            <a:r>
              <a:rPr lang="en-US" sz="1800" dirty="0"/>
              <a:t>(</a:t>
            </a:r>
            <a:r>
              <a:rPr lang="en-US" sz="1800" dirty="0" err="1"/>
              <a:t>sudut</a:t>
            </a:r>
            <a:r>
              <a:rPr lang="en-US" sz="1800" dirty="0"/>
              <a:t>));</a:t>
            </a:r>
          </a:p>
          <a:p>
            <a:pPr marL="52388" indent="0">
              <a:buNone/>
            </a:pP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tangens</a:t>
            </a:r>
            <a:r>
              <a:rPr lang="en-US" sz="1800" dirty="0"/>
              <a:t> %.2f </a:t>
            </a:r>
            <a:r>
              <a:rPr lang="en-US" sz="1800" dirty="0" err="1"/>
              <a:t>derajat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%.3f\n", </a:t>
            </a:r>
            <a:r>
              <a:rPr lang="en-US" sz="1800" dirty="0" err="1"/>
              <a:t>sudut</a:t>
            </a:r>
            <a:r>
              <a:rPr lang="en-US" sz="1800" dirty="0"/>
              <a:t>, tan(</a:t>
            </a:r>
            <a:r>
              <a:rPr lang="en-US" sz="1800" dirty="0" err="1"/>
              <a:t>sudut</a:t>
            </a:r>
            <a:r>
              <a:rPr lang="en-US" sz="1800" dirty="0"/>
              <a:t>));</a:t>
            </a:r>
          </a:p>
          <a:p>
            <a:pPr marL="52388" indent="0">
              <a:buNone/>
            </a:pPr>
            <a:r>
              <a:rPr lang="en-US" sz="1800" dirty="0" err="1"/>
              <a:t>getch</a:t>
            </a:r>
            <a:r>
              <a:rPr lang="en-US" sz="1800" dirty="0"/>
              <a:t>();</a:t>
            </a:r>
          </a:p>
          <a:p>
            <a:pPr marL="52388" indent="0">
              <a:buNone/>
            </a:pPr>
            <a:r>
              <a:rPr lang="en-US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644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marL="350838" indent="-285750" algn="just">
              <a:buFont typeface="Wingdings" pitchFamily="2" charset="2"/>
              <a:buChar char="ü"/>
            </a:pPr>
            <a:r>
              <a:rPr lang="en-US" sz="2000" b="1" dirty="0" err="1" smtClean="0"/>
              <a:t>atof</a:t>
            </a:r>
            <a:r>
              <a:rPr lang="en-US" sz="2000" b="1" dirty="0" smtClean="0"/>
              <a:t>()</a:t>
            </a:r>
          </a:p>
          <a:p>
            <a:pPr marL="571500" indent="-285750" algn="just"/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mengkonversi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string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bertipe</a:t>
            </a:r>
            <a:r>
              <a:rPr lang="en-US" sz="2000" dirty="0" smtClean="0"/>
              <a:t> float.</a:t>
            </a:r>
          </a:p>
          <a:p>
            <a:pPr marL="571500" indent="-285750" algn="just"/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: </a:t>
            </a:r>
            <a:r>
              <a:rPr lang="en-US" sz="2000" dirty="0" err="1" smtClean="0"/>
              <a:t>atof</a:t>
            </a:r>
            <a:r>
              <a:rPr lang="en-US" sz="2000" dirty="0" smtClean="0"/>
              <a:t>(char x);</a:t>
            </a:r>
          </a:p>
          <a:p>
            <a:pPr marL="350838" indent="-285750" algn="just">
              <a:buFont typeface="Wingdings" pitchFamily="2" charset="2"/>
              <a:buChar char="ü"/>
            </a:pPr>
            <a:r>
              <a:rPr lang="en-US" sz="2000" b="1" dirty="0"/>
              <a:t>max()</a:t>
            </a:r>
          </a:p>
          <a:p>
            <a:pPr marL="585788" indent="-342900" algn="just"/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maksimal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endParaRPr lang="en-US" sz="2000" dirty="0"/>
          </a:p>
          <a:p>
            <a:pPr marL="585788" indent="-342900" algn="just"/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: max(bilangan1,bilangan2);</a:t>
            </a:r>
          </a:p>
          <a:p>
            <a:pPr marL="350838" indent="-285750" algn="just">
              <a:buFont typeface="Wingdings" pitchFamily="2" charset="2"/>
              <a:buChar char="ü"/>
            </a:pPr>
            <a:r>
              <a:rPr lang="en-US" sz="2000" b="1" dirty="0"/>
              <a:t>min()</a:t>
            </a:r>
          </a:p>
          <a:p>
            <a:pPr marL="630238" indent="-342900" algn="just"/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terkecil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.</a:t>
            </a:r>
          </a:p>
          <a:p>
            <a:pPr marL="630238" indent="-342900" algn="just"/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: min(bilangan1,bilangan2);</a:t>
            </a:r>
          </a:p>
          <a:p>
            <a:pPr marL="571500" indent="-285750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829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4419600" cy="5410200"/>
          </a:xfrm>
        </p:spPr>
        <p:txBody>
          <a:bodyPr>
            <a:normAutofit fontScale="77500" lnSpcReduction="20000"/>
          </a:bodyPr>
          <a:lstStyle/>
          <a:p>
            <a:pPr marL="350838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math.h</a:t>
            </a:r>
            <a:r>
              <a:rPr lang="en-US" sz="2000" dirty="0"/>
              <a:t>&gt;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/>
              <a:t>main() {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char y[5] ="10.3";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float b;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b = </a:t>
            </a:r>
            <a:r>
              <a:rPr lang="en-US" sz="2000" dirty="0" err="1"/>
              <a:t>atof</a:t>
            </a:r>
            <a:r>
              <a:rPr lang="en-US" sz="2000" dirty="0"/>
              <a:t>(y);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Semula</a:t>
            </a:r>
            <a:r>
              <a:rPr lang="en-US" sz="2000" dirty="0"/>
              <a:t> B = '%s'\</a:t>
            </a:r>
            <a:r>
              <a:rPr lang="en-US" sz="2000" dirty="0" err="1"/>
              <a:t>n",y</a:t>
            </a:r>
            <a:r>
              <a:rPr lang="en-US" sz="2000" dirty="0"/>
              <a:t>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dikonversi</a:t>
            </a:r>
            <a:r>
              <a:rPr lang="en-US" sz="2000" dirty="0"/>
              <a:t> B = %.2f",b);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 return 0;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 }</a:t>
            </a:r>
            <a:endParaRPr lang="en-US" sz="20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43200"/>
            <a:ext cx="339280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2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715000" cy="5410200"/>
          </a:xfrm>
        </p:spPr>
        <p:txBody>
          <a:bodyPr>
            <a:normAutofit fontScale="70000" lnSpcReduction="20000"/>
          </a:bodyPr>
          <a:lstStyle/>
          <a:p>
            <a:pPr marL="350838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err="1" smtClean="0"/>
              <a:t>Contoh</a:t>
            </a:r>
            <a:r>
              <a:rPr lang="en-US" sz="2000" b="1" dirty="0" smtClean="0"/>
              <a:t>: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stdlib.h</a:t>
            </a:r>
            <a:r>
              <a:rPr lang="en-US" sz="2000" dirty="0"/>
              <a:t>&gt;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void main() {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int</a:t>
            </a:r>
            <a:r>
              <a:rPr lang="en-US" sz="2000" dirty="0"/>
              <a:t> x, y, z;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terbesar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terkecil</a:t>
            </a:r>
            <a:r>
              <a:rPr lang="en-US" sz="2000" dirty="0"/>
              <a:t>\n");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("X = "); </a:t>
            </a:r>
            <a:r>
              <a:rPr lang="en-US" sz="2000" dirty="0" err="1"/>
              <a:t>scanf</a:t>
            </a:r>
            <a:r>
              <a:rPr lang="en-US" sz="2000" dirty="0"/>
              <a:t>("%i", &amp;x);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("Y = "); </a:t>
            </a:r>
            <a:r>
              <a:rPr lang="en-US" sz="2000" dirty="0" err="1"/>
              <a:t>scanf</a:t>
            </a:r>
            <a:r>
              <a:rPr lang="en-US" sz="2000" dirty="0"/>
              <a:t>("%i", &amp;y);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("Z = "); </a:t>
            </a:r>
            <a:r>
              <a:rPr lang="en-US" sz="2000" dirty="0" err="1"/>
              <a:t>scanf</a:t>
            </a:r>
            <a:r>
              <a:rPr lang="en-US" sz="2000" dirty="0"/>
              <a:t>("%i", &amp;z);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nBilangan</a:t>
            </a:r>
            <a:r>
              <a:rPr lang="en-US" sz="2000" dirty="0"/>
              <a:t> </a:t>
            </a:r>
            <a:r>
              <a:rPr lang="en-US" sz="2000" dirty="0" err="1"/>
              <a:t>terbesar</a:t>
            </a:r>
            <a:r>
              <a:rPr lang="en-US" sz="2000" dirty="0"/>
              <a:t> : %i", max(max(x, y), z));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nBilangan</a:t>
            </a:r>
            <a:r>
              <a:rPr lang="en-US" sz="2000" dirty="0"/>
              <a:t> </a:t>
            </a:r>
            <a:r>
              <a:rPr lang="en-US" sz="2000" dirty="0" err="1"/>
              <a:t>terkecil</a:t>
            </a:r>
            <a:r>
              <a:rPr lang="en-US" sz="2000" dirty="0"/>
              <a:t> : %i", min(min(x, y), z));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 }</a:t>
            </a:r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33337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3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Membuat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sendiri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marL="65088" indent="0">
              <a:buNone/>
            </a:pPr>
            <a:r>
              <a:rPr lang="en-US" sz="2000" b="1" dirty="0" smtClean="0"/>
              <a:t>&gt;&gt; </a:t>
            </a:r>
            <a:r>
              <a:rPr lang="en-US" sz="2000" b="1" u="sng" dirty="0" err="1" smtClean="0"/>
              <a:t>Deklarasi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Fungsi</a:t>
            </a:r>
            <a:endParaRPr lang="en-US" sz="2000" b="1" u="sng" dirty="0" smtClean="0"/>
          </a:p>
          <a:p>
            <a:pPr marL="407988" indent="-342900" algn="just">
              <a:buFont typeface="Wingdings" pitchFamily="2" charset="2"/>
              <a:buChar char="Ø"/>
            </a:pP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dideklarasikan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dipanggil</a:t>
            </a:r>
            <a:r>
              <a:rPr lang="en-US" sz="2000" dirty="0" smtClean="0"/>
              <a:t>.</a:t>
            </a:r>
          </a:p>
          <a:p>
            <a:pPr marL="407988" indent="-342900" algn="just">
              <a:buFont typeface="Wingdings" pitchFamily="2" charset="2"/>
              <a:buChar char="Ø"/>
            </a:pP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pendeklarasian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65088" indent="0" algn="just">
              <a:buNone/>
            </a:pPr>
            <a:r>
              <a:rPr lang="en-US" sz="2000" dirty="0"/>
              <a:t>	</a:t>
            </a:r>
            <a:r>
              <a:rPr lang="en-US" sz="2000" b="1" dirty="0" err="1" smtClean="0"/>
              <a:t>tipe_fungsi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nama_fungsi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parameter_fungsi</a:t>
            </a:r>
            <a:r>
              <a:rPr lang="en-US" sz="2000" b="1" dirty="0" smtClean="0"/>
              <a:t>);</a:t>
            </a:r>
          </a:p>
          <a:p>
            <a:pPr marL="407988" indent="-342900" algn="just">
              <a:buFont typeface="Wingdings" pitchFamily="2" charset="2"/>
              <a:buChar char="Ø"/>
            </a:pP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pendefinisian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65088" indent="0" algn="just">
              <a:buNone/>
            </a:pPr>
            <a:r>
              <a:rPr lang="en-US" sz="2000" dirty="0"/>
              <a:t>	</a:t>
            </a:r>
            <a:r>
              <a:rPr lang="en-US" sz="2000" b="1" dirty="0" err="1" smtClean="0"/>
              <a:t>tipe_fungsi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nama_fungsi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parameter_fungsi</a:t>
            </a:r>
            <a:r>
              <a:rPr lang="en-US" sz="2000" b="1" dirty="0" smtClean="0"/>
              <a:t>)</a:t>
            </a:r>
          </a:p>
          <a:p>
            <a:pPr marL="65088" indent="0" algn="just">
              <a:buNone/>
            </a:pPr>
            <a:r>
              <a:rPr lang="en-US" sz="2000" b="1" dirty="0" smtClean="0"/>
              <a:t>		{ </a:t>
            </a:r>
          </a:p>
          <a:p>
            <a:pPr marL="65088" indent="0" algn="just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    statement</a:t>
            </a:r>
          </a:p>
          <a:p>
            <a:pPr marL="65088" indent="0" algn="just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    statement</a:t>
            </a:r>
          </a:p>
          <a:p>
            <a:pPr marL="65088" indent="0" algn="just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    ………….</a:t>
            </a:r>
          </a:p>
          <a:p>
            <a:pPr marL="65088" indent="0" algn="just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    ………….</a:t>
            </a:r>
            <a:endParaRPr lang="en-US" sz="2000" b="1" dirty="0"/>
          </a:p>
          <a:p>
            <a:pPr marL="65088" indent="0" algn="just">
              <a:buNone/>
            </a:pPr>
            <a:r>
              <a:rPr lang="en-US" sz="2000" b="1" dirty="0" smtClean="0"/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75670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Membuat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sendiri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marL="65088" indent="0" algn="just">
              <a:lnSpc>
                <a:spcPct val="150000"/>
              </a:lnSpc>
              <a:buNone/>
            </a:pPr>
            <a:r>
              <a:rPr lang="en-US" sz="2000" b="1" dirty="0" smtClean="0"/>
              <a:t>&gt;&gt; </a:t>
            </a:r>
            <a:r>
              <a:rPr lang="en-US" sz="2000" b="1" u="sng" dirty="0"/>
              <a:t>H</a:t>
            </a:r>
            <a:r>
              <a:rPr lang="en-US" sz="2000" b="1" u="sng" dirty="0" smtClean="0"/>
              <a:t>al-</a:t>
            </a:r>
            <a:r>
              <a:rPr lang="en-US" sz="2000" b="1" u="sng" dirty="0" err="1" smtClean="0"/>
              <a:t>hal</a:t>
            </a:r>
            <a:r>
              <a:rPr lang="en-US" sz="2000" b="1" u="sng" dirty="0" smtClean="0"/>
              <a:t> yang </a:t>
            </a:r>
            <a:r>
              <a:rPr lang="en-US" sz="2000" b="1" u="sng" dirty="0" err="1" smtClean="0"/>
              <a:t>perlu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diperhatikan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dalam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penggunaan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fungsi</a:t>
            </a:r>
            <a:r>
              <a:rPr lang="en-US" sz="2000" b="1" u="sng" dirty="0" smtClean="0"/>
              <a:t>:</a:t>
            </a:r>
          </a:p>
          <a:p>
            <a:pPr marL="522288" indent="-457200" algn="just">
              <a:lnSpc>
                <a:spcPct val="150000"/>
              </a:lnSpc>
              <a:buAutoNum type="arabicPeriod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disebutkan,maka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</a:t>
            </a:r>
            <a:r>
              <a:rPr lang="en-US" sz="2000" dirty="0" err="1" smtClean="0"/>
              <a:t>bertipe</a:t>
            </a:r>
            <a:r>
              <a:rPr lang="en-US" sz="2000" dirty="0" smtClean="0"/>
              <a:t> integer.</a:t>
            </a:r>
          </a:p>
          <a:p>
            <a:pPr marL="522288" indent="-457200" algn="just">
              <a:lnSpc>
                <a:spcPct val="150000"/>
              </a:lnSpc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</a:t>
            </a:r>
            <a:r>
              <a:rPr lang="en-US" sz="2000" dirty="0" err="1" smtClean="0"/>
              <a:t>bertipe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integer,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pendefinisian</a:t>
            </a:r>
            <a:r>
              <a:rPr lang="en-US" sz="2000" dirty="0" smtClean="0"/>
              <a:t> </a:t>
            </a:r>
            <a:r>
              <a:rPr lang="en-US" sz="2000" dirty="0" err="1" smtClean="0"/>
              <a:t>penentu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.</a:t>
            </a:r>
          </a:p>
          <a:p>
            <a:pPr marL="522288" indent="-457200" algn="just">
              <a:lnSpc>
                <a:spcPct val="150000"/>
              </a:lnSpc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void.</a:t>
            </a:r>
          </a:p>
          <a:p>
            <a:pPr marL="522288" indent="-457200" algn="just">
              <a:lnSpc>
                <a:spcPct val="150000"/>
              </a:lnSpc>
              <a:buAutoNum type="arabicPeriod"/>
            </a:pPr>
            <a:r>
              <a:rPr lang="en-US" sz="2000" dirty="0" err="1" smtClean="0"/>
              <a:t>Pernyataan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return.</a:t>
            </a:r>
          </a:p>
        </p:txBody>
      </p:sp>
    </p:spTree>
    <p:extLst>
      <p:ext uri="{BB962C8B-B14F-4D97-AF65-F5344CB8AC3E}">
        <p14:creationId xmlns:p14="http://schemas.microsoft.com/office/powerpoint/2010/main" val="215945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Membuat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sendiri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marL="65088" indent="0" algn="just">
              <a:lnSpc>
                <a:spcPct val="150000"/>
              </a:lnSpc>
              <a:buNone/>
            </a:pPr>
            <a:r>
              <a:rPr lang="en-US" sz="2000" dirty="0" smtClean="0"/>
              <a:t>&gt;&gt; Parameter Formal </a:t>
            </a:r>
            <a:r>
              <a:rPr lang="en-US" sz="2000" dirty="0" err="1" smtClean="0"/>
              <a:t>dan</a:t>
            </a:r>
            <a:r>
              <a:rPr lang="en-US" sz="2000" dirty="0" smtClean="0"/>
              <a:t> Parameter </a:t>
            </a:r>
            <a:r>
              <a:rPr lang="en-US" sz="2000" dirty="0" err="1" smtClean="0"/>
              <a:t>Aktual</a:t>
            </a:r>
            <a:endParaRPr lang="en-US" sz="2000" dirty="0" smtClean="0"/>
          </a:p>
          <a:p>
            <a:pPr marL="407988" indent="-342900" algn="just">
              <a:buFont typeface="Wingdings"/>
              <a:buChar char="à"/>
            </a:pPr>
            <a:r>
              <a:rPr lang="en-US" sz="2000" dirty="0" smtClean="0">
                <a:sym typeface="Wingdings" pitchFamily="2" charset="2"/>
              </a:rPr>
              <a:t>Parameter Formal</a:t>
            </a:r>
          </a:p>
          <a:p>
            <a:pPr marL="682308" lvl="1" indent="-342900" algn="just">
              <a:buFont typeface="Wingdings"/>
              <a:buChar char="à"/>
            </a:pPr>
            <a:r>
              <a:rPr lang="en-US" sz="1600" dirty="0" err="1" smtClean="0">
                <a:sym typeface="Wingdings" pitchFamily="2" charset="2"/>
              </a:rPr>
              <a:t>Adalah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variabel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ada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pada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daftar</a:t>
            </a:r>
            <a:r>
              <a:rPr lang="en-US" sz="1600" dirty="0" smtClean="0">
                <a:sym typeface="Wingdings" pitchFamily="2" charset="2"/>
              </a:rPr>
              <a:t> parameter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definisi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fungsi</a:t>
            </a:r>
            <a:endParaRPr lang="en-US" sz="1600" dirty="0" smtClean="0">
              <a:sym typeface="Wingdings" pitchFamily="2" charset="2"/>
            </a:endParaRPr>
          </a:p>
          <a:p>
            <a:pPr marL="407988" indent="-342900" algn="just">
              <a:buFont typeface="Wingdings"/>
              <a:buChar char="à"/>
            </a:pPr>
            <a:r>
              <a:rPr lang="en-US" sz="2000" dirty="0" smtClean="0">
                <a:sym typeface="Wingdings" pitchFamily="2" charset="2"/>
              </a:rPr>
              <a:t>Parameter </a:t>
            </a:r>
            <a:r>
              <a:rPr lang="en-US" sz="2000" dirty="0" err="1" smtClean="0">
                <a:sym typeface="Wingdings" pitchFamily="2" charset="2"/>
              </a:rPr>
              <a:t>Aktual</a:t>
            </a:r>
            <a:endParaRPr lang="en-US" sz="2000" dirty="0" smtClean="0">
              <a:sym typeface="Wingdings" pitchFamily="2" charset="2"/>
            </a:endParaRPr>
          </a:p>
          <a:p>
            <a:pPr marL="682308" lvl="1" indent="-342900" algn="just">
              <a:buFont typeface="Wingdings"/>
              <a:buChar char="à"/>
            </a:pPr>
            <a:r>
              <a:rPr lang="en-US" sz="1600" dirty="0" err="1" smtClean="0">
                <a:sym typeface="Wingdings" pitchFamily="2" charset="2"/>
              </a:rPr>
              <a:t>Adalah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variabel</a:t>
            </a:r>
            <a:r>
              <a:rPr lang="en-US" sz="1600" dirty="0" smtClean="0">
                <a:sym typeface="Wingdings" pitchFamily="2" charset="2"/>
              </a:rPr>
              <a:t>(parameter) yang </a:t>
            </a:r>
            <a:r>
              <a:rPr lang="en-US" sz="1600" dirty="0" err="1" smtClean="0">
                <a:sym typeface="Wingdings" pitchFamily="2" charset="2"/>
              </a:rPr>
              <a:t>dipakai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pemanggilan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fungsi</a:t>
            </a:r>
            <a:endParaRPr lang="en-US" sz="1600" dirty="0" smtClean="0">
              <a:sym typeface="Wingdings" pitchFamily="2" charset="2"/>
            </a:endParaRPr>
          </a:p>
          <a:p>
            <a:pPr marL="407988" indent="-342900" algn="just">
              <a:buFont typeface="Wingdings"/>
              <a:buChar char="à"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0"/>
            <a:ext cx="53721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4570617"/>
            <a:ext cx="50482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0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Membuat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sendiri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pemanggilan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,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korespondensi</a:t>
            </a:r>
            <a:r>
              <a:rPr lang="en-US" sz="2000" dirty="0"/>
              <a:t> </a:t>
            </a:r>
            <a:r>
              <a:rPr lang="en-US" sz="2000" dirty="0" err="1"/>
              <a:t>satu-satu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parameter formal </a:t>
            </a:r>
            <a:r>
              <a:rPr lang="en-US" sz="2000" dirty="0" err="1"/>
              <a:t>dan</a:t>
            </a:r>
            <a:r>
              <a:rPr lang="en-US" sz="2000" dirty="0"/>
              <a:t> parameter </a:t>
            </a:r>
            <a:r>
              <a:rPr lang="en-US" sz="2000" dirty="0" err="1"/>
              <a:t>aktual</a:t>
            </a:r>
            <a:r>
              <a:rPr lang="en-US" sz="2000" dirty="0"/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/>
              <a:t>Hal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diperhatikan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pemanggilan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: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Jumlah</a:t>
            </a:r>
            <a:r>
              <a:rPr lang="en-US" sz="2000" dirty="0"/>
              <a:t> parameter </a:t>
            </a:r>
            <a:r>
              <a:rPr lang="en-US" sz="2000" dirty="0" err="1"/>
              <a:t>aktual</a:t>
            </a:r>
            <a:r>
              <a:rPr lang="en-US" sz="2000" dirty="0"/>
              <a:t> 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parameter formal.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Tipe</a:t>
            </a:r>
            <a:r>
              <a:rPr lang="en-US" sz="2000" dirty="0"/>
              <a:t> parameter </a:t>
            </a:r>
            <a:r>
              <a:rPr lang="en-US" sz="2000" dirty="0" err="1"/>
              <a:t>aktual</a:t>
            </a:r>
            <a:r>
              <a:rPr lang="en-US" sz="2000" dirty="0"/>
              <a:t> 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parameter formal.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Urutan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parameter </a:t>
            </a:r>
            <a:r>
              <a:rPr lang="en-US" sz="2000" dirty="0" err="1"/>
              <a:t>aktual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parameter formal.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Nama</a:t>
            </a:r>
            <a:r>
              <a:rPr lang="en-US" sz="2000" dirty="0"/>
              <a:t> parameter </a:t>
            </a:r>
            <a:r>
              <a:rPr lang="en-US" sz="2000" dirty="0" err="1"/>
              <a:t>aktual</a:t>
            </a:r>
            <a:r>
              <a:rPr lang="en-US" sz="2000" dirty="0"/>
              <a:t> 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parameter formal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1657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Membuat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sendiri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77500" lnSpcReduction="20000"/>
          </a:bodyPr>
          <a:lstStyle/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banding(</a:t>
            </a:r>
            <a:r>
              <a:rPr lang="en-US" sz="2000" dirty="0" err="1"/>
              <a:t>int</a:t>
            </a:r>
            <a:r>
              <a:rPr lang="en-US" sz="2000" dirty="0"/>
              <a:t> x, </a:t>
            </a:r>
            <a:r>
              <a:rPr lang="en-US" sz="2000" dirty="0" err="1"/>
              <a:t>int</a:t>
            </a:r>
            <a:r>
              <a:rPr lang="en-US" sz="2000" dirty="0"/>
              <a:t> y); // </a:t>
            </a:r>
            <a:r>
              <a:rPr lang="en-US" sz="2000" dirty="0" err="1"/>
              <a:t>deklarasi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endParaRPr lang="en-US" sz="2000" dirty="0"/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main()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{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c,a,b</a:t>
            </a:r>
            <a:r>
              <a:rPr lang="en-US" sz="2000" dirty="0"/>
              <a:t>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bilangan</a:t>
            </a:r>
            <a:r>
              <a:rPr lang="en-US" sz="2000" dirty="0"/>
              <a:t> a: "); </a:t>
            </a:r>
            <a:r>
              <a:rPr lang="en-US" sz="2000" dirty="0" err="1"/>
              <a:t>scanf</a:t>
            </a:r>
            <a:r>
              <a:rPr lang="en-US" sz="2000" dirty="0"/>
              <a:t>("%</a:t>
            </a:r>
            <a:r>
              <a:rPr lang="en-US" sz="2000" dirty="0" err="1"/>
              <a:t>d",&amp;a</a:t>
            </a:r>
            <a:r>
              <a:rPr lang="en-US" sz="2000" dirty="0"/>
              <a:t>);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bilangan</a:t>
            </a:r>
            <a:r>
              <a:rPr lang="en-US" sz="2000" dirty="0"/>
              <a:t> b : "); </a:t>
            </a:r>
            <a:r>
              <a:rPr lang="en-US" sz="2000" dirty="0" err="1"/>
              <a:t>scanf</a:t>
            </a:r>
            <a:r>
              <a:rPr lang="en-US" sz="2000" dirty="0"/>
              <a:t>("%</a:t>
            </a:r>
            <a:r>
              <a:rPr lang="en-US" sz="2000" dirty="0" err="1"/>
              <a:t>d",&amp;b</a:t>
            </a:r>
            <a:r>
              <a:rPr lang="en-US" sz="2000" dirty="0"/>
              <a:t>);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c = banding(</a:t>
            </a:r>
            <a:r>
              <a:rPr lang="en-US" sz="2000" dirty="0" err="1"/>
              <a:t>a,b</a:t>
            </a:r>
            <a:r>
              <a:rPr lang="en-US" sz="2000" dirty="0"/>
              <a:t>);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</a:t>
            </a:r>
            <a:r>
              <a:rPr lang="en-US" sz="2000" dirty="0"/>
              <a:t> </a:t>
            </a:r>
            <a:r>
              <a:rPr lang="en-US" sz="2000" dirty="0" err="1"/>
              <a:t>maksimum</a:t>
            </a:r>
            <a:r>
              <a:rPr lang="en-US" sz="2000" dirty="0"/>
              <a:t> : %</a:t>
            </a:r>
            <a:r>
              <a:rPr lang="en-US" sz="2000" dirty="0" err="1"/>
              <a:t>d",c</a:t>
            </a:r>
            <a:r>
              <a:rPr lang="en-US" sz="2000" dirty="0"/>
              <a:t>);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return 0;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}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banding(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x,int</a:t>
            </a:r>
            <a:r>
              <a:rPr lang="en-US" sz="2000" dirty="0"/>
              <a:t> y) // </a:t>
            </a:r>
            <a:r>
              <a:rPr lang="en-US" sz="2000" dirty="0" err="1"/>
              <a:t>defenisi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endParaRPr lang="en-US" sz="2000" dirty="0"/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{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	if (x &gt; y)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		return(x);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	else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		return (y);</a:t>
            </a:r>
          </a:p>
          <a:p>
            <a:pPr marL="796925" indent="0">
              <a:buNone/>
              <a:tabLst>
                <a:tab pos="457200" algn="l"/>
              </a:tabLst>
            </a:pPr>
            <a:r>
              <a:rPr lang="en-US" sz="2000" dirty="0"/>
              <a:t>}</a:t>
            </a:r>
          </a:p>
          <a:p>
            <a:pPr marL="350838" indent="-285750">
              <a:buFont typeface="Wingdings" pitchFamily="2" charset="2"/>
              <a:buChar char="ü"/>
            </a:pPr>
            <a:endParaRPr lang="en-US" sz="20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328977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44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Membuat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sendiri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92500" lnSpcReduction="20000"/>
          </a:bodyPr>
          <a:lstStyle/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tambah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x, </a:t>
            </a:r>
            <a:r>
              <a:rPr lang="en-US" sz="2000" dirty="0" err="1"/>
              <a:t>int</a:t>
            </a:r>
            <a:r>
              <a:rPr lang="en-US" sz="2000" dirty="0"/>
              <a:t> y); // </a:t>
            </a:r>
            <a:r>
              <a:rPr lang="en-US" sz="2000" dirty="0" err="1"/>
              <a:t>deklarasi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endParaRPr lang="en-US" sz="2000" dirty="0"/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main()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{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c,a,b</a:t>
            </a:r>
            <a:r>
              <a:rPr lang="en-US" sz="2000" dirty="0"/>
              <a:t>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bilangan</a:t>
            </a:r>
            <a:r>
              <a:rPr lang="en-US" sz="2000" dirty="0"/>
              <a:t> a: "); </a:t>
            </a:r>
            <a:r>
              <a:rPr lang="en-US" sz="2000" dirty="0" err="1"/>
              <a:t>scanf</a:t>
            </a:r>
            <a:r>
              <a:rPr lang="en-US" sz="2000" dirty="0"/>
              <a:t>("%</a:t>
            </a:r>
            <a:r>
              <a:rPr lang="en-US" sz="2000" dirty="0" err="1"/>
              <a:t>d",&amp;a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bilangan</a:t>
            </a:r>
            <a:r>
              <a:rPr lang="en-US" sz="2000" dirty="0"/>
              <a:t> b : "); </a:t>
            </a:r>
            <a:r>
              <a:rPr lang="en-US" sz="2000" dirty="0" err="1"/>
              <a:t>scanf</a:t>
            </a:r>
            <a:r>
              <a:rPr lang="en-US" sz="2000" dirty="0"/>
              <a:t>("%</a:t>
            </a:r>
            <a:r>
              <a:rPr lang="en-US" sz="2000" dirty="0" err="1"/>
              <a:t>d",&amp;b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c = </a:t>
            </a:r>
            <a:r>
              <a:rPr lang="en-US" sz="2000" dirty="0" err="1"/>
              <a:t>tambah</a:t>
            </a:r>
            <a:r>
              <a:rPr lang="en-US" sz="2000" dirty="0"/>
              <a:t>(</a:t>
            </a:r>
            <a:r>
              <a:rPr lang="en-US" sz="2000" dirty="0" err="1"/>
              <a:t>a,b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("a + b = %d + %d = %d",</a:t>
            </a:r>
            <a:r>
              <a:rPr lang="en-US" sz="2000" dirty="0" err="1"/>
              <a:t>a,b,c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return 0;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}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tambah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x,int</a:t>
            </a:r>
            <a:r>
              <a:rPr lang="en-US" sz="2000" dirty="0"/>
              <a:t> y) // </a:t>
            </a:r>
            <a:r>
              <a:rPr lang="en-US" sz="2000" dirty="0" err="1"/>
              <a:t>defenisi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endParaRPr lang="en-US" sz="2000" dirty="0"/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{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	return(</a:t>
            </a:r>
            <a:r>
              <a:rPr lang="en-US" sz="2000" dirty="0" err="1"/>
              <a:t>x+y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}</a:t>
            </a:r>
          </a:p>
          <a:p>
            <a:pPr marL="350838" indent="-285750">
              <a:buFont typeface="Wingdings" pitchFamily="2" charset="2"/>
              <a:buChar char="ü"/>
            </a:pPr>
            <a:endParaRPr lang="en-US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65459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71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program yang </a:t>
            </a:r>
            <a:r>
              <a:rPr lang="en-US" sz="2000" dirty="0" err="1"/>
              <a:t>dimaksudkan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mengerjakan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letaknya</a:t>
            </a:r>
            <a:r>
              <a:rPr lang="en-US" sz="2000" dirty="0"/>
              <a:t> </a:t>
            </a:r>
            <a:r>
              <a:rPr lang="en-US" sz="2000" dirty="0" err="1"/>
              <a:t>terpisah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program yang </a:t>
            </a:r>
            <a:r>
              <a:rPr lang="en-US" sz="2000" dirty="0" err="1"/>
              <a:t>memanggilnya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program </a:t>
            </a:r>
            <a:r>
              <a:rPr lang="en-US" sz="2000" dirty="0" err="1"/>
              <a:t>yaitu</a:t>
            </a:r>
            <a:r>
              <a:rPr lang="en-US" sz="2000" dirty="0"/>
              <a:t> program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yang </a:t>
            </a:r>
            <a:r>
              <a:rPr lang="en-US" sz="2000" dirty="0" err="1"/>
              <a:t>jelas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program yang </a:t>
            </a:r>
            <a:r>
              <a:rPr lang="en-US" sz="2000" dirty="0" err="1"/>
              <a:t>sama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C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pPr marL="744538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/>
              <a:t>pustaka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tersedia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Turbo C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endParaRPr lang="en-US" sz="2000" dirty="0" smtClean="0"/>
          </a:p>
          <a:p>
            <a:pPr marL="744538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didefinisikan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programmer. </a:t>
            </a:r>
          </a:p>
        </p:txBody>
      </p:sp>
    </p:spTree>
    <p:extLst>
      <p:ext uri="{BB962C8B-B14F-4D97-AF65-F5344CB8AC3E}">
        <p14:creationId xmlns:p14="http://schemas.microsoft.com/office/powerpoint/2010/main" val="333786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latihan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114800" cy="5562600"/>
          </a:xfr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marL="346075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346075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346075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string.h</a:t>
            </a:r>
            <a:r>
              <a:rPr lang="en-US" sz="2000" dirty="0"/>
              <a:t>&gt;</a:t>
            </a:r>
          </a:p>
          <a:p>
            <a:pPr marL="346075" indent="0">
              <a:buNone/>
            </a:pPr>
            <a:r>
              <a:rPr lang="en-US" sz="2000" dirty="0"/>
              <a:t>void main() {</a:t>
            </a:r>
          </a:p>
          <a:p>
            <a:pPr marL="346075" indent="0">
              <a:buNone/>
            </a:pPr>
            <a:r>
              <a:rPr lang="en-US" sz="2000" dirty="0"/>
              <a:t>char </a:t>
            </a:r>
            <a:r>
              <a:rPr lang="en-US" sz="2000" dirty="0" err="1"/>
              <a:t>nama</a:t>
            </a:r>
            <a:r>
              <a:rPr lang="en-US" sz="2000" dirty="0"/>
              <a:t>[25];</a:t>
            </a:r>
          </a:p>
          <a:p>
            <a:pPr marL="346075" indent="0">
              <a:buNone/>
            </a:pPr>
            <a:r>
              <a:rPr lang="en-US" sz="2000" dirty="0" err="1"/>
              <a:t>strcpy</a:t>
            </a:r>
            <a:r>
              <a:rPr lang="en-US" sz="2000" dirty="0"/>
              <a:t>(</a:t>
            </a:r>
            <a:r>
              <a:rPr lang="en-US" sz="2000" dirty="0" err="1"/>
              <a:t>nama</a:t>
            </a:r>
            <a:r>
              <a:rPr lang="en-US" sz="2000" dirty="0"/>
              <a:t>, “Sri </a:t>
            </a:r>
            <a:r>
              <a:rPr lang="en-US" sz="2000" dirty="0" err="1"/>
              <a:t>Supatmi</a:t>
            </a:r>
            <a:r>
              <a:rPr lang="en-US" sz="2000" dirty="0"/>
              <a:t>");</a:t>
            </a:r>
          </a:p>
          <a:p>
            <a:pPr marL="346075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nNama</a:t>
            </a:r>
            <a:r>
              <a:rPr lang="en-US" sz="2000" dirty="0"/>
              <a:t> : %s", </a:t>
            </a:r>
            <a:r>
              <a:rPr lang="en-US" sz="2000" dirty="0" err="1"/>
              <a:t>nama</a:t>
            </a:r>
            <a:r>
              <a:rPr lang="en-US" sz="2000" dirty="0"/>
              <a:t>);</a:t>
            </a:r>
          </a:p>
          <a:p>
            <a:pPr marL="346075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nBanyaknya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: %i", </a:t>
            </a:r>
            <a:r>
              <a:rPr lang="en-US" sz="2000" dirty="0" err="1"/>
              <a:t>strlen</a:t>
            </a:r>
            <a:r>
              <a:rPr lang="en-US" sz="2000" dirty="0"/>
              <a:t>(</a:t>
            </a:r>
            <a:r>
              <a:rPr lang="en-US" sz="2000" dirty="0" err="1"/>
              <a:t>nama</a:t>
            </a:r>
            <a:r>
              <a:rPr lang="en-US" sz="2000" dirty="0"/>
              <a:t>));</a:t>
            </a:r>
          </a:p>
          <a:p>
            <a:pPr marL="346075" indent="0">
              <a:buNone/>
            </a:pP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346075" indent="0">
              <a:buNone/>
            </a:pPr>
            <a:r>
              <a:rPr lang="en-US" sz="2000" dirty="0"/>
              <a:t>  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1066800"/>
            <a:ext cx="4419600" cy="5562600"/>
          </a:xfrm>
          <a:prstGeom prst="rect">
            <a:avLst/>
          </a:prstGeo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10972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10972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string.h</a:t>
            </a:r>
            <a:r>
              <a:rPr lang="en-US" sz="2000" dirty="0"/>
              <a:t>&gt;</a:t>
            </a:r>
          </a:p>
          <a:p>
            <a:pPr marL="109728" indent="0">
              <a:buNone/>
            </a:pPr>
            <a:r>
              <a:rPr lang="en-US" sz="2000" dirty="0"/>
              <a:t>void main()</a:t>
            </a:r>
          </a:p>
          <a:p>
            <a:pPr marL="109728" indent="0">
              <a:buNone/>
            </a:pPr>
            <a:r>
              <a:rPr lang="en-US" sz="2000" dirty="0"/>
              <a:t>{    char </a:t>
            </a:r>
            <a:r>
              <a:rPr lang="en-US" sz="2000" dirty="0" err="1"/>
              <a:t>satu</a:t>
            </a:r>
            <a:r>
              <a:rPr lang="en-US" sz="2000" dirty="0"/>
              <a:t>[30] = "</a:t>
            </a:r>
            <a:r>
              <a:rPr lang="en-US" sz="2000" dirty="0" err="1"/>
              <a:t>Jurusan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";</a:t>
            </a:r>
          </a:p>
          <a:p>
            <a:pPr marL="109728" indent="0">
              <a:buNone/>
            </a:pPr>
            <a:r>
              <a:rPr lang="en-US" sz="2000" dirty="0"/>
              <a:t>char </a:t>
            </a:r>
            <a:r>
              <a:rPr lang="en-US" sz="2000" dirty="0" err="1"/>
              <a:t>dua</a:t>
            </a:r>
            <a:r>
              <a:rPr lang="en-US" sz="2000" dirty="0"/>
              <a:t>[30] = "UNIKOM";</a:t>
            </a:r>
          </a:p>
          <a:p>
            <a:pPr marL="109728" indent="0">
              <a:buNone/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strcat</a:t>
            </a:r>
            <a:r>
              <a:rPr lang="en-US" sz="2000" dirty="0"/>
              <a:t>(</a:t>
            </a:r>
            <a:r>
              <a:rPr lang="en-US" sz="2000" dirty="0" err="1"/>
              <a:t>satu</a:t>
            </a:r>
            <a:r>
              <a:rPr lang="en-US" sz="2000" dirty="0"/>
              <a:t>, </a:t>
            </a:r>
            <a:r>
              <a:rPr lang="en-US" sz="2000" dirty="0" err="1"/>
              <a:t>dua</a:t>
            </a:r>
            <a:r>
              <a:rPr lang="en-US" sz="2000" dirty="0"/>
              <a:t>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nHasil</a:t>
            </a:r>
            <a:r>
              <a:rPr lang="en-US" sz="2000" dirty="0"/>
              <a:t> </a:t>
            </a:r>
            <a:r>
              <a:rPr lang="en-US" sz="2000" dirty="0" err="1"/>
              <a:t>penggabungannya</a:t>
            </a:r>
            <a:r>
              <a:rPr lang="en-US" sz="2000" dirty="0"/>
              <a:t> : %s\n", </a:t>
            </a:r>
            <a:r>
              <a:rPr lang="en-US" sz="2000" dirty="0" err="1"/>
              <a:t>satu</a:t>
            </a:r>
            <a:r>
              <a:rPr lang="en-US" sz="2000" dirty="0"/>
              <a:t>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diubah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kapital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:\n");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("%s", </a:t>
            </a:r>
            <a:r>
              <a:rPr lang="en-US" sz="2000" dirty="0" err="1"/>
              <a:t>strupr</a:t>
            </a:r>
            <a:r>
              <a:rPr lang="en-US" sz="2000" dirty="0"/>
              <a:t>(</a:t>
            </a:r>
            <a:r>
              <a:rPr lang="en-US" sz="2000" dirty="0" err="1"/>
              <a:t>satu</a:t>
            </a:r>
            <a:r>
              <a:rPr lang="en-US" sz="2000" dirty="0"/>
              <a:t>));</a:t>
            </a:r>
          </a:p>
          <a:p>
            <a:pPr marL="109728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nJika</a:t>
            </a:r>
            <a:r>
              <a:rPr lang="en-US" sz="2000" dirty="0"/>
              <a:t> </a:t>
            </a:r>
            <a:r>
              <a:rPr lang="en-US" sz="2000" dirty="0" err="1"/>
              <a:t>diubah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:\n");</a:t>
            </a:r>
          </a:p>
          <a:p>
            <a:pPr marL="109728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printf</a:t>
            </a:r>
            <a:r>
              <a:rPr lang="en-US" sz="2000" dirty="0"/>
              <a:t>("%s", </a:t>
            </a:r>
            <a:r>
              <a:rPr lang="en-US" sz="2000" dirty="0" err="1"/>
              <a:t>strlwr</a:t>
            </a:r>
            <a:r>
              <a:rPr lang="en-US" sz="2000" dirty="0"/>
              <a:t>(</a:t>
            </a:r>
            <a:r>
              <a:rPr lang="en-US" sz="2000" dirty="0" err="1"/>
              <a:t>satu</a:t>
            </a:r>
            <a:r>
              <a:rPr lang="en-US" sz="2000" dirty="0"/>
              <a:t>));</a:t>
            </a:r>
          </a:p>
          <a:p>
            <a:pPr marL="109728" indent="0">
              <a:buNone/>
            </a:pPr>
            <a:r>
              <a:rPr lang="en-US" sz="2000" dirty="0"/>
              <a:t>	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109728" indent="0">
              <a:buNone/>
            </a:pPr>
            <a:r>
              <a:rPr lang="en-US" sz="20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6268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latihan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267200" cy="5562600"/>
          </a:xfr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10972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10972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ctype.h</a:t>
            </a:r>
            <a:r>
              <a:rPr lang="en-US" sz="2000" dirty="0"/>
              <a:t>&gt;</a:t>
            </a:r>
          </a:p>
          <a:p>
            <a:pPr marL="109728" indent="0">
              <a:buNone/>
            </a:pPr>
            <a:r>
              <a:rPr lang="en-US" sz="2000" dirty="0"/>
              <a:t>void main() {</a:t>
            </a:r>
          </a:p>
          <a:p>
            <a:pPr marL="109728" indent="0">
              <a:buNone/>
            </a:pPr>
            <a:r>
              <a:rPr lang="en-US" sz="2000" dirty="0"/>
              <a:t> char </a:t>
            </a:r>
            <a:r>
              <a:rPr lang="en-US" sz="2000" dirty="0" err="1"/>
              <a:t>karakter</a:t>
            </a:r>
            <a:r>
              <a:rPr lang="en-US" sz="2000" dirty="0"/>
              <a:t>;</a:t>
            </a:r>
          </a:p>
          <a:p>
            <a:pPr marL="109728" indent="0">
              <a:buNone/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10972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Masukkan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: "); </a:t>
            </a:r>
            <a:r>
              <a:rPr lang="en-US" sz="2000" dirty="0" err="1"/>
              <a:t>scanf</a:t>
            </a:r>
            <a:r>
              <a:rPr lang="en-US" sz="2000" dirty="0"/>
              <a:t>("%c",&amp;</a:t>
            </a:r>
            <a:r>
              <a:rPr lang="en-US" sz="2000" dirty="0" err="1"/>
              <a:t>karakter</a:t>
            </a:r>
            <a:r>
              <a:rPr lang="en-US" sz="2000" dirty="0"/>
              <a:t>);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if(</a:t>
            </a:r>
            <a:r>
              <a:rPr lang="en-US" sz="2000" dirty="0" err="1"/>
              <a:t>isupper</a:t>
            </a:r>
            <a:r>
              <a:rPr lang="en-US" sz="2000" dirty="0"/>
              <a:t>(</a:t>
            </a:r>
            <a:r>
              <a:rPr lang="en-US" sz="2000" dirty="0" err="1"/>
              <a:t>karakter</a:t>
            </a:r>
            <a:r>
              <a:rPr lang="en-US" sz="2000" dirty="0"/>
              <a:t>))</a:t>
            </a:r>
          </a:p>
          <a:p>
            <a:pPr marL="109728" indent="0">
              <a:buNone/>
            </a:pPr>
            <a:r>
              <a:rPr lang="en-US" sz="2000" dirty="0"/>
              <a:t>//</a:t>
            </a:r>
            <a:r>
              <a:rPr lang="en-US" sz="2000" dirty="0" err="1"/>
              <a:t>periksa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“</a:t>
            </a:r>
            <a:r>
              <a:rPr lang="en-US" sz="2000" dirty="0" err="1"/>
              <a:t>karakter</a:t>
            </a:r>
            <a:r>
              <a:rPr lang="en-US" sz="2000" dirty="0"/>
              <a:t>”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kapital</a:t>
            </a:r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{   </a:t>
            </a:r>
            <a:r>
              <a:rPr lang="en-US" sz="2000" dirty="0" err="1"/>
              <a:t>printf</a:t>
            </a:r>
            <a:r>
              <a:rPr lang="en-US" sz="2000" dirty="0"/>
              <a:t>("%c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\n",</a:t>
            </a:r>
            <a:r>
              <a:rPr lang="en-US" sz="2000" dirty="0" err="1"/>
              <a:t>karakter</a:t>
            </a:r>
            <a:r>
              <a:rPr lang="en-US" sz="2000" dirty="0"/>
              <a:t>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kecilnya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: %c\n", </a:t>
            </a:r>
            <a:r>
              <a:rPr lang="en-US" sz="2000" dirty="0" err="1"/>
              <a:t>tolower</a:t>
            </a:r>
            <a:r>
              <a:rPr lang="en-US" sz="2000" dirty="0"/>
              <a:t>(</a:t>
            </a:r>
            <a:r>
              <a:rPr lang="en-US" sz="2000" dirty="0" err="1"/>
              <a:t>karakter</a:t>
            </a:r>
            <a:r>
              <a:rPr lang="en-US" sz="2000" dirty="0"/>
              <a:t>)); }</a:t>
            </a:r>
          </a:p>
          <a:p>
            <a:pPr marL="109728" indent="0">
              <a:buNone/>
            </a:pPr>
            <a:r>
              <a:rPr lang="en-US" sz="2000" dirty="0"/>
              <a:t>  else</a:t>
            </a:r>
          </a:p>
          <a:p>
            <a:pPr marL="109728" indent="0">
              <a:buNone/>
            </a:pPr>
            <a:r>
              <a:rPr lang="en-US" sz="2000" dirty="0"/>
              <a:t> 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066800"/>
            <a:ext cx="4419600" cy="5562600"/>
          </a:xfrm>
          <a:prstGeom prst="rect">
            <a:avLst/>
          </a:prstGeo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000" dirty="0"/>
              <a:t>if(</a:t>
            </a:r>
            <a:r>
              <a:rPr lang="en-US" sz="2000" dirty="0" err="1"/>
              <a:t>islower</a:t>
            </a:r>
            <a:r>
              <a:rPr lang="en-US" sz="2000" dirty="0"/>
              <a:t>(</a:t>
            </a:r>
            <a:r>
              <a:rPr lang="en-US" sz="2000" dirty="0" err="1"/>
              <a:t>karakter</a:t>
            </a:r>
            <a:r>
              <a:rPr lang="en-US" sz="2000" dirty="0"/>
              <a:t>)) //</a:t>
            </a:r>
            <a:r>
              <a:rPr lang="en-US" sz="2000" dirty="0" err="1"/>
              <a:t>periksa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“</a:t>
            </a:r>
            <a:r>
              <a:rPr lang="en-US" sz="2000" dirty="0" err="1"/>
              <a:t>karakter</a:t>
            </a:r>
            <a:r>
              <a:rPr lang="en-US" sz="2000" dirty="0"/>
              <a:t>”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{    </a:t>
            </a:r>
            <a:r>
              <a:rPr lang="en-US" sz="2000" dirty="0" err="1"/>
              <a:t>printf</a:t>
            </a:r>
            <a:r>
              <a:rPr lang="en-US" sz="2000" dirty="0"/>
              <a:t>("%c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\n",</a:t>
            </a:r>
            <a:r>
              <a:rPr lang="en-US" sz="2000" dirty="0" err="1"/>
              <a:t>karakter</a:t>
            </a:r>
            <a:r>
              <a:rPr lang="en-US" sz="2000" dirty="0"/>
              <a:t>);</a:t>
            </a:r>
          </a:p>
          <a:p>
            <a:pPr marL="10972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besarnya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: %c", </a:t>
            </a:r>
            <a:r>
              <a:rPr lang="en-US" sz="2000" dirty="0" err="1"/>
              <a:t>toupper</a:t>
            </a:r>
            <a:r>
              <a:rPr lang="en-US" sz="2000" dirty="0"/>
              <a:t>(</a:t>
            </a:r>
            <a:r>
              <a:rPr lang="en-US" sz="2000" dirty="0" err="1"/>
              <a:t>karakter</a:t>
            </a:r>
            <a:r>
              <a:rPr lang="en-US" sz="2000" dirty="0"/>
              <a:t>)); }</a:t>
            </a:r>
          </a:p>
          <a:p>
            <a:pPr marL="109728" indent="0">
              <a:buNone/>
            </a:pPr>
            <a:r>
              <a:rPr lang="en-US" sz="2000" dirty="0"/>
              <a:t>else</a:t>
            </a:r>
          </a:p>
          <a:p>
            <a:pPr marL="109728" indent="0">
              <a:buNone/>
            </a:pPr>
            <a:r>
              <a:rPr lang="en-US" sz="2000" dirty="0"/>
              <a:t>	 if(</a:t>
            </a:r>
            <a:r>
              <a:rPr lang="en-US" sz="2000" dirty="0" err="1"/>
              <a:t>isdigit</a:t>
            </a:r>
            <a:r>
              <a:rPr lang="en-US" sz="2000" dirty="0"/>
              <a:t>(</a:t>
            </a:r>
            <a:r>
              <a:rPr lang="en-US" sz="2000" dirty="0" err="1"/>
              <a:t>karakter</a:t>
            </a:r>
            <a:r>
              <a:rPr lang="en-US" sz="2000" dirty="0"/>
              <a:t>)) //</a:t>
            </a:r>
            <a:r>
              <a:rPr lang="en-US" sz="2000" dirty="0" err="1"/>
              <a:t>periksa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“</a:t>
            </a:r>
            <a:r>
              <a:rPr lang="en-US" sz="2000" dirty="0" err="1"/>
              <a:t>karakter</a:t>
            </a:r>
            <a:r>
              <a:rPr lang="en-US" sz="2000" dirty="0"/>
              <a:t>” </a:t>
            </a:r>
            <a:r>
              <a:rPr lang="en-US" sz="2000" dirty="0" err="1"/>
              <a:t>adalah</a:t>
            </a:r>
            <a:r>
              <a:rPr lang="en-US" sz="2000" dirty="0"/>
              <a:t> digit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n%c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digit",</a:t>
            </a:r>
            <a:r>
              <a:rPr lang="en-US" sz="2000" dirty="0" err="1"/>
              <a:t>karakter</a:t>
            </a:r>
            <a:r>
              <a:rPr lang="en-US" sz="2000" dirty="0"/>
              <a:t>);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dirty="0"/>
              <a:t>	else</a:t>
            </a:r>
          </a:p>
          <a:p>
            <a:pPr marL="109728" indent="0">
              <a:buNone/>
            </a:pPr>
            <a:r>
              <a:rPr lang="en-US" sz="2000" dirty="0"/>
              <a:t>	puts("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,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digit");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getch</a:t>
            </a:r>
            <a:r>
              <a:rPr lang="en-US" sz="2000" dirty="0"/>
              <a:t>(); }</a:t>
            </a:r>
          </a:p>
        </p:txBody>
      </p:sp>
    </p:spTree>
    <p:extLst>
      <p:ext uri="{BB962C8B-B14F-4D97-AF65-F5344CB8AC3E}">
        <p14:creationId xmlns:p14="http://schemas.microsoft.com/office/powerpoint/2010/main" val="24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latihan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267200" cy="5562600"/>
          </a:xfr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marL="28733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28733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28733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math.h</a:t>
            </a:r>
            <a:r>
              <a:rPr lang="en-US" sz="2000" dirty="0"/>
              <a:t>&gt;</a:t>
            </a:r>
          </a:p>
          <a:p>
            <a:pPr marL="287338" indent="0">
              <a:buNone/>
            </a:pPr>
            <a:r>
              <a:rPr lang="en-US" sz="2000" dirty="0"/>
              <a:t>void main() {</a:t>
            </a:r>
          </a:p>
          <a:p>
            <a:pPr marL="28733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int</a:t>
            </a:r>
            <a:r>
              <a:rPr lang="en-US" sz="2000" dirty="0"/>
              <a:t> x, y;</a:t>
            </a:r>
          </a:p>
          <a:p>
            <a:pPr marL="287338" indent="0">
              <a:buNone/>
            </a:pPr>
            <a:r>
              <a:rPr lang="en-US" sz="2000" dirty="0"/>
              <a:t>float z;</a:t>
            </a:r>
          </a:p>
          <a:p>
            <a:pPr marL="287338" indent="0">
              <a:buNone/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28733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Menghitung</a:t>
            </a:r>
            <a:r>
              <a:rPr lang="en-US" sz="2000" dirty="0"/>
              <a:t> x </a:t>
            </a:r>
            <a:r>
              <a:rPr lang="en-US" sz="2000" dirty="0" err="1"/>
              <a:t>pangkat</a:t>
            </a:r>
            <a:r>
              <a:rPr lang="en-US" sz="2000" dirty="0"/>
              <a:t> y\n");</a:t>
            </a:r>
          </a:p>
          <a:p>
            <a:pPr marL="28733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("x = ");</a:t>
            </a:r>
          </a:p>
          <a:p>
            <a:pPr marL="287338" indent="0">
              <a:buNone/>
            </a:pPr>
            <a:r>
              <a:rPr lang="en-US" sz="2000" dirty="0" err="1"/>
              <a:t>scanf</a:t>
            </a:r>
            <a:r>
              <a:rPr lang="en-US" sz="2000" dirty="0"/>
              <a:t>("%i", &amp;x);</a:t>
            </a:r>
          </a:p>
          <a:p>
            <a:pPr marL="28733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("y = ");</a:t>
            </a:r>
          </a:p>
          <a:p>
            <a:pPr marL="287338" indent="0">
              <a:buNone/>
            </a:pPr>
            <a:r>
              <a:rPr lang="en-US" sz="2000" dirty="0" err="1"/>
              <a:t>scanf</a:t>
            </a:r>
            <a:r>
              <a:rPr lang="en-US" sz="2000" dirty="0"/>
              <a:t>("%i", &amp;y);</a:t>
            </a:r>
          </a:p>
          <a:p>
            <a:pPr marL="109728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066800"/>
            <a:ext cx="4419600" cy="5562600"/>
          </a:xfrm>
          <a:prstGeom prst="rect">
            <a:avLst/>
          </a:prstGeo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 %i </a:t>
            </a:r>
            <a:r>
              <a:rPr lang="en-US" sz="2000" dirty="0" err="1"/>
              <a:t>dipangkatkan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%i </a:t>
            </a:r>
            <a:r>
              <a:rPr lang="en-US" sz="2000" dirty="0" err="1"/>
              <a:t>adalah</a:t>
            </a:r>
            <a:r>
              <a:rPr lang="en-US" sz="2000" dirty="0"/>
              <a:t> %7.2lf", x, y, </a:t>
            </a:r>
            <a:r>
              <a:rPr lang="en-US" sz="2000" dirty="0" err="1"/>
              <a:t>pow</a:t>
            </a:r>
            <a:r>
              <a:rPr lang="en-US" sz="2000" dirty="0"/>
              <a:t>(x, y));</a:t>
            </a:r>
          </a:p>
          <a:p>
            <a:pPr marL="287338" indent="0">
              <a:buNone/>
            </a:pP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287338" indent="0">
              <a:buNone/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28733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Menghitung</a:t>
            </a:r>
            <a:r>
              <a:rPr lang="en-US" sz="2000" dirty="0"/>
              <a:t> </a:t>
            </a:r>
            <a:r>
              <a:rPr lang="en-US" sz="2000" dirty="0" err="1"/>
              <a:t>akar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z\n");</a:t>
            </a:r>
          </a:p>
          <a:p>
            <a:pPr marL="28733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("z = ");</a:t>
            </a:r>
          </a:p>
          <a:p>
            <a:pPr marL="287338" indent="0">
              <a:buNone/>
            </a:pPr>
            <a:r>
              <a:rPr lang="en-US" sz="2000" dirty="0" err="1"/>
              <a:t>scanf</a:t>
            </a:r>
            <a:r>
              <a:rPr lang="en-US" sz="2000" dirty="0"/>
              <a:t>("%f", &amp;z);</a:t>
            </a:r>
          </a:p>
          <a:p>
            <a:pPr marL="28733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Akar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smtClean="0"/>
              <a:t>%.2f </a:t>
            </a:r>
            <a:r>
              <a:rPr lang="en-US" sz="2000" dirty="0" err="1"/>
              <a:t>adalah</a:t>
            </a:r>
            <a:r>
              <a:rPr lang="en-US" sz="2000" dirty="0"/>
              <a:t> %7.2lf", z, </a:t>
            </a:r>
            <a:r>
              <a:rPr lang="en-US" sz="2000" dirty="0" err="1"/>
              <a:t>sqrt</a:t>
            </a:r>
            <a:r>
              <a:rPr lang="en-US" sz="2000" dirty="0"/>
              <a:t>(z));</a:t>
            </a:r>
          </a:p>
          <a:p>
            <a:pPr marL="287338" indent="0">
              <a:buNone/>
            </a:pP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287338" indent="0">
              <a:buNone/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81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latihan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267200" cy="5562600"/>
          </a:xfr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>
            <a:normAutofit fontScale="92500" lnSpcReduction="20000"/>
          </a:bodyPr>
          <a:lstStyle/>
          <a:p>
            <a:pPr marL="5238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5238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5238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math.h</a:t>
            </a:r>
            <a:r>
              <a:rPr lang="en-US" sz="2000" dirty="0"/>
              <a:t>&gt;</a:t>
            </a:r>
          </a:p>
          <a:p>
            <a:pPr marL="52388" indent="0">
              <a:buNone/>
            </a:pPr>
            <a:r>
              <a:rPr lang="en-US" sz="2000" dirty="0"/>
              <a:t>void main() {</a:t>
            </a:r>
          </a:p>
          <a:p>
            <a:pPr marL="52388" indent="0">
              <a:buNone/>
            </a:pPr>
            <a:r>
              <a:rPr lang="en-US" sz="2000" dirty="0"/>
              <a:t>  float </a:t>
            </a:r>
            <a:r>
              <a:rPr lang="en-US" sz="2000" dirty="0" err="1"/>
              <a:t>sudut</a:t>
            </a:r>
            <a:r>
              <a:rPr lang="en-US" sz="2000" dirty="0"/>
              <a:t>;</a:t>
            </a:r>
          </a:p>
          <a:p>
            <a:pPr marL="52388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52388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Menghitung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sinus, </a:t>
            </a:r>
            <a:r>
              <a:rPr lang="en-US" sz="2000" dirty="0" err="1"/>
              <a:t>cosinus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tangens</a:t>
            </a:r>
            <a:r>
              <a:rPr lang="en-US" sz="2000" dirty="0"/>
              <a:t>\n");</a:t>
            </a:r>
          </a:p>
          <a:p>
            <a:pPr marL="52388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Masukkan</a:t>
            </a:r>
            <a:r>
              <a:rPr lang="en-US" sz="2000" dirty="0"/>
              <a:t> </a:t>
            </a:r>
            <a:r>
              <a:rPr lang="en-US" sz="2000" dirty="0" err="1"/>
              <a:t>sudut</a:t>
            </a:r>
            <a:r>
              <a:rPr lang="en-US" sz="2000" dirty="0"/>
              <a:t> : ");</a:t>
            </a:r>
          </a:p>
          <a:p>
            <a:pPr marL="52388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scanf</a:t>
            </a:r>
            <a:r>
              <a:rPr lang="en-US" sz="2000" dirty="0"/>
              <a:t>("%f", &amp;</a:t>
            </a:r>
            <a:r>
              <a:rPr lang="en-US" sz="2000" dirty="0" err="1"/>
              <a:t>sudut</a:t>
            </a:r>
            <a:r>
              <a:rPr lang="en-US" sz="2000" dirty="0"/>
              <a:t>);</a:t>
            </a:r>
          </a:p>
          <a:p>
            <a:pPr marL="52388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Nilai</a:t>
            </a:r>
            <a:r>
              <a:rPr lang="en-US" sz="2000" dirty="0"/>
              <a:t> sinus %.2f </a:t>
            </a:r>
            <a:r>
              <a:rPr lang="en-US" sz="2000" dirty="0" err="1"/>
              <a:t>derajat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%.3f\n", </a:t>
            </a:r>
            <a:r>
              <a:rPr lang="en-US" sz="2000" dirty="0" err="1"/>
              <a:t>sudut</a:t>
            </a:r>
            <a:r>
              <a:rPr lang="en-US" sz="2000" dirty="0"/>
              <a:t>, sin(</a:t>
            </a:r>
            <a:r>
              <a:rPr lang="en-US" sz="2000" dirty="0" err="1"/>
              <a:t>sudut</a:t>
            </a:r>
            <a:r>
              <a:rPr lang="en-US" sz="2000" dirty="0"/>
              <a:t>));</a:t>
            </a:r>
          </a:p>
          <a:p>
            <a:pPr marL="52388" indent="0">
              <a:buNone/>
            </a:pPr>
            <a:endParaRPr lang="en-US" sz="2000" dirty="0"/>
          </a:p>
          <a:p>
            <a:pPr marL="5238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cosinus</a:t>
            </a:r>
            <a:r>
              <a:rPr lang="en-US" sz="2000" dirty="0"/>
              <a:t> %.2f </a:t>
            </a:r>
            <a:r>
              <a:rPr lang="en-US" sz="2000" dirty="0" err="1"/>
              <a:t>derajat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%.3f\n", </a:t>
            </a:r>
            <a:r>
              <a:rPr lang="en-US" sz="2000" dirty="0" err="1"/>
              <a:t>sudut</a:t>
            </a:r>
            <a:r>
              <a:rPr lang="en-US" sz="2000" dirty="0"/>
              <a:t>, </a:t>
            </a:r>
            <a:r>
              <a:rPr lang="en-US" sz="2000" dirty="0" err="1"/>
              <a:t>cos</a:t>
            </a:r>
            <a:r>
              <a:rPr lang="en-US" sz="2000" dirty="0"/>
              <a:t>(</a:t>
            </a:r>
            <a:r>
              <a:rPr lang="en-US" sz="2000" dirty="0" err="1"/>
              <a:t>sudut</a:t>
            </a:r>
            <a:r>
              <a:rPr lang="en-US" sz="2000" dirty="0"/>
              <a:t>));</a:t>
            </a:r>
          </a:p>
          <a:p>
            <a:pPr marL="52388" indent="0">
              <a:buNone/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tangens</a:t>
            </a:r>
            <a:r>
              <a:rPr lang="en-US" sz="2000" dirty="0"/>
              <a:t> %.2f </a:t>
            </a:r>
            <a:r>
              <a:rPr lang="en-US" sz="2000" dirty="0" err="1"/>
              <a:t>derajat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%.3f\n", </a:t>
            </a:r>
            <a:r>
              <a:rPr lang="en-US" sz="2000" dirty="0" err="1"/>
              <a:t>sudut</a:t>
            </a:r>
            <a:r>
              <a:rPr lang="en-US" sz="2000" dirty="0"/>
              <a:t>, tan(</a:t>
            </a:r>
            <a:r>
              <a:rPr lang="en-US" sz="2000" dirty="0" err="1"/>
              <a:t>sudut</a:t>
            </a:r>
            <a:r>
              <a:rPr lang="en-US" sz="2000" dirty="0"/>
              <a:t>));</a:t>
            </a:r>
          </a:p>
          <a:p>
            <a:pPr marL="52388" indent="0">
              <a:buNone/>
            </a:pP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52388" indent="0">
              <a:buNone/>
            </a:pPr>
            <a:r>
              <a:rPr lang="en-US" sz="2000" dirty="0"/>
              <a:t>}</a:t>
            </a:r>
          </a:p>
          <a:p>
            <a:pPr marL="109728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42503" y="1074174"/>
            <a:ext cx="4419600" cy="5562600"/>
          </a:xfrm>
          <a:prstGeom prst="rect">
            <a:avLst/>
          </a:prstGeo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math.h</a:t>
            </a:r>
            <a:r>
              <a:rPr lang="en-US" sz="2000" dirty="0"/>
              <a:t>&gt;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main() {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char y[5] ="10.3";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float b;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b = </a:t>
            </a:r>
            <a:r>
              <a:rPr lang="en-US" sz="2000" dirty="0" err="1"/>
              <a:t>atof</a:t>
            </a:r>
            <a:r>
              <a:rPr lang="en-US" sz="2000" dirty="0"/>
              <a:t>(y);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Semula</a:t>
            </a:r>
            <a:r>
              <a:rPr lang="en-US" sz="2000" dirty="0"/>
              <a:t> B = '%s'\</a:t>
            </a:r>
            <a:r>
              <a:rPr lang="en-US" sz="2000" dirty="0" err="1"/>
              <a:t>n",y</a:t>
            </a:r>
            <a:r>
              <a:rPr lang="en-US" sz="2000" dirty="0"/>
              <a:t>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dikonversi</a:t>
            </a:r>
            <a:r>
              <a:rPr lang="en-US" sz="2000" dirty="0"/>
              <a:t> B = %.2f",b);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 return 0;</a:t>
            </a:r>
          </a:p>
          <a:p>
            <a:pPr marL="639763" indent="0">
              <a:lnSpc>
                <a:spcPct val="150000"/>
              </a:lnSpc>
              <a:buNone/>
            </a:pPr>
            <a:r>
              <a:rPr lang="en-US" sz="2000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7418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latihan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267200" cy="5562600"/>
          </a:xfr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>
            <a:normAutofit lnSpcReduction="10000"/>
          </a:bodyPr>
          <a:lstStyle/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stdlib.h</a:t>
            </a:r>
            <a:r>
              <a:rPr lang="en-US" sz="2000" dirty="0"/>
              <a:t>&gt;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void main() {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int</a:t>
            </a:r>
            <a:r>
              <a:rPr lang="en-US" sz="2000" dirty="0"/>
              <a:t> x, y, z;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terbesar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terkecil</a:t>
            </a:r>
            <a:r>
              <a:rPr lang="en-US" sz="2000" dirty="0"/>
              <a:t>\n");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("X = "); </a:t>
            </a:r>
            <a:r>
              <a:rPr lang="en-US" sz="2000" dirty="0" err="1"/>
              <a:t>scanf</a:t>
            </a:r>
            <a:r>
              <a:rPr lang="en-US" sz="2000" dirty="0"/>
              <a:t>("%i", &amp;x);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("Y = "); </a:t>
            </a:r>
            <a:r>
              <a:rPr lang="en-US" sz="2000" dirty="0" err="1"/>
              <a:t>scanf</a:t>
            </a:r>
            <a:r>
              <a:rPr lang="en-US" sz="2000" dirty="0"/>
              <a:t>("%i", &amp;y);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("Z = "); </a:t>
            </a:r>
            <a:r>
              <a:rPr lang="en-US" sz="2000" dirty="0" err="1"/>
              <a:t>scanf</a:t>
            </a:r>
            <a:r>
              <a:rPr lang="en-US" sz="2000" dirty="0"/>
              <a:t>("%i", &amp;z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42503" y="1074174"/>
            <a:ext cx="4419600" cy="5562600"/>
          </a:xfrm>
          <a:prstGeom prst="rect">
            <a:avLst/>
          </a:prstGeo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0">
              <a:lnSpc>
                <a:spcPct val="150000"/>
              </a:lnSpc>
              <a:buNone/>
            </a:pP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nBilangan</a:t>
            </a:r>
            <a:r>
              <a:rPr lang="en-US" sz="2000" dirty="0"/>
              <a:t> </a:t>
            </a:r>
            <a:r>
              <a:rPr lang="en-US" sz="2000" dirty="0" err="1"/>
              <a:t>terbesar</a:t>
            </a:r>
            <a:r>
              <a:rPr lang="en-US" sz="2000" dirty="0"/>
              <a:t> : %i", max(max(x, y), z));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nBilangan</a:t>
            </a:r>
            <a:r>
              <a:rPr lang="en-US" sz="2000" dirty="0"/>
              <a:t> </a:t>
            </a:r>
            <a:r>
              <a:rPr lang="en-US" sz="2000" dirty="0" err="1"/>
              <a:t>terkecil</a:t>
            </a:r>
            <a:r>
              <a:rPr lang="en-US" sz="2000" dirty="0"/>
              <a:t> : %i", min(min(x, y), z));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287338" indent="0">
              <a:lnSpc>
                <a:spcPct val="150000"/>
              </a:lnSpc>
              <a:buNone/>
            </a:pPr>
            <a:r>
              <a:rPr lang="en-US" sz="20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8011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latihan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267200" cy="5562600"/>
          </a:xfr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>
            <a:normAutofit fontScale="85000" lnSpcReduction="10000"/>
          </a:bodyPr>
          <a:lstStyle/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tambah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x, </a:t>
            </a:r>
            <a:r>
              <a:rPr lang="en-US" sz="2000" dirty="0" err="1"/>
              <a:t>int</a:t>
            </a:r>
            <a:r>
              <a:rPr lang="en-US" sz="2000" dirty="0"/>
              <a:t> y); // </a:t>
            </a:r>
            <a:r>
              <a:rPr lang="en-US" sz="2000" dirty="0" err="1"/>
              <a:t>deklarasi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endParaRPr lang="en-US" sz="2000" dirty="0"/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main()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{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c,a,b</a:t>
            </a:r>
            <a:r>
              <a:rPr lang="en-US" sz="2000" dirty="0"/>
              <a:t>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bilangan</a:t>
            </a:r>
            <a:r>
              <a:rPr lang="en-US" sz="2000" dirty="0"/>
              <a:t> a: "); </a:t>
            </a:r>
            <a:r>
              <a:rPr lang="en-US" sz="2000" dirty="0" err="1"/>
              <a:t>scanf</a:t>
            </a:r>
            <a:r>
              <a:rPr lang="en-US" sz="2000" dirty="0"/>
              <a:t>("%</a:t>
            </a:r>
            <a:r>
              <a:rPr lang="en-US" sz="2000" dirty="0" err="1"/>
              <a:t>d",&amp;a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bilangan</a:t>
            </a:r>
            <a:r>
              <a:rPr lang="en-US" sz="2000" dirty="0"/>
              <a:t> b : "); </a:t>
            </a:r>
            <a:r>
              <a:rPr lang="en-US" sz="2000" dirty="0" err="1"/>
              <a:t>scanf</a:t>
            </a:r>
            <a:r>
              <a:rPr lang="en-US" sz="2000" dirty="0"/>
              <a:t>("%</a:t>
            </a:r>
            <a:r>
              <a:rPr lang="en-US" sz="2000" dirty="0" err="1"/>
              <a:t>d",&amp;b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c = </a:t>
            </a:r>
            <a:r>
              <a:rPr lang="en-US" sz="2000" dirty="0" err="1"/>
              <a:t>tambah</a:t>
            </a:r>
            <a:r>
              <a:rPr lang="en-US" sz="2000" dirty="0"/>
              <a:t>(</a:t>
            </a:r>
            <a:r>
              <a:rPr lang="en-US" sz="2000" dirty="0" err="1"/>
              <a:t>a,b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("a + b = %d + %d = %d",</a:t>
            </a:r>
            <a:r>
              <a:rPr lang="en-US" sz="2000" dirty="0" err="1"/>
              <a:t>a,b,c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return 0;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}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tambah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x,int</a:t>
            </a:r>
            <a:r>
              <a:rPr lang="en-US" sz="2000" dirty="0"/>
              <a:t> y) // </a:t>
            </a:r>
            <a:r>
              <a:rPr lang="en-US" sz="2000" dirty="0" err="1"/>
              <a:t>defenisi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endParaRPr lang="en-US" sz="2000" dirty="0"/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{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	return(</a:t>
            </a:r>
            <a:r>
              <a:rPr lang="en-US" sz="2000" dirty="0" err="1"/>
              <a:t>x+y</a:t>
            </a:r>
            <a:r>
              <a:rPr lang="en-US" sz="2000" dirty="0"/>
              <a:t>);</a:t>
            </a:r>
          </a:p>
          <a:p>
            <a:pPr marL="280988" indent="0">
              <a:buNone/>
              <a:tabLst>
                <a:tab pos="457200" algn="l"/>
              </a:tabLst>
            </a:pPr>
            <a:r>
              <a:rPr lang="en-US" sz="2000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42503" y="1074174"/>
            <a:ext cx="4419600" cy="5562600"/>
          </a:xfrm>
          <a:prstGeom prst="rect">
            <a:avLst/>
          </a:prstGeom>
          <a:noFill/>
          <a:ln w="539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banding(</a:t>
            </a:r>
            <a:r>
              <a:rPr lang="en-US" sz="2000" dirty="0" err="1"/>
              <a:t>int</a:t>
            </a:r>
            <a:r>
              <a:rPr lang="en-US" sz="2000" dirty="0"/>
              <a:t> x, </a:t>
            </a:r>
            <a:r>
              <a:rPr lang="en-US" sz="2000" dirty="0" err="1"/>
              <a:t>int</a:t>
            </a:r>
            <a:r>
              <a:rPr lang="en-US" sz="2000" dirty="0"/>
              <a:t> y); // </a:t>
            </a:r>
            <a:r>
              <a:rPr lang="en-US" sz="2000" dirty="0" err="1"/>
              <a:t>deklarasi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endParaRPr lang="en-US" sz="2000" dirty="0"/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main()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{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c,a,b</a:t>
            </a:r>
            <a:r>
              <a:rPr lang="en-US" sz="2000" dirty="0"/>
              <a:t>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bilangan</a:t>
            </a:r>
            <a:r>
              <a:rPr lang="en-US" sz="2000" dirty="0"/>
              <a:t> a: "); </a:t>
            </a:r>
            <a:r>
              <a:rPr lang="en-US" sz="2000" dirty="0" err="1"/>
              <a:t>scanf</a:t>
            </a:r>
            <a:r>
              <a:rPr lang="en-US" sz="2000" dirty="0"/>
              <a:t>("%</a:t>
            </a:r>
            <a:r>
              <a:rPr lang="en-US" sz="2000" dirty="0" err="1"/>
              <a:t>d",&amp;a</a:t>
            </a:r>
            <a:r>
              <a:rPr lang="en-US" sz="2000" dirty="0"/>
              <a:t>);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bilangan</a:t>
            </a:r>
            <a:r>
              <a:rPr lang="en-US" sz="2000" dirty="0"/>
              <a:t> b : "); </a:t>
            </a:r>
            <a:r>
              <a:rPr lang="en-US" sz="2000" dirty="0" err="1"/>
              <a:t>scanf</a:t>
            </a:r>
            <a:r>
              <a:rPr lang="en-US" sz="2000" dirty="0"/>
              <a:t>("%</a:t>
            </a:r>
            <a:r>
              <a:rPr lang="en-US" sz="2000" dirty="0" err="1"/>
              <a:t>d",&amp;b</a:t>
            </a:r>
            <a:r>
              <a:rPr lang="en-US" sz="2000" dirty="0"/>
              <a:t>);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c = banding(</a:t>
            </a:r>
            <a:r>
              <a:rPr lang="en-US" sz="2000" dirty="0" err="1"/>
              <a:t>a,b</a:t>
            </a:r>
            <a:r>
              <a:rPr lang="en-US" sz="2000" dirty="0"/>
              <a:t>);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bil</a:t>
            </a:r>
            <a:r>
              <a:rPr lang="en-US" sz="2000" dirty="0"/>
              <a:t> </a:t>
            </a:r>
            <a:r>
              <a:rPr lang="en-US" sz="2000" dirty="0" err="1"/>
              <a:t>maksimum</a:t>
            </a:r>
            <a:r>
              <a:rPr lang="en-US" sz="2000" dirty="0"/>
              <a:t> : %</a:t>
            </a:r>
            <a:r>
              <a:rPr lang="en-US" sz="2000" dirty="0" err="1"/>
              <a:t>d",c</a:t>
            </a:r>
            <a:r>
              <a:rPr lang="en-US" sz="2000" dirty="0"/>
              <a:t>);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return 0;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}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 err="1"/>
              <a:t>int</a:t>
            </a:r>
            <a:r>
              <a:rPr lang="en-US" sz="2000" dirty="0"/>
              <a:t> banding(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x,int</a:t>
            </a:r>
            <a:r>
              <a:rPr lang="en-US" sz="2000" dirty="0"/>
              <a:t> y) // </a:t>
            </a:r>
            <a:r>
              <a:rPr lang="en-US" sz="2000" dirty="0" err="1"/>
              <a:t>defenisi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endParaRPr lang="en-US" sz="2000" dirty="0"/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{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	if (x &gt; y)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		return(x);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	else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		return (y);</a:t>
            </a:r>
          </a:p>
          <a:p>
            <a:pPr marL="117475" indent="0">
              <a:buNone/>
              <a:tabLst>
                <a:tab pos="457200" algn="l"/>
              </a:tabLst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78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Latihan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soal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bulat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ganjil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.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1, </a:t>
            </a:r>
            <a:r>
              <a:rPr lang="en-US" sz="2000" dirty="0" err="1"/>
              <a:t>dan</a:t>
            </a:r>
            <a:r>
              <a:rPr lang="en-US" sz="2000" dirty="0"/>
              <a:t> 0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selainnya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39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u="sng" dirty="0" smtClean="0"/>
              <a:t>FUNGSI OPERATOR STRING (</a:t>
            </a:r>
            <a:r>
              <a:rPr lang="en-US" sz="2000" b="1" u="sng" dirty="0" err="1" smtClean="0"/>
              <a:t>tersimpan</a:t>
            </a:r>
            <a:r>
              <a:rPr lang="en-US" sz="2000" b="1" u="sng" dirty="0" smtClean="0"/>
              <a:t> di header “</a:t>
            </a:r>
            <a:r>
              <a:rPr lang="en-US" sz="2000" b="1" u="sng" dirty="0" err="1" smtClean="0"/>
              <a:t>string.h</a:t>
            </a:r>
            <a:r>
              <a:rPr lang="en-US" sz="2000" b="1" u="sng" dirty="0" smtClean="0"/>
              <a:t>”)</a:t>
            </a:r>
          </a:p>
          <a:p>
            <a:pPr>
              <a:buFont typeface="Wingdings" pitchFamily="2" charset="2"/>
              <a:buChar char="ü"/>
            </a:pPr>
            <a:r>
              <a:rPr lang="en-US" sz="2000" b="1" dirty="0" err="1" smtClean="0"/>
              <a:t>strcpy</a:t>
            </a:r>
            <a:r>
              <a:rPr lang="en-US" sz="2000" b="1" dirty="0"/>
              <a:t>() </a:t>
            </a:r>
            <a:endParaRPr lang="en-US" sz="2000" b="1" dirty="0" smtClean="0"/>
          </a:p>
          <a:p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menyalin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string </a:t>
            </a:r>
            <a:r>
              <a:rPr lang="en-US" sz="2000" dirty="0" err="1" smtClean="0"/>
              <a:t>asal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string </a:t>
            </a:r>
            <a:r>
              <a:rPr lang="en-US" sz="2000" dirty="0" err="1" smtClean="0"/>
              <a:t>tujuan</a:t>
            </a:r>
            <a:endParaRPr lang="en-US" sz="2000" dirty="0" smtClean="0"/>
          </a:p>
          <a:p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: </a:t>
            </a:r>
            <a:r>
              <a:rPr lang="en-US" sz="2000" dirty="0" err="1" smtClean="0"/>
              <a:t>strcpy</a:t>
            </a:r>
            <a:r>
              <a:rPr lang="en-US" sz="2000" dirty="0" smtClean="0"/>
              <a:t>(</a:t>
            </a:r>
            <a:r>
              <a:rPr lang="en-US" sz="2000" dirty="0" err="1" smtClean="0"/>
              <a:t>var_tujuan,string_asal</a:t>
            </a:r>
            <a:r>
              <a:rPr lang="en-US" sz="2000" dirty="0" smtClean="0"/>
              <a:t>);</a:t>
            </a:r>
            <a:endParaRPr lang="en-US" sz="2000" dirty="0"/>
          </a:p>
          <a:p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b="1" dirty="0" err="1" smtClean="0"/>
              <a:t>strlen</a:t>
            </a:r>
            <a:r>
              <a:rPr lang="en-US" sz="2000" b="1" dirty="0" smtClean="0"/>
              <a:t>()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string.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: </a:t>
            </a:r>
            <a:r>
              <a:rPr lang="en-US" sz="2000" dirty="0" err="1" smtClean="0"/>
              <a:t>strlen</a:t>
            </a:r>
            <a:r>
              <a:rPr lang="en-US" sz="2000" dirty="0" smtClean="0"/>
              <a:t>(string);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346075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346075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346075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string.h</a:t>
            </a:r>
            <a:r>
              <a:rPr lang="en-US" sz="2000" dirty="0"/>
              <a:t>&gt;</a:t>
            </a:r>
          </a:p>
          <a:p>
            <a:pPr marL="346075" indent="0">
              <a:buNone/>
            </a:pPr>
            <a:r>
              <a:rPr lang="en-US" sz="2000" dirty="0"/>
              <a:t>void main() {</a:t>
            </a:r>
          </a:p>
          <a:p>
            <a:pPr marL="346075" indent="0">
              <a:buNone/>
            </a:pPr>
            <a:r>
              <a:rPr lang="en-US" sz="2000" dirty="0" smtClean="0"/>
              <a:t>char </a:t>
            </a:r>
            <a:r>
              <a:rPr lang="en-US" sz="2000" dirty="0" err="1"/>
              <a:t>nama</a:t>
            </a:r>
            <a:r>
              <a:rPr lang="en-US" sz="2000" dirty="0"/>
              <a:t>[25];</a:t>
            </a:r>
          </a:p>
          <a:p>
            <a:pPr marL="346075" indent="0">
              <a:buNone/>
            </a:pPr>
            <a:r>
              <a:rPr lang="en-US" sz="2000" dirty="0" err="1" smtClean="0"/>
              <a:t>strcpy</a:t>
            </a:r>
            <a:r>
              <a:rPr lang="en-US" sz="2000" dirty="0" smtClean="0"/>
              <a:t>(</a:t>
            </a:r>
            <a:r>
              <a:rPr lang="en-US" sz="2000" dirty="0" err="1" smtClean="0"/>
              <a:t>nama</a:t>
            </a:r>
            <a:r>
              <a:rPr lang="en-US" sz="2000" dirty="0"/>
              <a:t>, </a:t>
            </a:r>
            <a:r>
              <a:rPr lang="en-US" sz="2000" dirty="0" smtClean="0"/>
              <a:t>“Sri </a:t>
            </a:r>
            <a:r>
              <a:rPr lang="en-US" sz="2000" dirty="0" err="1" smtClean="0"/>
              <a:t>Supatmi</a:t>
            </a:r>
            <a:r>
              <a:rPr lang="en-US" sz="2000" dirty="0" smtClean="0"/>
              <a:t>");</a:t>
            </a:r>
            <a:endParaRPr lang="en-US" sz="2000" dirty="0"/>
          </a:p>
          <a:p>
            <a:pPr marL="346075" indent="0">
              <a:buNone/>
            </a:pPr>
            <a:r>
              <a:rPr lang="en-US" sz="2000" dirty="0" err="1" smtClean="0"/>
              <a:t>printf</a:t>
            </a:r>
            <a:r>
              <a:rPr lang="en-US" sz="2000" dirty="0"/>
              <a:t>("\</a:t>
            </a:r>
            <a:r>
              <a:rPr lang="en-US" sz="2000" dirty="0" err="1"/>
              <a:t>nNama</a:t>
            </a:r>
            <a:r>
              <a:rPr lang="en-US" sz="2000" dirty="0"/>
              <a:t> : %s", </a:t>
            </a:r>
            <a:r>
              <a:rPr lang="en-US" sz="2000" dirty="0" err="1"/>
              <a:t>nama</a:t>
            </a:r>
            <a:r>
              <a:rPr lang="en-US" sz="2000" dirty="0"/>
              <a:t>);</a:t>
            </a:r>
          </a:p>
          <a:p>
            <a:pPr marL="346075" indent="0">
              <a:buNone/>
            </a:pPr>
            <a:r>
              <a:rPr lang="en-US" sz="2000" dirty="0" err="1" smtClean="0"/>
              <a:t>printf</a:t>
            </a:r>
            <a:r>
              <a:rPr lang="en-US" sz="2000" dirty="0"/>
              <a:t>("\</a:t>
            </a:r>
            <a:r>
              <a:rPr lang="en-US" sz="2000" dirty="0" err="1"/>
              <a:t>nBanyaknya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: %i", </a:t>
            </a:r>
            <a:r>
              <a:rPr lang="en-US" sz="2000" dirty="0" err="1"/>
              <a:t>strlen</a:t>
            </a:r>
            <a:r>
              <a:rPr lang="en-US" sz="2000" dirty="0"/>
              <a:t>(</a:t>
            </a:r>
            <a:r>
              <a:rPr lang="en-US" sz="2000" dirty="0" err="1"/>
              <a:t>nama</a:t>
            </a:r>
            <a:r>
              <a:rPr lang="en-US" sz="2000" dirty="0"/>
              <a:t>));</a:t>
            </a:r>
          </a:p>
          <a:p>
            <a:pPr marL="346075" indent="0">
              <a:buNone/>
            </a:pPr>
            <a:r>
              <a:rPr lang="en-US" sz="2000" dirty="0" err="1" smtClean="0"/>
              <a:t>getch</a:t>
            </a:r>
            <a:r>
              <a:rPr lang="en-US" sz="2000" dirty="0"/>
              <a:t>();</a:t>
            </a:r>
          </a:p>
          <a:p>
            <a:pPr marL="346075" indent="0">
              <a:buNone/>
            </a:pPr>
            <a:r>
              <a:rPr lang="en-US" sz="2000" dirty="0"/>
              <a:t>  }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14800"/>
            <a:ext cx="33623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71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b="1" dirty="0" err="1" smtClean="0"/>
              <a:t>strcat</a:t>
            </a:r>
            <a:r>
              <a:rPr lang="en-US" sz="2000" b="1" dirty="0"/>
              <a:t>() </a:t>
            </a:r>
            <a:endParaRPr lang="en-US" sz="2000" b="1" dirty="0" smtClean="0"/>
          </a:p>
          <a:p>
            <a:pPr marL="625475" indent="-255588">
              <a:buFont typeface="Arial" pitchFamily="34" charset="0"/>
              <a:buChar char="•"/>
            </a:pP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string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string </a:t>
            </a:r>
            <a:r>
              <a:rPr lang="en-US" sz="2000" dirty="0" err="1" smtClean="0"/>
              <a:t>tujuan</a:t>
            </a:r>
            <a:r>
              <a:rPr lang="en-US" sz="2000" dirty="0" smtClean="0"/>
              <a:t>.</a:t>
            </a:r>
          </a:p>
          <a:p>
            <a:pPr marL="625475" indent="-255588">
              <a:buFont typeface="Arial" pitchFamily="34" charset="0"/>
              <a:buChar char="•"/>
            </a:pP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: </a:t>
            </a:r>
            <a:r>
              <a:rPr lang="en-US" sz="2000" dirty="0" err="1" smtClean="0"/>
              <a:t>strcat</a:t>
            </a:r>
            <a:r>
              <a:rPr lang="en-US" sz="2000" dirty="0" smtClean="0"/>
              <a:t>(</a:t>
            </a:r>
            <a:r>
              <a:rPr lang="en-US" sz="2000" dirty="0" err="1" smtClean="0"/>
              <a:t>tujuan,sumber</a:t>
            </a:r>
            <a:r>
              <a:rPr lang="en-US" sz="2000" dirty="0" smtClean="0"/>
              <a:t>);</a:t>
            </a:r>
          </a:p>
          <a:p>
            <a:pPr marL="369887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b="1" dirty="0" err="1" smtClean="0"/>
              <a:t>strupr</a:t>
            </a:r>
            <a:r>
              <a:rPr lang="en-US" sz="2000" b="1" dirty="0"/>
              <a:t>() </a:t>
            </a:r>
            <a:endParaRPr lang="en-US" sz="2000" b="1" dirty="0" smtClean="0"/>
          </a:p>
          <a:p>
            <a:pPr marL="579438" indent="-255588"/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string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capital.</a:t>
            </a:r>
          </a:p>
          <a:p>
            <a:pPr marL="579438" indent="-255588"/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: </a:t>
            </a:r>
            <a:r>
              <a:rPr lang="en-US" sz="2000" dirty="0" err="1" smtClean="0"/>
              <a:t>strupr</a:t>
            </a:r>
            <a:r>
              <a:rPr lang="en-US" sz="2000" dirty="0" smtClean="0"/>
              <a:t>(string);</a:t>
            </a:r>
          </a:p>
          <a:p>
            <a:pPr marL="323850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b="1" dirty="0" err="1" smtClean="0"/>
              <a:t>strlwr</a:t>
            </a:r>
            <a:r>
              <a:rPr lang="en-US" sz="2000" b="1" dirty="0"/>
              <a:t>() </a:t>
            </a:r>
            <a:endParaRPr lang="en-US" sz="2000" b="1" dirty="0" smtClean="0"/>
          </a:p>
          <a:p>
            <a:pPr marL="571500" indent="-255588"/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string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.</a:t>
            </a:r>
          </a:p>
          <a:p>
            <a:pPr marL="571500" indent="-255588"/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: </a:t>
            </a:r>
            <a:r>
              <a:rPr lang="en-US" sz="2000" dirty="0" err="1" smtClean="0"/>
              <a:t>strlwr</a:t>
            </a:r>
            <a:r>
              <a:rPr lang="en-US" sz="2000" dirty="0" smtClean="0"/>
              <a:t>(string);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849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marL="10972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conio.h</a:t>
            </a:r>
            <a:r>
              <a:rPr lang="en-US" sz="2000" dirty="0"/>
              <a:t>&gt;</a:t>
            </a:r>
          </a:p>
          <a:p>
            <a:pPr marL="109728" indent="0">
              <a:buNone/>
            </a:pPr>
            <a:r>
              <a:rPr lang="en-US" sz="2000" dirty="0"/>
              <a:t>#include &lt;</a:t>
            </a:r>
            <a:r>
              <a:rPr lang="en-US" sz="2000" dirty="0" err="1"/>
              <a:t>string.h</a:t>
            </a:r>
            <a:r>
              <a:rPr lang="en-US" sz="2000" dirty="0"/>
              <a:t>&gt;</a:t>
            </a:r>
          </a:p>
          <a:p>
            <a:pPr marL="109728" indent="0">
              <a:buNone/>
            </a:pPr>
            <a:r>
              <a:rPr lang="en-US" sz="2000" dirty="0"/>
              <a:t>void main()</a:t>
            </a:r>
          </a:p>
          <a:p>
            <a:pPr marL="109728" indent="0">
              <a:buNone/>
            </a:pPr>
            <a:r>
              <a:rPr lang="en-US" sz="2000" dirty="0"/>
              <a:t>{    char </a:t>
            </a:r>
            <a:r>
              <a:rPr lang="en-US" sz="2000" dirty="0" err="1"/>
              <a:t>satu</a:t>
            </a:r>
            <a:r>
              <a:rPr lang="en-US" sz="2000" dirty="0"/>
              <a:t>[30] = "</a:t>
            </a:r>
            <a:r>
              <a:rPr lang="en-US" sz="2000" dirty="0" err="1"/>
              <a:t>Jurusan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";</a:t>
            </a:r>
          </a:p>
          <a:p>
            <a:pPr marL="109728" indent="0">
              <a:buNone/>
            </a:pPr>
            <a:r>
              <a:rPr lang="en-US" sz="2000" dirty="0"/>
              <a:t>char </a:t>
            </a:r>
            <a:r>
              <a:rPr lang="en-US" sz="2000" dirty="0" err="1"/>
              <a:t>dua</a:t>
            </a:r>
            <a:r>
              <a:rPr lang="en-US" sz="2000" dirty="0"/>
              <a:t>[30] = "UNIKOM";</a:t>
            </a:r>
          </a:p>
          <a:p>
            <a:pPr marL="109728" indent="0">
              <a:buNone/>
            </a:pPr>
            <a:r>
              <a:rPr lang="en-US" sz="2000" dirty="0" err="1"/>
              <a:t>clrscr</a:t>
            </a:r>
            <a:r>
              <a:rPr lang="en-US" sz="2000" dirty="0"/>
              <a:t>();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strcat</a:t>
            </a:r>
            <a:r>
              <a:rPr lang="en-US" sz="2000" dirty="0"/>
              <a:t>(</a:t>
            </a:r>
            <a:r>
              <a:rPr lang="en-US" sz="2000" dirty="0" err="1"/>
              <a:t>satu</a:t>
            </a:r>
            <a:r>
              <a:rPr lang="en-US" sz="2000" dirty="0"/>
              <a:t>, </a:t>
            </a:r>
            <a:r>
              <a:rPr lang="en-US" sz="2000" dirty="0" err="1"/>
              <a:t>dua</a:t>
            </a:r>
            <a:r>
              <a:rPr lang="en-US" sz="2000" dirty="0"/>
              <a:t>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nHasil</a:t>
            </a:r>
            <a:r>
              <a:rPr lang="en-US" sz="2000" dirty="0"/>
              <a:t> </a:t>
            </a:r>
            <a:r>
              <a:rPr lang="en-US" sz="2000" dirty="0" err="1"/>
              <a:t>penggabungannya</a:t>
            </a:r>
            <a:r>
              <a:rPr lang="en-US" sz="2000" dirty="0"/>
              <a:t> : %s\n", </a:t>
            </a:r>
            <a:r>
              <a:rPr lang="en-US" sz="2000" dirty="0" err="1"/>
              <a:t>satu</a:t>
            </a:r>
            <a:r>
              <a:rPr lang="en-US" sz="2000" dirty="0"/>
              <a:t>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diubah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kapital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:\n");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printf</a:t>
            </a:r>
            <a:r>
              <a:rPr lang="en-US" sz="2000" dirty="0"/>
              <a:t>("%s", </a:t>
            </a:r>
            <a:r>
              <a:rPr lang="en-US" sz="2000" dirty="0" err="1"/>
              <a:t>strupr</a:t>
            </a:r>
            <a:r>
              <a:rPr lang="en-US" sz="2000" dirty="0"/>
              <a:t>(</a:t>
            </a:r>
            <a:r>
              <a:rPr lang="en-US" sz="2000" dirty="0" err="1"/>
              <a:t>satu</a:t>
            </a:r>
            <a:r>
              <a:rPr lang="en-US" sz="2000" dirty="0"/>
              <a:t>));</a:t>
            </a:r>
          </a:p>
          <a:p>
            <a:pPr marL="109728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printf</a:t>
            </a:r>
            <a:r>
              <a:rPr lang="en-US" sz="2000" dirty="0"/>
              <a:t>("\</a:t>
            </a:r>
            <a:r>
              <a:rPr lang="en-US" sz="2000" dirty="0" err="1"/>
              <a:t>nJika</a:t>
            </a:r>
            <a:r>
              <a:rPr lang="en-US" sz="2000" dirty="0"/>
              <a:t> </a:t>
            </a:r>
            <a:r>
              <a:rPr lang="en-US" sz="2000" dirty="0" err="1"/>
              <a:t>diubah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:\n");</a:t>
            </a:r>
          </a:p>
          <a:p>
            <a:pPr marL="109728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printf</a:t>
            </a:r>
            <a:r>
              <a:rPr lang="en-US" sz="2000" dirty="0"/>
              <a:t>("%s", </a:t>
            </a:r>
            <a:r>
              <a:rPr lang="en-US" sz="2000" dirty="0" err="1"/>
              <a:t>strlwr</a:t>
            </a:r>
            <a:r>
              <a:rPr lang="en-US" sz="2000" dirty="0"/>
              <a:t>(</a:t>
            </a:r>
            <a:r>
              <a:rPr lang="en-US" sz="2000" dirty="0" err="1"/>
              <a:t>satu</a:t>
            </a:r>
            <a:r>
              <a:rPr lang="en-US" sz="2000" dirty="0"/>
              <a:t>));</a:t>
            </a:r>
          </a:p>
          <a:p>
            <a:pPr marL="109728" indent="0">
              <a:buNone/>
            </a:pPr>
            <a:r>
              <a:rPr lang="en-US" sz="2000" dirty="0"/>
              <a:t>	 </a:t>
            </a:r>
            <a:r>
              <a:rPr lang="en-US" sz="2000" dirty="0" err="1"/>
              <a:t>getch</a:t>
            </a:r>
            <a:r>
              <a:rPr lang="en-US" sz="2000" dirty="0"/>
              <a:t>();</a:t>
            </a:r>
          </a:p>
          <a:p>
            <a:pPr marL="109728" indent="0">
              <a:buNone/>
            </a:pPr>
            <a:r>
              <a:rPr lang="en-US" sz="2000" dirty="0"/>
              <a:t> }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955" y="1123335"/>
            <a:ext cx="453910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5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92500" lnSpcReduction="20000"/>
          </a:bodyPr>
          <a:lstStyle/>
          <a:p>
            <a:pPr marL="452628" indent="-342900">
              <a:buFont typeface="Wingdings" pitchFamily="2" charset="2"/>
              <a:buChar char="Ø"/>
            </a:pPr>
            <a:r>
              <a:rPr lang="en-US" sz="2000" b="1" u="sng" dirty="0" smtClean="0"/>
              <a:t>FUNGSI OPERASI KARAKTER (</a:t>
            </a:r>
            <a:r>
              <a:rPr lang="en-US" sz="2000" b="1" u="sng" dirty="0" err="1" smtClean="0"/>
              <a:t>tersimpan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dalan</a:t>
            </a:r>
            <a:r>
              <a:rPr lang="en-US" sz="2000" b="1" u="sng" dirty="0" smtClean="0"/>
              <a:t> header “</a:t>
            </a:r>
            <a:r>
              <a:rPr lang="en-US" sz="2000" b="1" u="sng" dirty="0" err="1" smtClean="0"/>
              <a:t>ctype.h</a:t>
            </a:r>
            <a:r>
              <a:rPr lang="en-US" sz="2000" b="1" u="sng" dirty="0" smtClean="0"/>
              <a:t>)</a:t>
            </a:r>
          </a:p>
          <a:p>
            <a:pPr marL="620713" indent="-342900">
              <a:buFont typeface="Wingdings" pitchFamily="2" charset="2"/>
              <a:buChar char="ü"/>
            </a:pPr>
            <a:r>
              <a:rPr lang="en-US" sz="1900" b="1" dirty="0" err="1"/>
              <a:t>i</a:t>
            </a:r>
            <a:r>
              <a:rPr lang="en-US" sz="1900" b="1" dirty="0" err="1" smtClean="0"/>
              <a:t>slower</a:t>
            </a:r>
            <a:r>
              <a:rPr lang="en-US" sz="1900" b="1" dirty="0" smtClean="0"/>
              <a:t>()</a:t>
            </a:r>
          </a:p>
          <a:p>
            <a:pPr marL="620713" indent="-342900"/>
            <a:r>
              <a:rPr lang="en-US" sz="1900" dirty="0" err="1" smtClean="0"/>
              <a:t>Fungsi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menghasilkan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 (</a:t>
            </a:r>
            <a:r>
              <a:rPr lang="en-US" sz="1900" dirty="0" err="1" smtClean="0"/>
              <a:t>bukan</a:t>
            </a:r>
            <a:r>
              <a:rPr lang="en-US" sz="1900" dirty="0" smtClean="0"/>
              <a:t> </a:t>
            </a:r>
            <a:r>
              <a:rPr lang="en-US" sz="1900" dirty="0" err="1" smtClean="0"/>
              <a:t>nol</a:t>
            </a:r>
            <a:r>
              <a:rPr lang="en-US" sz="1900" dirty="0" smtClean="0"/>
              <a:t>) </a:t>
            </a:r>
            <a:r>
              <a:rPr lang="en-US" sz="1900" dirty="0" err="1" smtClean="0"/>
              <a:t>jika</a:t>
            </a:r>
            <a:r>
              <a:rPr lang="en-US" sz="1900" dirty="0" smtClean="0"/>
              <a:t> </a:t>
            </a:r>
            <a:r>
              <a:rPr lang="en-US" sz="1900" dirty="0" err="1" smtClean="0"/>
              <a:t>karakter</a:t>
            </a:r>
            <a:r>
              <a:rPr lang="en-US" sz="1900" dirty="0" smtClean="0"/>
              <a:t> </a:t>
            </a:r>
            <a:r>
              <a:rPr lang="en-US" sz="1900" dirty="0" err="1" smtClean="0"/>
              <a:t>merupakan</a:t>
            </a:r>
            <a:r>
              <a:rPr lang="en-US" sz="1900" dirty="0" smtClean="0"/>
              <a:t> </a:t>
            </a:r>
            <a:r>
              <a:rPr lang="en-US" sz="1900" dirty="0" err="1" smtClean="0"/>
              <a:t>huruf</a:t>
            </a:r>
            <a:r>
              <a:rPr lang="en-US" sz="1900" dirty="0" smtClean="0"/>
              <a:t> </a:t>
            </a:r>
            <a:r>
              <a:rPr lang="en-US" sz="1900" dirty="0" err="1" smtClean="0"/>
              <a:t>kecil</a:t>
            </a:r>
            <a:r>
              <a:rPr lang="en-US" sz="1900" dirty="0" smtClean="0"/>
              <a:t>.</a:t>
            </a:r>
          </a:p>
          <a:p>
            <a:pPr marL="620713" indent="-342900"/>
            <a:r>
              <a:rPr lang="en-US" sz="1900" dirty="0" err="1" smtClean="0"/>
              <a:t>Bentuk</a:t>
            </a:r>
            <a:r>
              <a:rPr lang="en-US" sz="1900" dirty="0" smtClean="0"/>
              <a:t> </a:t>
            </a:r>
            <a:r>
              <a:rPr lang="en-US" sz="1900" dirty="0" err="1" smtClean="0"/>
              <a:t>umum</a:t>
            </a:r>
            <a:r>
              <a:rPr lang="en-US" sz="1900" dirty="0" smtClean="0"/>
              <a:t>: </a:t>
            </a:r>
            <a:r>
              <a:rPr lang="en-US" sz="1900" dirty="0" err="1" smtClean="0"/>
              <a:t>islower</a:t>
            </a:r>
            <a:r>
              <a:rPr lang="en-US" sz="1900" dirty="0" smtClean="0"/>
              <a:t>(char);</a:t>
            </a:r>
          </a:p>
          <a:p>
            <a:pPr marL="620713" indent="-342900">
              <a:buFont typeface="Wingdings" pitchFamily="2" charset="2"/>
              <a:buChar char="ü"/>
            </a:pPr>
            <a:r>
              <a:rPr lang="en-US" sz="1900" b="1" dirty="0" err="1"/>
              <a:t>i</a:t>
            </a:r>
            <a:r>
              <a:rPr lang="en-US" sz="1900" b="1" dirty="0" err="1" smtClean="0"/>
              <a:t>supper</a:t>
            </a:r>
            <a:r>
              <a:rPr lang="en-US" sz="1900" b="1" dirty="0" smtClean="0"/>
              <a:t>()</a:t>
            </a:r>
          </a:p>
          <a:p>
            <a:pPr marL="620713" indent="-342900"/>
            <a:r>
              <a:rPr lang="en-US" sz="1900" dirty="0" err="1" smtClean="0"/>
              <a:t>Fungsi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menghasilkan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 (</a:t>
            </a:r>
            <a:r>
              <a:rPr lang="en-US" sz="1900" dirty="0" err="1" smtClean="0"/>
              <a:t>bukan</a:t>
            </a:r>
            <a:r>
              <a:rPr lang="en-US" sz="1900" dirty="0" smtClean="0"/>
              <a:t> </a:t>
            </a:r>
            <a:r>
              <a:rPr lang="en-US" sz="1900" dirty="0" err="1" smtClean="0"/>
              <a:t>nol</a:t>
            </a:r>
            <a:r>
              <a:rPr lang="en-US" sz="1900" dirty="0" smtClean="0"/>
              <a:t>) </a:t>
            </a:r>
            <a:r>
              <a:rPr lang="en-US" sz="1900" dirty="0" err="1" smtClean="0"/>
              <a:t>jika</a:t>
            </a:r>
            <a:r>
              <a:rPr lang="en-US" sz="1900" dirty="0" smtClean="0"/>
              <a:t> </a:t>
            </a:r>
            <a:r>
              <a:rPr lang="en-US" sz="1900" dirty="0" err="1" smtClean="0"/>
              <a:t>karakter</a:t>
            </a:r>
            <a:r>
              <a:rPr lang="en-US" sz="1900" dirty="0" smtClean="0"/>
              <a:t> </a:t>
            </a:r>
            <a:r>
              <a:rPr lang="en-US" sz="1900" dirty="0" err="1" smtClean="0"/>
              <a:t>merupakan</a:t>
            </a:r>
            <a:r>
              <a:rPr lang="en-US" sz="1900" dirty="0" smtClean="0"/>
              <a:t> </a:t>
            </a:r>
            <a:r>
              <a:rPr lang="en-US" sz="1900" dirty="0" err="1" smtClean="0"/>
              <a:t>huruf</a:t>
            </a:r>
            <a:r>
              <a:rPr lang="en-US" sz="1900" dirty="0" smtClean="0"/>
              <a:t> </a:t>
            </a:r>
            <a:r>
              <a:rPr lang="en-US" sz="1900" dirty="0" err="1" smtClean="0"/>
              <a:t>kapital</a:t>
            </a:r>
            <a:r>
              <a:rPr lang="en-US" sz="1900" dirty="0" smtClean="0"/>
              <a:t>.</a:t>
            </a:r>
          </a:p>
          <a:p>
            <a:pPr marL="620713" indent="-342900"/>
            <a:r>
              <a:rPr lang="en-US" sz="1900" dirty="0" err="1" smtClean="0"/>
              <a:t>Bentuk</a:t>
            </a:r>
            <a:r>
              <a:rPr lang="en-US" sz="1900" dirty="0" smtClean="0"/>
              <a:t> </a:t>
            </a:r>
            <a:r>
              <a:rPr lang="en-US" sz="1900" dirty="0" err="1" smtClean="0"/>
              <a:t>umum</a:t>
            </a:r>
            <a:r>
              <a:rPr lang="en-US" sz="1900" dirty="0" smtClean="0"/>
              <a:t>: </a:t>
            </a:r>
            <a:r>
              <a:rPr lang="en-US" sz="1900" dirty="0" err="1" smtClean="0"/>
              <a:t>isupper</a:t>
            </a:r>
            <a:r>
              <a:rPr lang="en-US" sz="1900" dirty="0" smtClean="0"/>
              <a:t>(char);</a:t>
            </a:r>
          </a:p>
          <a:p>
            <a:pPr marL="620713" indent="-342900">
              <a:buFont typeface="Wingdings" pitchFamily="2" charset="2"/>
              <a:buChar char="ü"/>
            </a:pPr>
            <a:r>
              <a:rPr lang="en-US" sz="1900" b="1" dirty="0" err="1"/>
              <a:t>i</a:t>
            </a:r>
            <a:r>
              <a:rPr lang="en-US" sz="1900" b="1" dirty="0" err="1" smtClean="0"/>
              <a:t>sdigit</a:t>
            </a:r>
            <a:r>
              <a:rPr lang="en-US" sz="1900" b="1" dirty="0" smtClean="0"/>
              <a:t>()</a:t>
            </a:r>
          </a:p>
          <a:p>
            <a:pPr marL="620713" indent="-342900"/>
            <a:r>
              <a:rPr lang="en-US" sz="1900" dirty="0" err="1" smtClean="0"/>
              <a:t>Fungsi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menghasilkan</a:t>
            </a:r>
            <a:r>
              <a:rPr lang="en-US" sz="1900" dirty="0" smtClean="0"/>
              <a:t> </a:t>
            </a:r>
            <a:r>
              <a:rPr lang="en-US" sz="1900" dirty="0" err="1" smtClean="0"/>
              <a:t>nilai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 (</a:t>
            </a:r>
            <a:r>
              <a:rPr lang="en-US" sz="1900" dirty="0" err="1" smtClean="0"/>
              <a:t>bukan</a:t>
            </a:r>
            <a:r>
              <a:rPr lang="en-US" sz="1900" dirty="0" smtClean="0"/>
              <a:t> </a:t>
            </a:r>
            <a:r>
              <a:rPr lang="en-US" sz="1900" dirty="0" err="1" smtClean="0"/>
              <a:t>nol</a:t>
            </a:r>
            <a:r>
              <a:rPr lang="en-US" sz="1900" dirty="0" smtClean="0"/>
              <a:t>) </a:t>
            </a:r>
            <a:r>
              <a:rPr lang="en-US" sz="1900" dirty="0" err="1" smtClean="0"/>
              <a:t>jika</a:t>
            </a:r>
            <a:r>
              <a:rPr lang="en-US" sz="1900" dirty="0" smtClean="0"/>
              <a:t> </a:t>
            </a:r>
            <a:r>
              <a:rPr lang="en-US" sz="1900" dirty="0" err="1" smtClean="0"/>
              <a:t>karakter</a:t>
            </a:r>
            <a:r>
              <a:rPr lang="en-US" sz="1900" dirty="0" smtClean="0"/>
              <a:t> </a:t>
            </a:r>
            <a:r>
              <a:rPr lang="en-US" sz="1900" dirty="0" err="1" smtClean="0"/>
              <a:t>merupakan</a:t>
            </a:r>
            <a:r>
              <a:rPr lang="en-US" sz="1900" dirty="0" smtClean="0"/>
              <a:t> </a:t>
            </a:r>
            <a:r>
              <a:rPr lang="en-US" sz="1900" dirty="0" err="1" smtClean="0"/>
              <a:t>sebuah</a:t>
            </a:r>
            <a:r>
              <a:rPr lang="en-US" sz="1900" dirty="0" smtClean="0"/>
              <a:t> digit.</a:t>
            </a:r>
          </a:p>
          <a:p>
            <a:pPr marL="620713" indent="-342900"/>
            <a:r>
              <a:rPr lang="en-US" sz="1900" dirty="0" err="1" smtClean="0"/>
              <a:t>Bentuk</a:t>
            </a:r>
            <a:r>
              <a:rPr lang="en-US" sz="1900" dirty="0" smtClean="0"/>
              <a:t> </a:t>
            </a:r>
            <a:r>
              <a:rPr lang="en-US" sz="1900" dirty="0" err="1" smtClean="0"/>
              <a:t>umum</a:t>
            </a:r>
            <a:r>
              <a:rPr lang="en-US" sz="1900" dirty="0" smtClean="0"/>
              <a:t>: </a:t>
            </a:r>
            <a:r>
              <a:rPr lang="en-US" sz="1900" dirty="0" err="1" smtClean="0"/>
              <a:t>isdigit</a:t>
            </a:r>
            <a:r>
              <a:rPr lang="en-US" sz="1900" dirty="0" smtClean="0"/>
              <a:t>(char);</a:t>
            </a:r>
          </a:p>
          <a:p>
            <a:pPr marL="620713" indent="-342900">
              <a:buFont typeface="Wingdings" pitchFamily="2" charset="2"/>
              <a:buChar char="ü"/>
            </a:pPr>
            <a:r>
              <a:rPr lang="en-US" sz="1900" b="1" dirty="0" err="1"/>
              <a:t>t</a:t>
            </a:r>
            <a:r>
              <a:rPr lang="en-US" sz="1900" b="1" dirty="0" err="1" smtClean="0"/>
              <a:t>olower</a:t>
            </a:r>
            <a:r>
              <a:rPr lang="en-US" sz="1900" b="1" dirty="0" smtClean="0"/>
              <a:t>()</a:t>
            </a:r>
          </a:p>
          <a:p>
            <a:pPr marL="620713" indent="-342900"/>
            <a:r>
              <a:rPr lang="en-US" sz="1900" dirty="0" err="1" smtClean="0"/>
              <a:t>Fungsi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mengubah</a:t>
            </a:r>
            <a:r>
              <a:rPr lang="en-US" sz="1900" dirty="0" smtClean="0"/>
              <a:t> </a:t>
            </a:r>
            <a:r>
              <a:rPr lang="en-US" sz="1900" dirty="0" err="1" smtClean="0"/>
              <a:t>huruf</a:t>
            </a:r>
            <a:r>
              <a:rPr lang="en-US" sz="1900" dirty="0" smtClean="0"/>
              <a:t> capital </a:t>
            </a:r>
            <a:r>
              <a:rPr lang="en-US" sz="1900" dirty="0" err="1" smtClean="0"/>
              <a:t>menjadi</a:t>
            </a:r>
            <a:r>
              <a:rPr lang="en-US" sz="1900" dirty="0" smtClean="0"/>
              <a:t> </a:t>
            </a:r>
            <a:r>
              <a:rPr lang="en-US" sz="1900" dirty="0" err="1" smtClean="0"/>
              <a:t>huruf</a:t>
            </a:r>
            <a:r>
              <a:rPr lang="en-US" sz="1900" dirty="0" smtClean="0"/>
              <a:t> </a:t>
            </a:r>
            <a:r>
              <a:rPr lang="en-US" sz="1900" dirty="0" err="1" smtClean="0"/>
              <a:t>kecil</a:t>
            </a:r>
            <a:r>
              <a:rPr lang="en-US" sz="1900" dirty="0" smtClean="0"/>
              <a:t>.</a:t>
            </a:r>
          </a:p>
          <a:p>
            <a:pPr marL="620713" indent="-342900"/>
            <a:r>
              <a:rPr lang="en-US" sz="1900" dirty="0" err="1" smtClean="0"/>
              <a:t>Bentuk</a:t>
            </a:r>
            <a:r>
              <a:rPr lang="en-US" sz="1900" dirty="0" smtClean="0"/>
              <a:t> </a:t>
            </a:r>
            <a:r>
              <a:rPr lang="en-US" sz="1900" dirty="0" err="1" smtClean="0"/>
              <a:t>umum</a:t>
            </a:r>
            <a:r>
              <a:rPr lang="en-US" sz="1900" dirty="0" smtClean="0"/>
              <a:t>: </a:t>
            </a:r>
            <a:r>
              <a:rPr lang="en-US" sz="1900" dirty="0" err="1" smtClean="0"/>
              <a:t>tolower</a:t>
            </a:r>
            <a:r>
              <a:rPr lang="en-US" sz="1900" dirty="0" smtClean="0"/>
              <a:t>(char);</a:t>
            </a:r>
          </a:p>
          <a:p>
            <a:pPr marL="620713" indent="-342900">
              <a:buFont typeface="Wingdings" pitchFamily="2" charset="2"/>
              <a:buChar char="ü"/>
            </a:pPr>
            <a:r>
              <a:rPr lang="en-US" sz="1900" b="1" dirty="0" err="1"/>
              <a:t>t</a:t>
            </a:r>
            <a:r>
              <a:rPr lang="en-US" sz="1900" b="1" dirty="0" err="1" smtClean="0"/>
              <a:t>oupper</a:t>
            </a:r>
            <a:r>
              <a:rPr lang="en-US" sz="1900" b="1" dirty="0" smtClean="0"/>
              <a:t>()</a:t>
            </a:r>
          </a:p>
          <a:p>
            <a:pPr marL="620713" indent="-342900"/>
            <a:r>
              <a:rPr lang="en-US" sz="1900" dirty="0" err="1" smtClean="0"/>
              <a:t>Fungsi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mengubah</a:t>
            </a:r>
            <a:r>
              <a:rPr lang="en-US" sz="1900" dirty="0" smtClean="0"/>
              <a:t> </a:t>
            </a:r>
            <a:r>
              <a:rPr lang="en-US" sz="1900" dirty="0" err="1" smtClean="0"/>
              <a:t>huruf</a:t>
            </a:r>
            <a:r>
              <a:rPr lang="en-US" sz="1900" dirty="0" smtClean="0"/>
              <a:t> </a:t>
            </a:r>
            <a:r>
              <a:rPr lang="en-US" sz="1900" dirty="0" err="1" smtClean="0"/>
              <a:t>kecil</a:t>
            </a:r>
            <a:r>
              <a:rPr lang="en-US" sz="1900" dirty="0" smtClean="0"/>
              <a:t> </a:t>
            </a:r>
            <a:r>
              <a:rPr lang="en-US" sz="1900" dirty="0" err="1" smtClean="0"/>
              <a:t>menjadi</a:t>
            </a:r>
            <a:r>
              <a:rPr lang="en-US" sz="1900" dirty="0" smtClean="0"/>
              <a:t> </a:t>
            </a:r>
            <a:r>
              <a:rPr lang="en-US" sz="1900" dirty="0" err="1" smtClean="0"/>
              <a:t>huruf</a:t>
            </a:r>
            <a:r>
              <a:rPr lang="en-US" sz="1900" dirty="0" smtClean="0"/>
              <a:t> </a:t>
            </a:r>
            <a:r>
              <a:rPr lang="en-US" sz="1900" dirty="0" err="1" smtClean="0"/>
              <a:t>kapital</a:t>
            </a:r>
            <a:r>
              <a:rPr lang="en-US" sz="1900" dirty="0" smtClean="0"/>
              <a:t>.</a:t>
            </a:r>
          </a:p>
          <a:p>
            <a:pPr marL="620713" indent="-342900"/>
            <a:r>
              <a:rPr lang="en-US" sz="1900" dirty="0" err="1" smtClean="0"/>
              <a:t>Bentuk</a:t>
            </a:r>
            <a:r>
              <a:rPr lang="en-US" sz="1900" dirty="0" smtClean="0"/>
              <a:t> </a:t>
            </a:r>
            <a:r>
              <a:rPr lang="en-US" sz="1900" dirty="0" err="1" smtClean="0"/>
              <a:t>umum</a:t>
            </a:r>
            <a:r>
              <a:rPr lang="en-US" sz="1900" dirty="0" smtClean="0"/>
              <a:t>: </a:t>
            </a:r>
            <a:r>
              <a:rPr lang="en-US" sz="1900" dirty="0" err="1" smtClean="0"/>
              <a:t>toupper</a:t>
            </a:r>
            <a:r>
              <a:rPr lang="en-US" sz="1900" dirty="0" smtClean="0"/>
              <a:t>(char);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8011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1900" dirty="0"/>
              <a:t>#include &lt;</a:t>
            </a:r>
            <a:r>
              <a:rPr lang="en-US" sz="1900" dirty="0" err="1"/>
              <a:t>stdio.h</a:t>
            </a:r>
            <a:r>
              <a:rPr lang="en-US" sz="1900" dirty="0"/>
              <a:t>&gt;</a:t>
            </a:r>
          </a:p>
          <a:p>
            <a:pPr marL="109728" indent="0">
              <a:buNone/>
            </a:pPr>
            <a:r>
              <a:rPr lang="en-US" sz="1900" dirty="0"/>
              <a:t>#include &lt;</a:t>
            </a:r>
            <a:r>
              <a:rPr lang="en-US" sz="1900" dirty="0" err="1"/>
              <a:t>conio.h</a:t>
            </a:r>
            <a:r>
              <a:rPr lang="en-US" sz="1900" dirty="0"/>
              <a:t>&gt;</a:t>
            </a:r>
          </a:p>
          <a:p>
            <a:pPr marL="109728" indent="0">
              <a:buNone/>
            </a:pPr>
            <a:r>
              <a:rPr lang="en-US" sz="1900" dirty="0"/>
              <a:t>#include &lt;</a:t>
            </a:r>
            <a:r>
              <a:rPr lang="en-US" sz="1900" dirty="0" err="1"/>
              <a:t>ctype.h</a:t>
            </a:r>
            <a:r>
              <a:rPr lang="en-US" sz="1900" dirty="0"/>
              <a:t>&gt;</a:t>
            </a:r>
          </a:p>
          <a:p>
            <a:pPr marL="109728" indent="0">
              <a:buNone/>
            </a:pPr>
            <a:r>
              <a:rPr lang="en-US" sz="1900" dirty="0"/>
              <a:t>void main() {</a:t>
            </a:r>
          </a:p>
          <a:p>
            <a:pPr marL="109728" indent="0">
              <a:buNone/>
            </a:pPr>
            <a:r>
              <a:rPr lang="en-US" sz="1900" dirty="0"/>
              <a:t> char </a:t>
            </a:r>
            <a:r>
              <a:rPr lang="en-US" sz="1900" dirty="0" err="1"/>
              <a:t>karakter</a:t>
            </a:r>
            <a:r>
              <a:rPr lang="en-US" sz="1900" dirty="0"/>
              <a:t>;</a:t>
            </a:r>
          </a:p>
          <a:p>
            <a:pPr marL="109728" indent="0">
              <a:buNone/>
            </a:pPr>
            <a:r>
              <a:rPr lang="en-US" sz="1900" dirty="0" err="1"/>
              <a:t>clrscr</a:t>
            </a:r>
            <a:r>
              <a:rPr lang="en-US" sz="1900" dirty="0"/>
              <a:t>();</a:t>
            </a:r>
          </a:p>
          <a:p>
            <a:pPr marL="109728" indent="0">
              <a:buNone/>
            </a:pPr>
            <a:r>
              <a:rPr lang="en-US" sz="1900" dirty="0" err="1"/>
              <a:t>printf</a:t>
            </a:r>
            <a:r>
              <a:rPr lang="en-US" sz="1900" dirty="0"/>
              <a:t>("</a:t>
            </a:r>
            <a:r>
              <a:rPr lang="en-US" sz="1900" dirty="0" err="1"/>
              <a:t>Masukkan</a:t>
            </a:r>
            <a:r>
              <a:rPr lang="en-US" sz="1900" dirty="0"/>
              <a:t> </a:t>
            </a:r>
            <a:r>
              <a:rPr lang="en-US" sz="1900" dirty="0" err="1"/>
              <a:t>sebuah</a:t>
            </a:r>
            <a:r>
              <a:rPr lang="en-US" sz="1900" dirty="0"/>
              <a:t> </a:t>
            </a:r>
            <a:r>
              <a:rPr lang="en-US" sz="1900" dirty="0" err="1"/>
              <a:t>karakter</a:t>
            </a:r>
            <a:r>
              <a:rPr lang="en-US" sz="1900" dirty="0"/>
              <a:t> : "); </a:t>
            </a:r>
            <a:r>
              <a:rPr lang="en-US" sz="1900" dirty="0" err="1"/>
              <a:t>scanf</a:t>
            </a:r>
            <a:r>
              <a:rPr lang="en-US" sz="1900" dirty="0"/>
              <a:t>("%c",&amp;</a:t>
            </a:r>
            <a:r>
              <a:rPr lang="en-US" sz="1900" dirty="0" err="1"/>
              <a:t>karakter</a:t>
            </a:r>
            <a:r>
              <a:rPr lang="en-US" sz="1900" dirty="0"/>
              <a:t>);</a:t>
            </a:r>
          </a:p>
          <a:p>
            <a:pPr marL="109728" indent="0">
              <a:buNone/>
            </a:pPr>
            <a:endParaRPr lang="en-US" sz="1900" dirty="0"/>
          </a:p>
          <a:p>
            <a:pPr marL="109728" indent="0">
              <a:buNone/>
            </a:pPr>
            <a:r>
              <a:rPr lang="en-US" sz="1900" dirty="0"/>
              <a:t>if(</a:t>
            </a:r>
            <a:r>
              <a:rPr lang="en-US" sz="1900" dirty="0" err="1"/>
              <a:t>isupper</a:t>
            </a:r>
            <a:r>
              <a:rPr lang="en-US" sz="1900" dirty="0"/>
              <a:t>(</a:t>
            </a:r>
            <a:r>
              <a:rPr lang="en-US" sz="1900" dirty="0" err="1"/>
              <a:t>karakter</a:t>
            </a:r>
            <a:r>
              <a:rPr lang="en-US" sz="1900" dirty="0"/>
              <a:t>))</a:t>
            </a:r>
          </a:p>
          <a:p>
            <a:pPr marL="109728" indent="0">
              <a:buNone/>
            </a:pPr>
            <a:r>
              <a:rPr lang="en-US" sz="1900" dirty="0"/>
              <a:t>//</a:t>
            </a:r>
            <a:r>
              <a:rPr lang="en-US" sz="1900" dirty="0" err="1"/>
              <a:t>periksa</a:t>
            </a:r>
            <a:r>
              <a:rPr lang="en-US" sz="1900" dirty="0"/>
              <a:t> </a:t>
            </a:r>
            <a:r>
              <a:rPr lang="en-US" sz="1900" dirty="0" err="1"/>
              <a:t>apakah</a:t>
            </a:r>
            <a:r>
              <a:rPr lang="en-US" sz="1900" dirty="0"/>
              <a:t> “</a:t>
            </a:r>
            <a:r>
              <a:rPr lang="en-US" sz="1900" dirty="0" err="1"/>
              <a:t>karakter</a:t>
            </a:r>
            <a:r>
              <a:rPr lang="en-US" sz="1900" dirty="0"/>
              <a:t>” </a:t>
            </a:r>
            <a:r>
              <a:rPr lang="en-US" sz="1900" dirty="0" err="1"/>
              <a:t>adalah</a:t>
            </a:r>
            <a:r>
              <a:rPr lang="en-US" sz="1900" dirty="0"/>
              <a:t> </a:t>
            </a:r>
            <a:r>
              <a:rPr lang="en-US" sz="1900" dirty="0" err="1"/>
              <a:t>huruf</a:t>
            </a:r>
            <a:r>
              <a:rPr lang="en-US" sz="1900" dirty="0"/>
              <a:t> </a:t>
            </a:r>
            <a:r>
              <a:rPr lang="en-US" sz="1900" dirty="0" err="1"/>
              <a:t>kapital</a:t>
            </a:r>
            <a:endParaRPr lang="en-US" sz="1900" dirty="0"/>
          </a:p>
          <a:p>
            <a:pPr marL="109728" indent="0">
              <a:buNone/>
            </a:pPr>
            <a:r>
              <a:rPr lang="en-US" sz="1900" dirty="0"/>
              <a:t>{   </a:t>
            </a:r>
            <a:r>
              <a:rPr lang="en-US" sz="1900" dirty="0" err="1"/>
              <a:t>printf</a:t>
            </a:r>
            <a:r>
              <a:rPr lang="en-US" sz="1900" dirty="0"/>
              <a:t>("%c </a:t>
            </a:r>
            <a:r>
              <a:rPr lang="en-US" sz="1900" dirty="0" err="1"/>
              <a:t>adalah</a:t>
            </a:r>
            <a:r>
              <a:rPr lang="en-US" sz="1900" dirty="0"/>
              <a:t> </a:t>
            </a:r>
            <a:r>
              <a:rPr lang="en-US" sz="1900" dirty="0" err="1"/>
              <a:t>huruf</a:t>
            </a:r>
            <a:r>
              <a:rPr lang="en-US" sz="1900" dirty="0"/>
              <a:t> </a:t>
            </a:r>
            <a:r>
              <a:rPr lang="en-US" sz="1900" dirty="0" err="1"/>
              <a:t>besar</a:t>
            </a:r>
            <a:r>
              <a:rPr lang="en-US" sz="1900" dirty="0"/>
              <a:t>\n",</a:t>
            </a:r>
            <a:r>
              <a:rPr lang="en-US" sz="1900" dirty="0" err="1"/>
              <a:t>karakter</a:t>
            </a:r>
            <a:r>
              <a:rPr lang="en-US" sz="1900" dirty="0"/>
              <a:t>);</a:t>
            </a:r>
          </a:p>
          <a:p>
            <a:pPr marL="109728" indent="0">
              <a:buNone/>
            </a:pPr>
            <a:r>
              <a:rPr lang="en-US" sz="1900" dirty="0"/>
              <a:t> </a:t>
            </a:r>
            <a:r>
              <a:rPr lang="en-US" sz="1900" dirty="0" err="1"/>
              <a:t>printf</a:t>
            </a:r>
            <a:r>
              <a:rPr lang="en-US" sz="1900" dirty="0"/>
              <a:t>("</a:t>
            </a:r>
            <a:r>
              <a:rPr lang="en-US" sz="1900" dirty="0" err="1"/>
              <a:t>Huruf</a:t>
            </a:r>
            <a:r>
              <a:rPr lang="en-US" sz="1900" dirty="0"/>
              <a:t> </a:t>
            </a:r>
            <a:r>
              <a:rPr lang="en-US" sz="1900" dirty="0" err="1"/>
              <a:t>kecilnya</a:t>
            </a:r>
            <a:r>
              <a:rPr lang="en-US" sz="1900" dirty="0"/>
              <a:t> </a:t>
            </a:r>
            <a:r>
              <a:rPr lang="en-US" sz="1900" dirty="0" err="1"/>
              <a:t>adalah</a:t>
            </a:r>
            <a:r>
              <a:rPr lang="en-US" sz="1900" dirty="0"/>
              <a:t> : %c\n", </a:t>
            </a:r>
            <a:r>
              <a:rPr lang="en-US" sz="1900" dirty="0" err="1"/>
              <a:t>tolower</a:t>
            </a:r>
            <a:r>
              <a:rPr lang="en-US" sz="1900" dirty="0"/>
              <a:t>(</a:t>
            </a:r>
            <a:r>
              <a:rPr lang="en-US" sz="1900" dirty="0" err="1"/>
              <a:t>karakter</a:t>
            </a:r>
            <a:r>
              <a:rPr lang="en-US" sz="1900" dirty="0"/>
              <a:t>)); }</a:t>
            </a:r>
          </a:p>
          <a:p>
            <a:pPr marL="109728" indent="0">
              <a:buNone/>
            </a:pPr>
            <a:r>
              <a:rPr lang="en-US" sz="1900" dirty="0"/>
              <a:t>  else</a:t>
            </a:r>
          </a:p>
          <a:p>
            <a:pPr marL="109728" indent="0">
              <a:buNone/>
            </a:pPr>
            <a:r>
              <a:rPr lang="en-US" sz="1900" dirty="0"/>
              <a:t>  if(</a:t>
            </a:r>
            <a:r>
              <a:rPr lang="en-US" sz="1900" dirty="0" err="1"/>
              <a:t>islower</a:t>
            </a:r>
            <a:r>
              <a:rPr lang="en-US" sz="1900" dirty="0"/>
              <a:t>(</a:t>
            </a:r>
            <a:r>
              <a:rPr lang="en-US" sz="1900" dirty="0" err="1"/>
              <a:t>karakter</a:t>
            </a:r>
            <a:r>
              <a:rPr lang="en-US" sz="1900" dirty="0"/>
              <a:t>)) //</a:t>
            </a:r>
            <a:r>
              <a:rPr lang="en-US" sz="1900" dirty="0" err="1"/>
              <a:t>periksa</a:t>
            </a:r>
            <a:r>
              <a:rPr lang="en-US" sz="1900" dirty="0"/>
              <a:t> </a:t>
            </a:r>
            <a:r>
              <a:rPr lang="en-US" sz="1900" dirty="0" err="1"/>
              <a:t>apakah</a:t>
            </a:r>
            <a:r>
              <a:rPr lang="en-US" sz="1900" dirty="0"/>
              <a:t> “</a:t>
            </a:r>
            <a:r>
              <a:rPr lang="en-US" sz="1900" dirty="0" err="1"/>
              <a:t>karakter</a:t>
            </a:r>
            <a:r>
              <a:rPr lang="en-US" sz="1900" dirty="0"/>
              <a:t>” </a:t>
            </a:r>
            <a:r>
              <a:rPr lang="en-US" sz="1900" dirty="0" err="1"/>
              <a:t>adalah</a:t>
            </a:r>
            <a:r>
              <a:rPr lang="en-US" sz="1900" dirty="0"/>
              <a:t> </a:t>
            </a:r>
            <a:r>
              <a:rPr lang="en-US" sz="1900" dirty="0" err="1"/>
              <a:t>huruf</a:t>
            </a:r>
            <a:r>
              <a:rPr lang="en-US" sz="1900" dirty="0"/>
              <a:t> </a:t>
            </a:r>
            <a:r>
              <a:rPr lang="en-US" sz="1900" dirty="0" err="1"/>
              <a:t>kecil</a:t>
            </a:r>
            <a:endParaRPr lang="en-US" sz="1900" dirty="0"/>
          </a:p>
          <a:p>
            <a:pPr marL="109728" indent="0">
              <a:buNone/>
            </a:pPr>
            <a:r>
              <a:rPr lang="en-US" sz="1900" dirty="0"/>
              <a:t>{    </a:t>
            </a:r>
            <a:r>
              <a:rPr lang="en-US" sz="1900" dirty="0" err="1"/>
              <a:t>printf</a:t>
            </a:r>
            <a:r>
              <a:rPr lang="en-US" sz="1900" dirty="0"/>
              <a:t>("%c </a:t>
            </a:r>
            <a:r>
              <a:rPr lang="en-US" sz="1900" dirty="0" err="1"/>
              <a:t>adalah</a:t>
            </a:r>
            <a:r>
              <a:rPr lang="en-US" sz="1900" dirty="0"/>
              <a:t> </a:t>
            </a:r>
            <a:r>
              <a:rPr lang="en-US" sz="1900" dirty="0" err="1"/>
              <a:t>huruf</a:t>
            </a:r>
            <a:r>
              <a:rPr lang="en-US" sz="1900" dirty="0"/>
              <a:t> </a:t>
            </a:r>
            <a:r>
              <a:rPr lang="en-US" sz="1900" dirty="0" err="1"/>
              <a:t>kecil</a:t>
            </a:r>
            <a:r>
              <a:rPr lang="en-US" sz="1900" dirty="0"/>
              <a:t> \n",</a:t>
            </a:r>
            <a:r>
              <a:rPr lang="en-US" sz="1900" dirty="0" err="1"/>
              <a:t>karakter</a:t>
            </a:r>
            <a:r>
              <a:rPr lang="en-US" sz="1900" dirty="0"/>
              <a:t>);</a:t>
            </a:r>
          </a:p>
          <a:p>
            <a:pPr marL="109728" indent="0">
              <a:buNone/>
            </a:pPr>
            <a:r>
              <a:rPr lang="en-US" sz="1900" dirty="0" err="1"/>
              <a:t>printf</a:t>
            </a:r>
            <a:r>
              <a:rPr lang="en-US" sz="1900" dirty="0"/>
              <a:t>("</a:t>
            </a:r>
            <a:r>
              <a:rPr lang="en-US" sz="1900" dirty="0" err="1"/>
              <a:t>Huruf</a:t>
            </a:r>
            <a:r>
              <a:rPr lang="en-US" sz="1900" dirty="0"/>
              <a:t> </a:t>
            </a:r>
            <a:r>
              <a:rPr lang="en-US" sz="1900" dirty="0" err="1"/>
              <a:t>besarnya</a:t>
            </a:r>
            <a:r>
              <a:rPr lang="en-US" sz="1900" dirty="0"/>
              <a:t> </a:t>
            </a:r>
            <a:r>
              <a:rPr lang="en-US" sz="1900" dirty="0" err="1"/>
              <a:t>adalah</a:t>
            </a:r>
            <a:r>
              <a:rPr lang="en-US" sz="1900" dirty="0"/>
              <a:t> : %c", </a:t>
            </a:r>
            <a:r>
              <a:rPr lang="en-US" sz="1900" dirty="0" err="1"/>
              <a:t>toupper</a:t>
            </a:r>
            <a:r>
              <a:rPr lang="en-US" sz="1900" dirty="0"/>
              <a:t>(</a:t>
            </a:r>
            <a:r>
              <a:rPr lang="en-US" sz="1900" dirty="0" err="1"/>
              <a:t>karakter</a:t>
            </a:r>
            <a:r>
              <a:rPr lang="en-US" sz="1900" dirty="0"/>
              <a:t>)); }</a:t>
            </a:r>
          </a:p>
          <a:p>
            <a:pPr marL="109728" indent="0">
              <a:buNone/>
            </a:pPr>
            <a:r>
              <a:rPr lang="en-US" sz="1900" dirty="0"/>
              <a:t>else</a:t>
            </a:r>
          </a:p>
          <a:p>
            <a:pPr marL="109728" indent="0">
              <a:buNone/>
            </a:pPr>
            <a:r>
              <a:rPr lang="en-US" sz="1900" dirty="0"/>
              <a:t>	 if(</a:t>
            </a:r>
            <a:r>
              <a:rPr lang="en-US" sz="1900" dirty="0" err="1"/>
              <a:t>isdigit</a:t>
            </a:r>
            <a:r>
              <a:rPr lang="en-US" sz="1900" dirty="0"/>
              <a:t>(</a:t>
            </a:r>
            <a:r>
              <a:rPr lang="en-US" sz="1900" dirty="0" err="1"/>
              <a:t>karakter</a:t>
            </a:r>
            <a:r>
              <a:rPr lang="en-US" sz="1900" dirty="0"/>
              <a:t>)) //</a:t>
            </a:r>
            <a:r>
              <a:rPr lang="en-US" sz="1900" dirty="0" err="1"/>
              <a:t>periksa</a:t>
            </a:r>
            <a:r>
              <a:rPr lang="en-US" sz="1900" dirty="0"/>
              <a:t> </a:t>
            </a:r>
            <a:r>
              <a:rPr lang="en-US" sz="1900" dirty="0" err="1"/>
              <a:t>apakah</a:t>
            </a:r>
            <a:r>
              <a:rPr lang="en-US" sz="1900" dirty="0"/>
              <a:t> “</a:t>
            </a:r>
            <a:r>
              <a:rPr lang="en-US" sz="1900" dirty="0" err="1"/>
              <a:t>karakter</a:t>
            </a:r>
            <a:r>
              <a:rPr lang="en-US" sz="1900" dirty="0"/>
              <a:t>” </a:t>
            </a:r>
            <a:r>
              <a:rPr lang="en-US" sz="1900" dirty="0" err="1"/>
              <a:t>adalah</a:t>
            </a:r>
            <a:r>
              <a:rPr lang="en-US" sz="1900" dirty="0"/>
              <a:t> digit</a:t>
            </a:r>
          </a:p>
          <a:p>
            <a:pPr marL="109728" indent="0">
              <a:buNone/>
            </a:pPr>
            <a:r>
              <a:rPr lang="en-US" sz="1900" dirty="0"/>
              <a:t> </a:t>
            </a:r>
            <a:r>
              <a:rPr lang="en-US" sz="1900" dirty="0" err="1"/>
              <a:t>printf</a:t>
            </a:r>
            <a:r>
              <a:rPr lang="en-US" sz="1900" dirty="0"/>
              <a:t>("\</a:t>
            </a:r>
            <a:r>
              <a:rPr lang="en-US" sz="1900" dirty="0" err="1"/>
              <a:t>n%c</a:t>
            </a:r>
            <a:r>
              <a:rPr lang="en-US" sz="1900" dirty="0"/>
              <a:t> </a:t>
            </a:r>
            <a:r>
              <a:rPr lang="en-US" sz="1900" dirty="0" err="1"/>
              <a:t>adalah</a:t>
            </a:r>
            <a:r>
              <a:rPr lang="en-US" sz="1900" dirty="0"/>
              <a:t> </a:t>
            </a:r>
            <a:r>
              <a:rPr lang="en-US" sz="1900" dirty="0" err="1"/>
              <a:t>karakter</a:t>
            </a:r>
            <a:r>
              <a:rPr lang="en-US" sz="1900" dirty="0"/>
              <a:t> digit",</a:t>
            </a:r>
            <a:r>
              <a:rPr lang="en-US" sz="1900" dirty="0" err="1"/>
              <a:t>karakter</a:t>
            </a:r>
            <a:r>
              <a:rPr lang="en-US" sz="1900" dirty="0"/>
              <a:t>);</a:t>
            </a:r>
          </a:p>
          <a:p>
            <a:pPr marL="109728" indent="0">
              <a:buNone/>
            </a:pPr>
            <a:endParaRPr lang="en-US" sz="1900" dirty="0"/>
          </a:p>
          <a:p>
            <a:pPr marL="109728" indent="0">
              <a:buNone/>
            </a:pPr>
            <a:r>
              <a:rPr lang="en-US" sz="1900" dirty="0"/>
              <a:t>	else</a:t>
            </a:r>
          </a:p>
          <a:p>
            <a:pPr marL="109728" indent="0">
              <a:buNone/>
            </a:pPr>
            <a:r>
              <a:rPr lang="en-US" sz="1900" dirty="0"/>
              <a:t>	puts(" </a:t>
            </a:r>
            <a:r>
              <a:rPr lang="en-US" sz="1900" dirty="0" err="1"/>
              <a:t>bukan</a:t>
            </a:r>
            <a:r>
              <a:rPr lang="en-US" sz="1900" dirty="0"/>
              <a:t> </a:t>
            </a:r>
            <a:r>
              <a:rPr lang="en-US" sz="1900" dirty="0" err="1"/>
              <a:t>huruf</a:t>
            </a:r>
            <a:r>
              <a:rPr lang="en-US" sz="1900" dirty="0"/>
              <a:t> </a:t>
            </a:r>
            <a:r>
              <a:rPr lang="en-US" sz="1900" dirty="0" err="1"/>
              <a:t>besar</a:t>
            </a:r>
            <a:r>
              <a:rPr lang="en-US" sz="1900" dirty="0"/>
              <a:t>, </a:t>
            </a:r>
            <a:r>
              <a:rPr lang="en-US" sz="1900" dirty="0" err="1"/>
              <a:t>huruf</a:t>
            </a:r>
            <a:r>
              <a:rPr lang="en-US" sz="1900" dirty="0"/>
              <a:t> </a:t>
            </a:r>
            <a:r>
              <a:rPr lang="en-US" sz="1900" dirty="0" err="1"/>
              <a:t>kecil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digit");</a:t>
            </a:r>
          </a:p>
          <a:p>
            <a:pPr marL="109728" indent="0">
              <a:buNone/>
            </a:pPr>
            <a:r>
              <a:rPr lang="en-US" sz="1900" dirty="0"/>
              <a:t> </a:t>
            </a:r>
            <a:r>
              <a:rPr lang="en-US" sz="1900" dirty="0" err="1"/>
              <a:t>getch</a:t>
            </a:r>
            <a:r>
              <a:rPr lang="en-US" sz="1900" dirty="0"/>
              <a:t>(); }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219200"/>
            <a:ext cx="332389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11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marL="452628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b="1" u="sng" dirty="0" smtClean="0"/>
              <a:t>FUNGSI OPERASI MATEMATIK (</a:t>
            </a:r>
            <a:r>
              <a:rPr lang="en-US" sz="1800" b="1" u="sng" dirty="0" err="1" smtClean="0"/>
              <a:t>tersimpan</a:t>
            </a:r>
            <a:r>
              <a:rPr lang="en-US" sz="1800" b="1" u="sng" dirty="0" smtClean="0"/>
              <a:t> </a:t>
            </a:r>
            <a:r>
              <a:rPr lang="en-US" sz="1800" b="1" u="sng" dirty="0" err="1" smtClean="0"/>
              <a:t>dalam</a:t>
            </a:r>
            <a:r>
              <a:rPr lang="en-US" sz="1800" b="1" u="sng" dirty="0" smtClean="0"/>
              <a:t> header “</a:t>
            </a:r>
            <a:r>
              <a:rPr lang="en-US" sz="1800" b="1" u="sng" dirty="0" err="1" smtClean="0"/>
              <a:t>math.h</a:t>
            </a:r>
            <a:r>
              <a:rPr lang="en-US" sz="1800" b="1" u="sng" dirty="0" smtClean="0"/>
              <a:t>” </a:t>
            </a:r>
            <a:r>
              <a:rPr lang="en-US" sz="1800" b="1" u="sng" dirty="0" err="1" smtClean="0"/>
              <a:t>dan</a:t>
            </a:r>
            <a:r>
              <a:rPr lang="en-US" sz="1800" b="1" u="sng" dirty="0" smtClean="0"/>
              <a:t> “</a:t>
            </a:r>
            <a:r>
              <a:rPr lang="en-US" sz="1800" b="1" u="sng" dirty="0" err="1" smtClean="0"/>
              <a:t>stdlib.h</a:t>
            </a:r>
            <a:r>
              <a:rPr lang="en-US" sz="1800" b="1" u="sng" dirty="0" smtClean="0"/>
              <a:t>”</a:t>
            </a:r>
          </a:p>
          <a:p>
            <a:pPr marL="630238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b="1" dirty="0" err="1"/>
              <a:t>s</a:t>
            </a:r>
            <a:r>
              <a:rPr lang="en-US" sz="1800" b="1" dirty="0" err="1" smtClean="0"/>
              <a:t>qrt</a:t>
            </a:r>
            <a:r>
              <a:rPr lang="en-US" sz="1800" b="1" dirty="0" smtClean="0"/>
              <a:t>()</a:t>
            </a:r>
            <a:endParaRPr lang="en-US" sz="1800" dirty="0" smtClean="0"/>
          </a:p>
          <a:p>
            <a:pPr marL="852488" indent="-285750">
              <a:lnSpc>
                <a:spcPct val="150000"/>
              </a:lnSpc>
            </a:pP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menghitung</a:t>
            </a:r>
            <a:r>
              <a:rPr lang="en-US" sz="1800" dirty="0" smtClean="0"/>
              <a:t> </a:t>
            </a:r>
            <a:r>
              <a:rPr lang="en-US" sz="1800" dirty="0" err="1" smtClean="0"/>
              <a:t>akar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endParaRPr lang="en-US" sz="1800" dirty="0" smtClean="0"/>
          </a:p>
          <a:p>
            <a:pPr marL="852488" indent="-285750">
              <a:lnSpc>
                <a:spcPct val="150000"/>
              </a:lnSpc>
            </a:pP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: </a:t>
            </a:r>
            <a:r>
              <a:rPr lang="en-US" sz="1800" dirty="0" err="1" smtClean="0"/>
              <a:t>sqrt</a:t>
            </a:r>
            <a:r>
              <a:rPr lang="en-US" sz="1800" dirty="0" smtClean="0"/>
              <a:t>(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);</a:t>
            </a:r>
          </a:p>
          <a:p>
            <a:pPr marL="630238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b="1" dirty="0" err="1"/>
              <a:t>p</a:t>
            </a:r>
            <a:r>
              <a:rPr lang="en-US" sz="1800" b="1" dirty="0" err="1" smtClean="0"/>
              <a:t>ow</a:t>
            </a:r>
            <a:r>
              <a:rPr lang="en-US" sz="1800" b="1" dirty="0" smtClean="0"/>
              <a:t>()</a:t>
            </a:r>
          </a:p>
          <a:p>
            <a:pPr marL="852488" indent="-285750">
              <a:lnSpc>
                <a:spcPct val="150000"/>
              </a:lnSpc>
            </a:pP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menghitung</a:t>
            </a:r>
            <a:r>
              <a:rPr lang="en-US" sz="1800" dirty="0" smtClean="0"/>
              <a:t> </a:t>
            </a:r>
            <a:r>
              <a:rPr lang="en-US" sz="1800" dirty="0" err="1" smtClean="0"/>
              <a:t>pemangkatan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.</a:t>
            </a:r>
          </a:p>
          <a:p>
            <a:pPr marL="852488" indent="-285750">
              <a:lnSpc>
                <a:spcPct val="150000"/>
              </a:lnSpc>
            </a:pP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: </a:t>
            </a:r>
            <a:r>
              <a:rPr lang="en-US" sz="1800" dirty="0" err="1" smtClean="0"/>
              <a:t>pow</a:t>
            </a:r>
            <a:r>
              <a:rPr lang="en-US" sz="1800" dirty="0" smtClean="0"/>
              <a:t>(</a:t>
            </a:r>
            <a:r>
              <a:rPr lang="en-US" sz="1800" dirty="0" err="1" smtClean="0"/>
              <a:t>bilangan,pangkat</a:t>
            </a:r>
            <a:r>
              <a:rPr lang="en-US" sz="1800" dirty="0" smtClean="0"/>
              <a:t>);</a:t>
            </a:r>
          </a:p>
          <a:p>
            <a:pPr marL="123825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6430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FUNGSI PUSTAKA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85000" lnSpcReduction="10000"/>
          </a:bodyPr>
          <a:lstStyle/>
          <a:p>
            <a:pPr marL="287338" indent="0"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marL="287338" indent="0"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conio.h</a:t>
            </a:r>
            <a:r>
              <a:rPr lang="en-US" sz="1800" dirty="0"/>
              <a:t>&gt;</a:t>
            </a:r>
          </a:p>
          <a:p>
            <a:pPr marL="287338" indent="0"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math.h</a:t>
            </a:r>
            <a:r>
              <a:rPr lang="en-US" sz="1800" dirty="0"/>
              <a:t>&gt;</a:t>
            </a:r>
          </a:p>
          <a:p>
            <a:pPr marL="287338" indent="0">
              <a:buNone/>
            </a:pPr>
            <a:r>
              <a:rPr lang="en-US" sz="1800" dirty="0"/>
              <a:t>void main() {</a:t>
            </a:r>
          </a:p>
          <a:p>
            <a:pPr marL="287338" indent="0">
              <a:buNone/>
            </a:pPr>
            <a:r>
              <a:rPr lang="en-US" sz="1800" dirty="0"/>
              <a:t> </a:t>
            </a:r>
            <a:r>
              <a:rPr lang="en-US" sz="1800" dirty="0" err="1"/>
              <a:t>int</a:t>
            </a:r>
            <a:r>
              <a:rPr lang="en-US" sz="1800" dirty="0"/>
              <a:t> x, y;</a:t>
            </a:r>
          </a:p>
          <a:p>
            <a:pPr marL="287338" indent="0">
              <a:buNone/>
            </a:pPr>
            <a:r>
              <a:rPr lang="en-US" sz="1800" dirty="0"/>
              <a:t>float z;</a:t>
            </a:r>
          </a:p>
          <a:p>
            <a:pPr marL="287338" indent="0">
              <a:buNone/>
            </a:pPr>
            <a:r>
              <a:rPr lang="en-US" sz="1800" dirty="0" err="1"/>
              <a:t>clrscr</a:t>
            </a:r>
            <a:r>
              <a:rPr lang="en-US" sz="1800" dirty="0"/>
              <a:t>();</a:t>
            </a:r>
          </a:p>
          <a:p>
            <a:pPr marL="287338" indent="0">
              <a:buNone/>
            </a:pP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Menghitung</a:t>
            </a:r>
            <a:r>
              <a:rPr lang="en-US" sz="1800" dirty="0"/>
              <a:t> x </a:t>
            </a:r>
            <a:r>
              <a:rPr lang="en-US" sz="1800" dirty="0" err="1"/>
              <a:t>pangkat</a:t>
            </a:r>
            <a:r>
              <a:rPr lang="en-US" sz="1800" dirty="0"/>
              <a:t> y\n");</a:t>
            </a:r>
          </a:p>
          <a:p>
            <a:pPr marL="287338" indent="0">
              <a:buNone/>
            </a:pPr>
            <a:r>
              <a:rPr lang="en-US" sz="1800" dirty="0" err="1"/>
              <a:t>printf</a:t>
            </a:r>
            <a:r>
              <a:rPr lang="en-US" sz="1800" dirty="0"/>
              <a:t>("x = ");</a:t>
            </a:r>
          </a:p>
          <a:p>
            <a:pPr marL="287338" indent="0">
              <a:buNone/>
            </a:pPr>
            <a:r>
              <a:rPr lang="en-US" sz="1800" dirty="0" err="1"/>
              <a:t>scanf</a:t>
            </a:r>
            <a:r>
              <a:rPr lang="en-US" sz="1800" dirty="0"/>
              <a:t>("%i", &amp;x);</a:t>
            </a:r>
          </a:p>
          <a:p>
            <a:pPr marL="287338" indent="0">
              <a:buNone/>
            </a:pPr>
            <a:r>
              <a:rPr lang="en-US" sz="1800" dirty="0" err="1"/>
              <a:t>printf</a:t>
            </a:r>
            <a:r>
              <a:rPr lang="en-US" sz="1800" dirty="0"/>
              <a:t>("y = ");</a:t>
            </a:r>
          </a:p>
          <a:p>
            <a:pPr marL="287338" indent="0">
              <a:buNone/>
            </a:pPr>
            <a:r>
              <a:rPr lang="en-US" sz="1800" dirty="0" err="1"/>
              <a:t>scanf</a:t>
            </a:r>
            <a:r>
              <a:rPr lang="en-US" sz="1800" dirty="0"/>
              <a:t>("%i", &amp;y);</a:t>
            </a:r>
          </a:p>
          <a:p>
            <a:pPr marL="287338" indent="0">
              <a:buNone/>
            </a:pPr>
            <a:r>
              <a:rPr lang="en-US" sz="1800" dirty="0" err="1"/>
              <a:t>printf</a:t>
            </a:r>
            <a:r>
              <a:rPr lang="en-US" sz="1800" dirty="0"/>
              <a:t>(" %i </a:t>
            </a:r>
            <a:r>
              <a:rPr lang="en-US" sz="1800" dirty="0" err="1"/>
              <a:t>dipangkatkan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%i </a:t>
            </a:r>
            <a:r>
              <a:rPr lang="en-US" sz="1800" dirty="0" err="1"/>
              <a:t>adalah</a:t>
            </a:r>
            <a:r>
              <a:rPr lang="en-US" sz="1800" dirty="0"/>
              <a:t> %7.2lf", x, y, </a:t>
            </a:r>
            <a:r>
              <a:rPr lang="en-US" sz="1800" dirty="0" err="1"/>
              <a:t>pow</a:t>
            </a:r>
            <a:r>
              <a:rPr lang="en-US" sz="1800" dirty="0"/>
              <a:t>(x, y));</a:t>
            </a:r>
          </a:p>
          <a:p>
            <a:pPr marL="287338" indent="0">
              <a:buNone/>
            </a:pPr>
            <a:r>
              <a:rPr lang="en-US" sz="1800" dirty="0" err="1"/>
              <a:t>getch</a:t>
            </a:r>
            <a:r>
              <a:rPr lang="en-US" sz="1800" dirty="0"/>
              <a:t>();</a:t>
            </a:r>
          </a:p>
          <a:p>
            <a:pPr marL="287338" indent="0">
              <a:buNone/>
            </a:pPr>
            <a:r>
              <a:rPr lang="en-US" sz="1800" dirty="0" err="1"/>
              <a:t>clrscr</a:t>
            </a:r>
            <a:r>
              <a:rPr lang="en-US" sz="1800" dirty="0"/>
              <a:t>();</a:t>
            </a:r>
          </a:p>
          <a:p>
            <a:pPr marL="287338" indent="0">
              <a:buNone/>
            </a:pP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Menghitung</a:t>
            </a:r>
            <a:r>
              <a:rPr lang="en-US" sz="1800" dirty="0"/>
              <a:t> </a:t>
            </a:r>
            <a:r>
              <a:rPr lang="en-US" sz="1800" dirty="0" err="1"/>
              <a:t>akar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z\n");</a:t>
            </a:r>
          </a:p>
          <a:p>
            <a:pPr marL="287338" indent="0">
              <a:buNone/>
            </a:pPr>
            <a:r>
              <a:rPr lang="en-US" sz="1800" dirty="0" err="1"/>
              <a:t>printf</a:t>
            </a:r>
            <a:r>
              <a:rPr lang="en-US" sz="1800" dirty="0"/>
              <a:t>("z = ");</a:t>
            </a:r>
          </a:p>
          <a:p>
            <a:pPr marL="287338" indent="0">
              <a:buNone/>
            </a:pPr>
            <a:r>
              <a:rPr lang="en-US" sz="1800" dirty="0" err="1"/>
              <a:t>scanf</a:t>
            </a:r>
            <a:r>
              <a:rPr lang="en-US" sz="1800" dirty="0"/>
              <a:t>("%f", &amp;z);</a:t>
            </a:r>
          </a:p>
          <a:p>
            <a:pPr marL="287338" indent="0">
              <a:buNone/>
            </a:pPr>
            <a:r>
              <a:rPr lang="en-US" sz="1800" dirty="0" err="1"/>
              <a:t>printf</a:t>
            </a:r>
            <a:r>
              <a:rPr lang="en-US" sz="1800" dirty="0"/>
              <a:t>("</a:t>
            </a:r>
            <a:r>
              <a:rPr lang="en-US" sz="1800" dirty="0" err="1"/>
              <a:t>Akar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%f </a:t>
            </a:r>
            <a:r>
              <a:rPr lang="en-US" sz="1800" dirty="0" err="1"/>
              <a:t>adalah</a:t>
            </a:r>
            <a:r>
              <a:rPr lang="en-US" sz="1800" dirty="0"/>
              <a:t> %7.2lf", z, </a:t>
            </a:r>
            <a:r>
              <a:rPr lang="en-US" sz="1800" dirty="0" err="1"/>
              <a:t>sqrt</a:t>
            </a:r>
            <a:r>
              <a:rPr lang="en-US" sz="1800" dirty="0"/>
              <a:t>(z));</a:t>
            </a:r>
          </a:p>
          <a:p>
            <a:pPr marL="287338" indent="0">
              <a:buNone/>
            </a:pPr>
            <a:r>
              <a:rPr lang="en-US" sz="1800" dirty="0" err="1"/>
              <a:t>getch</a:t>
            </a:r>
            <a:r>
              <a:rPr lang="en-US" sz="1800" dirty="0"/>
              <a:t>();</a:t>
            </a:r>
          </a:p>
          <a:p>
            <a:pPr marL="287338" indent="0">
              <a:buNone/>
            </a:pPr>
            <a:r>
              <a:rPr lang="en-US" sz="1800" dirty="0"/>
              <a:t>}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199"/>
            <a:ext cx="3505200" cy="98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746272"/>
            <a:ext cx="3534471" cy="91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44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262</TotalTime>
  <Words>2310</Words>
  <Application>Microsoft Office PowerPoint</Application>
  <PresentationFormat>On-screen Show (4:3)</PresentationFormat>
  <Paragraphs>450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fungsi</vt:lpstr>
      <vt:lpstr>FUNGSI</vt:lpstr>
      <vt:lpstr>FUNGSI PUSTAKA</vt:lpstr>
      <vt:lpstr>FUNGSI PUSTAKA</vt:lpstr>
      <vt:lpstr>FUNGSI PUSTAKA</vt:lpstr>
      <vt:lpstr>FUNGSI PUSTAKA</vt:lpstr>
      <vt:lpstr>FUNGSI PUSTAKA</vt:lpstr>
      <vt:lpstr>FUNGSI PUSTAKA</vt:lpstr>
      <vt:lpstr>FUNGSI PUSTAKA</vt:lpstr>
      <vt:lpstr>FUNGSI PUSTAKA</vt:lpstr>
      <vt:lpstr>FUNGSI PUSTAKA</vt:lpstr>
      <vt:lpstr>FUNGSI PUSTAKA</vt:lpstr>
      <vt:lpstr>FUNGSI PUSTAKA</vt:lpstr>
      <vt:lpstr>Membuat fungsi sendiri</vt:lpstr>
      <vt:lpstr>Membuat fungsi sendiri</vt:lpstr>
      <vt:lpstr>Membuat fungsi sendiri</vt:lpstr>
      <vt:lpstr>Membuat fungsi sendiri</vt:lpstr>
      <vt:lpstr>Membuat fungsi sendiri</vt:lpstr>
      <vt:lpstr>Membuat fungsi sendiri</vt:lpstr>
      <vt:lpstr>latihan</vt:lpstr>
      <vt:lpstr>latihan</vt:lpstr>
      <vt:lpstr>latihan</vt:lpstr>
      <vt:lpstr>latihan</vt:lpstr>
      <vt:lpstr>latihan</vt:lpstr>
      <vt:lpstr>latihan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</dc:title>
  <dc:creator>ncie</dc:creator>
  <cp:lastModifiedBy>ncie</cp:lastModifiedBy>
  <cp:revision>65</cp:revision>
  <dcterms:created xsi:type="dcterms:W3CDTF">2010-12-20T13:49:24Z</dcterms:created>
  <dcterms:modified xsi:type="dcterms:W3CDTF">2010-12-28T00:13:29Z</dcterms:modified>
</cp:coreProperties>
</file>