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8" r:id="rId10"/>
    <p:sldId id="269" r:id="rId11"/>
    <p:sldId id="266" r:id="rId12"/>
    <p:sldId id="267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DB7B"/>
    <a:srgbClr val="006600"/>
    <a:srgbClr val="0080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5D81A14-408F-489C-8A44-284FEC314A1F}" type="datetimeFigureOut">
              <a:rPr lang="id-ID"/>
              <a:pPr>
                <a:defRPr/>
              </a:pPr>
              <a:t>04/03/2012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A7A9D1F-6D39-4A8C-895E-93363E9BC03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B3B290-127C-4CFF-A78A-331CCDCC4104}" type="slidenum">
              <a:rPr lang="id-ID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81000"/>
            <a:ext cx="8153400" cy="1085850"/>
          </a:xfrm>
        </p:spPr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354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66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6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Program Linear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7848600" cy="609600"/>
          </a:xfrm>
        </p:spPr>
        <p:txBody>
          <a:bodyPr/>
          <a:lstStyle/>
          <a:p>
            <a:pPr eaLnBrk="1" hangingPunct="1"/>
            <a:r>
              <a:rPr lang="id-ID" dirty="0" smtClean="0"/>
              <a:t>Pemodelan Matematika &amp; Metode Grafik</a:t>
            </a:r>
          </a:p>
          <a:p>
            <a:pPr eaLnBrk="1" hangingPunct="1"/>
            <a:endParaRPr lang="id-ID" dirty="0" smtClean="0"/>
          </a:p>
          <a:p>
            <a:pPr eaLnBrk="1" hangingPunct="1"/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Model Matematika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828800"/>
            <a:ext cx="4343400" cy="4800600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x</a:t>
            </a:r>
            <a:r>
              <a:rPr lang="id-ID" sz="1400" dirty="0" smtClean="0"/>
              <a:t>1</a:t>
            </a:r>
            <a:r>
              <a:rPr lang="id-ID" dirty="0" smtClean="0"/>
              <a:t> = 40</a:t>
            </a:r>
          </a:p>
          <a:p>
            <a:pPr>
              <a:buNone/>
            </a:pPr>
            <a:r>
              <a:rPr lang="id-ID" dirty="0" smtClean="0"/>
              <a:t>Periksa titik (0,0)</a:t>
            </a:r>
          </a:p>
          <a:p>
            <a:pPr>
              <a:buNone/>
            </a:pPr>
            <a:r>
              <a:rPr lang="id-ID" dirty="0" smtClean="0"/>
              <a:t>Maka x</a:t>
            </a:r>
            <a:r>
              <a:rPr lang="id-ID" sz="1400" dirty="0" smtClean="0"/>
              <a:t>1</a:t>
            </a:r>
            <a:r>
              <a:rPr lang="id-ID" dirty="0" smtClean="0"/>
              <a:t>  ≤  40</a:t>
            </a:r>
          </a:p>
          <a:p>
            <a:pPr>
              <a:buNone/>
            </a:pPr>
            <a:r>
              <a:rPr lang="id-ID" dirty="0" smtClean="0"/>
              <a:t>		 0   ≤ 40 (benar)		</a:t>
            </a:r>
          </a:p>
          <a:p>
            <a:pPr>
              <a:buNone/>
            </a:pPr>
            <a:r>
              <a:rPr lang="id-ID" dirty="0" smtClean="0"/>
              <a:t>Syarat non negatif		  x</a:t>
            </a:r>
            <a:r>
              <a:rPr lang="id-ID" sz="1400" dirty="0" smtClean="0"/>
              <a:t>1</a:t>
            </a:r>
            <a:r>
              <a:rPr lang="id-ID" dirty="0" smtClean="0"/>
              <a:t>, x</a:t>
            </a:r>
            <a:r>
              <a:rPr lang="id-ID" sz="1400" dirty="0" smtClean="0"/>
              <a:t>2</a:t>
            </a:r>
            <a:r>
              <a:rPr lang="id-ID" dirty="0" smtClean="0"/>
              <a:t>  ≥ 0</a:t>
            </a:r>
          </a:p>
          <a:p>
            <a:pPr>
              <a:buNone/>
            </a:pPr>
            <a:r>
              <a:rPr lang="id-ID" dirty="0" smtClean="0"/>
              <a:t>x</a:t>
            </a:r>
            <a:r>
              <a:rPr lang="id-ID" sz="1400" dirty="0" smtClean="0"/>
              <a:t>1 </a:t>
            </a:r>
            <a:r>
              <a:rPr lang="id-ID" dirty="0" smtClean="0"/>
              <a:t>= 0 dan x</a:t>
            </a:r>
            <a:r>
              <a:rPr lang="id-ID" sz="1400" dirty="0" smtClean="0"/>
              <a:t>2</a:t>
            </a:r>
            <a:r>
              <a:rPr lang="id-ID" dirty="0" smtClean="0"/>
              <a:t> = 0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id-ID" sz="3600" dirty="0" smtClean="0"/>
              <a:t>Penyelesaian Progam Linear dengan Metode Grafis</a:t>
            </a:r>
            <a:endParaRPr lang="id-ID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156899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>
            <a:off x="2743200" y="4419600"/>
            <a:ext cx="1219200" cy="175260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038600" y="5791200"/>
            <a:ext cx="13716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Daerah Fisibel</a:t>
            </a:r>
            <a:endParaRPr lang="id-ID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95400" y="2286000"/>
            <a:ext cx="23622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295400" y="2743200"/>
            <a:ext cx="2514600" cy="2743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971800" y="2590800"/>
            <a:ext cx="762000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4343400" y="2667000"/>
            <a:ext cx="152400" cy="2057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4038600" y="2895600"/>
            <a:ext cx="457200" cy="2590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10000" y="1981200"/>
            <a:ext cx="25908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Titik Kritis / Titik Ekstrim/ Critical Point</a:t>
            </a:r>
            <a:endParaRPr lang="id-ID" dirty="0"/>
          </a:p>
        </p:txBody>
      </p:sp>
      <p:sp>
        <p:nvSpPr>
          <p:cNvPr id="28" name="TextBox 27"/>
          <p:cNvSpPr txBox="1"/>
          <p:nvPr/>
        </p:nvSpPr>
        <p:spPr>
          <a:xfrm>
            <a:off x="1905000" y="1676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2x</a:t>
            </a:r>
            <a:r>
              <a:rPr lang="id-ID" sz="900" dirty="0" smtClean="0"/>
              <a:t>1</a:t>
            </a:r>
            <a:r>
              <a:rPr lang="id-ID" dirty="0" smtClean="0"/>
              <a:t>+x</a:t>
            </a:r>
            <a:r>
              <a:rPr lang="id-ID" sz="900" dirty="0" smtClean="0"/>
              <a:t>2</a:t>
            </a:r>
            <a:r>
              <a:rPr lang="id-ID" dirty="0" smtClean="0"/>
              <a:t>=100</a:t>
            </a:r>
            <a:endParaRPr lang="id-ID" dirty="0"/>
          </a:p>
        </p:txBody>
      </p:sp>
      <p:sp>
        <p:nvSpPr>
          <p:cNvPr id="29" name="TextBox 28"/>
          <p:cNvSpPr txBox="1"/>
          <p:nvPr/>
        </p:nvSpPr>
        <p:spPr>
          <a:xfrm>
            <a:off x="6096000" y="4267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x</a:t>
            </a:r>
            <a:r>
              <a:rPr lang="id-ID" sz="900" dirty="0" smtClean="0"/>
              <a:t>1</a:t>
            </a:r>
            <a:r>
              <a:rPr lang="id-ID" dirty="0" smtClean="0"/>
              <a:t>+x</a:t>
            </a:r>
            <a:r>
              <a:rPr lang="id-ID" sz="900" dirty="0" smtClean="0"/>
              <a:t>2</a:t>
            </a:r>
            <a:r>
              <a:rPr lang="id-ID" dirty="0" smtClean="0"/>
              <a:t>=80</a:t>
            </a:r>
            <a:endParaRPr lang="id-ID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0" y="2743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x</a:t>
            </a:r>
            <a:r>
              <a:rPr lang="id-ID" sz="900" dirty="0" smtClean="0"/>
              <a:t>1</a:t>
            </a:r>
            <a:r>
              <a:rPr lang="id-ID" dirty="0" smtClean="0"/>
              <a:t>=40</a:t>
            </a:r>
            <a:endParaRPr lang="id-ID" dirty="0"/>
          </a:p>
        </p:txBody>
      </p:sp>
      <p:sp>
        <p:nvSpPr>
          <p:cNvPr id="32" name="TextBox 31"/>
          <p:cNvSpPr txBox="1"/>
          <p:nvPr/>
        </p:nvSpPr>
        <p:spPr>
          <a:xfrm>
            <a:off x="381000" y="3200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 x</a:t>
            </a:r>
            <a:r>
              <a:rPr lang="id-ID" sz="900" dirty="0" smtClean="0"/>
              <a:t>1</a:t>
            </a:r>
            <a:r>
              <a:rPr lang="id-ID" dirty="0" smtClean="0"/>
              <a:t>=0</a:t>
            </a:r>
            <a:endParaRPr lang="id-ID" dirty="0"/>
          </a:p>
        </p:txBody>
      </p:sp>
      <p:sp>
        <p:nvSpPr>
          <p:cNvPr id="33" name="TextBox 32"/>
          <p:cNvSpPr txBox="1"/>
          <p:nvPr/>
        </p:nvSpPr>
        <p:spPr>
          <a:xfrm>
            <a:off x="1905000" y="5638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x</a:t>
            </a:r>
            <a:r>
              <a:rPr lang="id-ID" sz="900" dirty="0" smtClean="0"/>
              <a:t>2</a:t>
            </a:r>
            <a:r>
              <a:rPr lang="id-ID" dirty="0" smtClean="0"/>
              <a:t>=0</a:t>
            </a:r>
            <a:endParaRPr lang="id-ID" dirty="0"/>
          </a:p>
        </p:txBody>
      </p:sp>
      <p:sp>
        <p:nvSpPr>
          <p:cNvPr id="17" name="TextBox 16"/>
          <p:cNvSpPr txBox="1"/>
          <p:nvPr/>
        </p:nvSpPr>
        <p:spPr>
          <a:xfrm>
            <a:off x="5638800" y="4800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Z= 3x</a:t>
            </a:r>
            <a:r>
              <a:rPr lang="id-ID" sz="900" dirty="0" smtClean="0"/>
              <a:t>1</a:t>
            </a:r>
            <a:r>
              <a:rPr lang="id-ID" dirty="0" smtClean="0"/>
              <a:t>+2x</a:t>
            </a:r>
            <a:r>
              <a:rPr lang="id-ID" sz="900" dirty="0" smtClean="0"/>
              <a:t>2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24" grpId="0" animBg="1"/>
      <p:bldP spid="24" grpId="1" animBg="1"/>
      <p:bldP spid="28" grpId="0"/>
      <p:bldP spid="29" grpId="0"/>
      <p:bldP spid="31" grpId="0"/>
      <p:bldP spid="32" grpId="0"/>
      <p:bldP spid="33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 txBox="1">
            <a:spLocks/>
          </p:cNvSpPr>
          <p:nvPr/>
        </p:nvSpPr>
        <p:spPr>
          <a:xfrm>
            <a:off x="304800" y="1905000"/>
            <a:ext cx="8610600" cy="4724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Cari titik potong dari garis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2x</a:t>
            </a:r>
            <a:r>
              <a:rPr kumimoji="0" lang="id-ID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id-ID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100 dengan</a:t>
            </a:r>
            <a:r>
              <a:rPr kumimoji="0" lang="id-ID" sz="3200" b="0" i="0" u="none" strike="noStrike" kern="0" cap="none" spc="0" normalizeH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id-ID" sz="3200" kern="0" dirty="0" smtClean="0">
                <a:solidFill>
                  <a:srgbClr val="006600"/>
                </a:solidFill>
              </a:rPr>
              <a:t>x</a:t>
            </a:r>
            <a:r>
              <a:rPr lang="id-ID" sz="1400" kern="0" dirty="0" smtClean="0">
                <a:solidFill>
                  <a:srgbClr val="006600"/>
                </a:solidFill>
              </a:rPr>
              <a:t>1</a:t>
            </a:r>
            <a:r>
              <a:rPr lang="id-ID" sz="3200" kern="0" dirty="0" smtClean="0">
                <a:solidFill>
                  <a:srgbClr val="006600"/>
                </a:solidFill>
              </a:rPr>
              <a:t> + x</a:t>
            </a:r>
            <a:r>
              <a:rPr lang="id-ID" sz="1400" kern="0" dirty="0" smtClean="0">
                <a:solidFill>
                  <a:srgbClr val="006600"/>
                </a:solidFill>
              </a:rPr>
              <a:t>2</a:t>
            </a:r>
            <a:r>
              <a:rPr lang="id-ID" sz="3200" kern="0" dirty="0" smtClean="0">
                <a:solidFill>
                  <a:srgbClr val="006600"/>
                </a:solidFill>
              </a:rPr>
              <a:t> = 80 menggunakan metode eliminasi diperoleh titik (20,60)</a:t>
            </a: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id-ID" sz="3200" kern="0" dirty="0" smtClean="0">
                <a:solidFill>
                  <a:srgbClr val="006600"/>
                </a:solidFill>
              </a:rPr>
              <a:t>Cari titik potong dari garis</a:t>
            </a: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id-ID" sz="3200" kern="0" dirty="0" smtClean="0">
                <a:solidFill>
                  <a:srgbClr val="006600"/>
                </a:solidFill>
              </a:rPr>
              <a:t>2x</a:t>
            </a:r>
            <a:r>
              <a:rPr lang="id-ID" sz="1400" kern="0" dirty="0" smtClean="0">
                <a:solidFill>
                  <a:srgbClr val="006600"/>
                </a:solidFill>
              </a:rPr>
              <a:t>1</a:t>
            </a:r>
            <a:r>
              <a:rPr lang="id-ID" sz="3200" kern="0" dirty="0" smtClean="0">
                <a:solidFill>
                  <a:srgbClr val="006600"/>
                </a:solidFill>
              </a:rPr>
              <a:t> + x</a:t>
            </a:r>
            <a:r>
              <a:rPr lang="id-ID" sz="1400" kern="0" dirty="0" smtClean="0">
                <a:solidFill>
                  <a:srgbClr val="006600"/>
                </a:solidFill>
              </a:rPr>
              <a:t>2</a:t>
            </a:r>
            <a:r>
              <a:rPr lang="id-ID" sz="3200" kern="0" dirty="0" smtClean="0">
                <a:solidFill>
                  <a:srgbClr val="006600"/>
                </a:solidFill>
              </a:rPr>
              <a:t> = 100 dengan x</a:t>
            </a:r>
            <a:r>
              <a:rPr lang="id-ID" sz="1400" kern="0" dirty="0" smtClean="0">
                <a:solidFill>
                  <a:srgbClr val="006600"/>
                </a:solidFill>
              </a:rPr>
              <a:t>1</a:t>
            </a:r>
            <a:r>
              <a:rPr lang="id-ID" sz="3200" kern="0" dirty="0" smtClean="0">
                <a:solidFill>
                  <a:srgbClr val="006600"/>
                </a:solidFill>
              </a:rPr>
              <a:t> = 40 dengan mensubtitusi x</a:t>
            </a:r>
            <a:r>
              <a:rPr lang="id-ID" sz="1400" kern="0" dirty="0" smtClean="0">
                <a:solidFill>
                  <a:srgbClr val="006600"/>
                </a:solidFill>
              </a:rPr>
              <a:t>1</a:t>
            </a:r>
            <a:r>
              <a:rPr lang="id-ID" sz="3200" kern="0" dirty="0" smtClean="0">
                <a:solidFill>
                  <a:srgbClr val="006600"/>
                </a:solidFill>
              </a:rPr>
              <a:t> = 40 ke persamaan </a:t>
            </a: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id-ID" sz="3200" kern="0" dirty="0" smtClean="0">
                <a:solidFill>
                  <a:srgbClr val="006600"/>
                </a:solidFill>
              </a:rPr>
              <a:t>   2x</a:t>
            </a:r>
            <a:r>
              <a:rPr lang="id-ID" sz="1400" kern="0" dirty="0" smtClean="0">
                <a:solidFill>
                  <a:srgbClr val="006600"/>
                </a:solidFill>
              </a:rPr>
              <a:t>1</a:t>
            </a:r>
            <a:r>
              <a:rPr lang="id-ID" sz="3200" kern="0" dirty="0" smtClean="0">
                <a:solidFill>
                  <a:srgbClr val="006600"/>
                </a:solidFill>
              </a:rPr>
              <a:t> + x</a:t>
            </a:r>
            <a:r>
              <a:rPr lang="id-ID" sz="1400" kern="0" dirty="0" smtClean="0">
                <a:solidFill>
                  <a:srgbClr val="006600"/>
                </a:solidFill>
              </a:rPr>
              <a:t>2</a:t>
            </a:r>
            <a:r>
              <a:rPr lang="id-ID" sz="3200" kern="0" dirty="0" smtClean="0">
                <a:solidFill>
                  <a:srgbClr val="006600"/>
                </a:solidFill>
              </a:rPr>
              <a:t> = 100 diperoleh titik (40,20)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d-ID" sz="3200" b="0" i="0" u="none" strike="noStrike" kern="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d-ID" sz="3200" b="0" i="0" u="none" strike="noStrike" kern="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572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 smtClean="0"/>
              <a:t>Mencari Titik Potong</a:t>
            </a:r>
            <a:endParaRPr lang="id-ID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33400">
                <a:tc>
                  <a:txBody>
                    <a:bodyPr/>
                    <a:lstStyle/>
                    <a:p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Koordinat Titik</a:t>
                      </a:r>
                      <a:endParaRPr lang="id-ID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Nilai z=3x</a:t>
                      </a: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+2x</a:t>
                      </a: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(0,0)</a:t>
                      </a:r>
                      <a:endParaRPr lang="id-ID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(40,0)</a:t>
                      </a:r>
                      <a:endParaRPr lang="id-ID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id-ID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(0,80)</a:t>
                      </a:r>
                      <a:endParaRPr lang="id-ID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id-ID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(40,20)</a:t>
                      </a:r>
                      <a:endParaRPr lang="id-ID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(20,60)</a:t>
                      </a:r>
                      <a:endParaRPr lang="id-ID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180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3810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800" dirty="0" smtClean="0"/>
              <a:t>Hitung nilai z dari titik ekstrim</a:t>
            </a:r>
            <a:endParaRPr lang="id-ID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Kesimpulan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514600"/>
          </a:xfrm>
        </p:spPr>
        <p:txBody>
          <a:bodyPr/>
          <a:lstStyle/>
          <a:p>
            <a:r>
              <a:rPr lang="id-ID" dirty="0" smtClean="0"/>
              <a:t>Untuk memaksimalkan keuntungan maka jumlah boneka yang diproduksi adalah 20 lusin dan jumlah kereta api yang diproduksi 60 lusin dan total keuntungan yang diperoleh adalah Rp. 160.000,00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Definisi Program Linear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8991600" cy="5257800"/>
          </a:xfrm>
        </p:spPr>
        <p:txBody>
          <a:bodyPr/>
          <a:lstStyle/>
          <a:p>
            <a:pPr eaLnBrk="1" hangingPunct="1"/>
            <a:r>
              <a:rPr lang="id-ID" dirty="0" smtClean="0"/>
              <a:t>Salah satu model matematika yang digunakan untuk menyelesaikan masalah optimisasi, memaksimumkan atau meminimumkan fungsi tujuan yang bergantung pada sejumlah variabel input.</a:t>
            </a:r>
          </a:p>
          <a:p>
            <a:pPr eaLnBrk="1" hangingPunct="1"/>
            <a:r>
              <a:rPr lang="id-ID" dirty="0" smtClean="0"/>
              <a:t>Dua macam fungsi dalam Program Linear</a:t>
            </a:r>
          </a:p>
          <a:p>
            <a:pPr marL="514350" indent="-514350" eaLnBrk="1" hangingPunct="1">
              <a:buFont typeface="+mj-lt"/>
              <a:buAutoNum type="arabicParenR"/>
            </a:pPr>
            <a:r>
              <a:rPr lang="id-ID" dirty="0" smtClean="0"/>
              <a:t>Fungsi Tujuan : tujuan perumusan masalah</a:t>
            </a:r>
          </a:p>
          <a:p>
            <a:pPr marL="514350" indent="-514350" eaLnBrk="1" hangingPunct="1">
              <a:buFont typeface="+mj-lt"/>
              <a:buAutoNum type="arabicParenR"/>
            </a:pPr>
            <a:r>
              <a:rPr lang="id-ID" dirty="0" smtClean="0"/>
              <a:t>Fungsi kendala : sumber daya yang terbatas</a:t>
            </a:r>
          </a:p>
          <a:p>
            <a:pPr eaLnBrk="1" hangingPunct="1">
              <a:buNone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Ciri-ciri Program Linear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Penyelesaian mengarah pada pencapaian tujuan maksimisasi dan minimisasi (objective function)</a:t>
            </a:r>
          </a:p>
          <a:p>
            <a:r>
              <a:rPr lang="id-ID" dirty="0" smtClean="0"/>
              <a:t>Ada kendala (constrain) yang membatasi tingkat pencapaian tujuan</a:t>
            </a:r>
          </a:p>
          <a:p>
            <a:r>
              <a:rPr lang="id-ID" dirty="0" smtClean="0"/>
              <a:t>Ada beberapa alternatif penyelesaian (variable)</a:t>
            </a:r>
          </a:p>
          <a:p>
            <a:r>
              <a:rPr lang="id-ID" dirty="0" smtClean="0"/>
              <a:t>Hubungan matematis bersifat linear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Prosedur untuk membentuk Model Matematika untuk PL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id-ID" dirty="0" smtClean="0"/>
              <a:t>Tentukan besaran yang akan dioptimisasi dan nyatakan sebuah fungsi tujuan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Identifikasi semua kendala/pembatas dan nyatakan dalam simbol matematis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Nyatakan setiap persyaratan terselubung (eksplisit) cth: persyaratan tak negatif / variabel-variabel masukkannya bilangan bulat dll. </a:t>
            </a:r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Model Matematika untuk PL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Maksimumkan/minimumkan z=f(x</a:t>
            </a:r>
            <a:r>
              <a:rPr lang="id-ID" sz="1600" dirty="0" smtClean="0"/>
              <a:t>1</a:t>
            </a:r>
            <a:r>
              <a:rPr lang="id-ID" dirty="0" smtClean="0"/>
              <a:t> ,x</a:t>
            </a:r>
            <a:r>
              <a:rPr lang="id-ID" sz="1600" dirty="0" smtClean="0"/>
              <a:t>2</a:t>
            </a:r>
            <a:r>
              <a:rPr lang="id-ID" dirty="0" smtClean="0"/>
              <a:t>,...,x</a:t>
            </a:r>
            <a:r>
              <a:rPr lang="id-ID" sz="1600" dirty="0" smtClean="0"/>
              <a:t>n</a:t>
            </a:r>
            <a:r>
              <a:rPr lang="id-ID" dirty="0" smtClean="0"/>
              <a:t>)</a:t>
            </a:r>
          </a:p>
          <a:p>
            <a:pPr>
              <a:buNone/>
            </a:pPr>
            <a:r>
              <a:rPr lang="id-ID" dirty="0" smtClean="0"/>
              <a:t>Dengan kendala g</a:t>
            </a:r>
            <a:r>
              <a:rPr lang="id-ID" sz="1600" dirty="0" smtClean="0"/>
              <a:t>1</a:t>
            </a:r>
            <a:r>
              <a:rPr lang="id-ID" dirty="0" smtClean="0"/>
              <a:t>(x</a:t>
            </a:r>
            <a:r>
              <a:rPr lang="id-ID" sz="1600" dirty="0" smtClean="0"/>
              <a:t>1</a:t>
            </a:r>
            <a:r>
              <a:rPr lang="id-ID" dirty="0" smtClean="0"/>
              <a:t>,x</a:t>
            </a:r>
            <a:r>
              <a:rPr lang="id-ID" sz="1600" dirty="0" smtClean="0"/>
              <a:t>2</a:t>
            </a:r>
            <a:r>
              <a:rPr lang="id-ID" dirty="0" smtClean="0"/>
              <a:t>,...x</a:t>
            </a:r>
            <a:r>
              <a:rPr lang="id-ID" sz="1600" dirty="0" smtClean="0"/>
              <a:t>n</a:t>
            </a:r>
            <a:r>
              <a:rPr lang="id-ID" dirty="0" smtClean="0"/>
              <a:t>)       	     b</a:t>
            </a:r>
            <a:r>
              <a:rPr lang="id-ID" sz="1600" dirty="0" smtClean="0"/>
              <a:t>1</a:t>
            </a:r>
          </a:p>
          <a:p>
            <a:pPr>
              <a:buNone/>
            </a:pPr>
            <a:r>
              <a:rPr lang="id-ID" dirty="0" smtClean="0"/>
              <a:t>				   g</a:t>
            </a:r>
            <a:r>
              <a:rPr lang="id-ID" sz="1600" dirty="0" smtClean="0"/>
              <a:t>2</a:t>
            </a:r>
            <a:r>
              <a:rPr lang="id-ID" dirty="0" smtClean="0"/>
              <a:t>(x</a:t>
            </a:r>
            <a:r>
              <a:rPr lang="id-ID" sz="1600" dirty="0" smtClean="0"/>
              <a:t>1</a:t>
            </a:r>
            <a:r>
              <a:rPr lang="id-ID" dirty="0" smtClean="0"/>
              <a:t>,x</a:t>
            </a:r>
            <a:r>
              <a:rPr lang="id-ID" sz="1600" dirty="0" smtClean="0"/>
              <a:t>2</a:t>
            </a:r>
            <a:r>
              <a:rPr lang="id-ID" dirty="0" smtClean="0"/>
              <a:t>,...x</a:t>
            </a:r>
            <a:r>
              <a:rPr lang="id-ID" sz="1600" dirty="0" smtClean="0"/>
              <a:t>n</a:t>
            </a:r>
            <a:r>
              <a:rPr lang="id-ID" dirty="0" smtClean="0"/>
              <a:t>)      ≥ 	     b</a:t>
            </a:r>
            <a:r>
              <a:rPr lang="id-ID" sz="1600" dirty="0" smtClean="0"/>
              <a:t>2</a:t>
            </a:r>
            <a:r>
              <a:rPr lang="id-ID" dirty="0" smtClean="0"/>
              <a:t> 				    </a:t>
            </a:r>
            <a:r>
              <a:rPr lang="id-ID" dirty="0" smtClean="0">
                <a:latin typeface="Tahoma"/>
                <a:ea typeface="Tahoma"/>
                <a:cs typeface="Tahoma"/>
              </a:rPr>
              <a:t>⁞		   =	</a:t>
            </a:r>
          </a:p>
          <a:p>
            <a:pPr>
              <a:buNone/>
            </a:pPr>
            <a:r>
              <a:rPr lang="id-ID" dirty="0" smtClean="0">
                <a:latin typeface="Tahoma"/>
                <a:ea typeface="Tahoma"/>
                <a:cs typeface="Tahoma"/>
              </a:rPr>
              <a:t>				   </a:t>
            </a:r>
            <a:r>
              <a:rPr lang="id-ID" dirty="0" smtClean="0"/>
              <a:t>g</a:t>
            </a:r>
            <a:r>
              <a:rPr lang="id-ID" sz="1600" dirty="0" smtClean="0"/>
              <a:t>m</a:t>
            </a:r>
            <a:r>
              <a:rPr lang="id-ID" dirty="0" smtClean="0"/>
              <a:t>(x</a:t>
            </a:r>
            <a:r>
              <a:rPr lang="id-ID" sz="1600" dirty="0" smtClean="0"/>
              <a:t>1</a:t>
            </a:r>
            <a:r>
              <a:rPr lang="id-ID" dirty="0" smtClean="0"/>
              <a:t>,x</a:t>
            </a:r>
            <a:r>
              <a:rPr lang="id-ID" sz="1600" dirty="0" smtClean="0"/>
              <a:t>2</a:t>
            </a:r>
            <a:r>
              <a:rPr lang="id-ID" dirty="0" smtClean="0"/>
              <a:t>,...x</a:t>
            </a:r>
            <a:r>
              <a:rPr lang="id-ID" sz="1600" dirty="0" smtClean="0"/>
              <a:t>n</a:t>
            </a:r>
            <a:r>
              <a:rPr lang="id-ID" dirty="0" smtClean="0"/>
              <a:t>)     ≤ 	     b</a:t>
            </a:r>
            <a:r>
              <a:rPr lang="id-ID" sz="1600" dirty="0" smtClean="0"/>
              <a:t>m</a:t>
            </a:r>
            <a:r>
              <a:rPr lang="id-ID" dirty="0" smtClean="0"/>
              <a:t> </a:t>
            </a:r>
          </a:p>
          <a:p>
            <a:pPr>
              <a:buNone/>
            </a:pPr>
            <a:r>
              <a:rPr lang="id-ID" dirty="0" smtClean="0"/>
              <a:t>Syarat nonnegatif x</a:t>
            </a:r>
            <a:r>
              <a:rPr lang="id-ID" sz="1600" dirty="0" smtClean="0"/>
              <a:t>1</a:t>
            </a:r>
            <a:r>
              <a:rPr lang="id-ID" dirty="0" smtClean="0"/>
              <a:t>,x</a:t>
            </a:r>
            <a:r>
              <a:rPr lang="id-ID" sz="1600" dirty="0" smtClean="0"/>
              <a:t>2</a:t>
            </a:r>
            <a:r>
              <a:rPr lang="id-ID" dirty="0" smtClean="0"/>
              <a:t>,...x</a:t>
            </a:r>
            <a:r>
              <a:rPr lang="id-ID" sz="1600" dirty="0" smtClean="0"/>
              <a:t>n </a:t>
            </a:r>
            <a:r>
              <a:rPr lang="id-ID" dirty="0" smtClean="0"/>
              <a:t>≥ 0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4" name="Right Brace 3"/>
          <p:cNvSpPr/>
          <p:nvPr/>
        </p:nvSpPr>
        <p:spPr>
          <a:xfrm>
            <a:off x="5562600" y="2438400"/>
            <a:ext cx="685800" cy="2286000"/>
          </a:xfrm>
          <a:prstGeom prst="rightBrace">
            <a:avLst>
              <a:gd name="adj1" fmla="val 8333"/>
              <a:gd name="adj2" fmla="val 47363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 sz="2800" b="1" dirty="0"/>
          </a:p>
        </p:txBody>
      </p:sp>
      <p:sp>
        <p:nvSpPr>
          <p:cNvPr id="5" name="Left Brace 4"/>
          <p:cNvSpPr/>
          <p:nvPr/>
        </p:nvSpPr>
        <p:spPr>
          <a:xfrm>
            <a:off x="6858000" y="2438400"/>
            <a:ext cx="685800" cy="220980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00800"/>
          </a:xfrm>
          <a:solidFill>
            <a:srgbClr val="ADDB7B">
              <a:alpha val="91000"/>
            </a:srgbClr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Sebuah perusahaan memproduksi dua jenis mainan dari kayu,berupa boneka dan kereta api. </a:t>
            </a:r>
            <a:r>
              <a:rPr lang="id-ID" dirty="0" smtClean="0">
                <a:solidFill>
                  <a:srgbClr val="FF0000"/>
                </a:solidFill>
              </a:rPr>
              <a:t>Boneka dijual Rp. 27.000/lusin dan memerlukan biaya material Rp. 10.000 dan biaya tenaga kerja Rp.14.000.</a:t>
            </a:r>
            <a:r>
              <a:rPr lang="id-ID" dirty="0" smtClean="0">
                <a:solidFill>
                  <a:schemeClr val="tx1"/>
                </a:solidFill>
              </a:rPr>
              <a:t> Kereta api dijual seharga Rp. 21.000/lusin memerlukan biaya material Rp. 9.000 dan biaya tenaga kerja Rp. 10.000. </a:t>
            </a:r>
            <a:r>
              <a:rPr lang="id-ID" dirty="0" smtClean="0">
                <a:solidFill>
                  <a:srgbClr val="C00000"/>
                </a:solidFill>
              </a:rPr>
              <a:t>Untuk membuat boneka dan kereta api diperlukan dua kelompok kerja yaitu tukang kayu dan tukang poles. </a:t>
            </a:r>
            <a:r>
              <a:rPr lang="id-ID" dirty="0" smtClean="0">
                <a:solidFill>
                  <a:schemeClr val="tx1"/>
                </a:solidFill>
              </a:rPr>
              <a:t>Setiap lusin boneka memerlukan 2 jam pemolesan dan dan 1 jam pekerjaan kayu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00800"/>
          </a:xfrm>
          <a:solidFill>
            <a:srgbClr val="ADDB7B">
              <a:alpha val="91000"/>
            </a:srgbClr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Sedangkan setiap lusin kereta api memerlukan 1 jam pemolesan dan 1 jam perkerjaan kayu. </a:t>
            </a:r>
            <a:r>
              <a:rPr lang="id-ID" dirty="0" smtClean="0">
                <a:solidFill>
                  <a:srgbClr val="C00000"/>
                </a:solidFill>
              </a:rPr>
              <a:t>Meskipun pada setiap minggunya setiap minggu perusahaan dapat memenuhi seluruh material yang diperlukan, jam kerja yang tersedia 100 jam untuk pemolesan dan 80 jam untuk pekerjaan kayu. </a:t>
            </a:r>
            <a:r>
              <a:rPr lang="id-ID" dirty="0" smtClean="0">
                <a:solidFill>
                  <a:schemeClr val="tx1"/>
                </a:solidFill>
              </a:rPr>
              <a:t>Dari pengamatan pasar diketahui bahwa kebutuhan akan kereta api tidak terbatas sedangkan untuk boneka penjualan tidak lebih dari 40 lusin terjual setiap minggunya. </a:t>
            </a:r>
            <a:r>
              <a:rPr lang="id-ID" dirty="0" smtClean="0">
                <a:solidFill>
                  <a:srgbClr val="C00000"/>
                </a:solidFill>
              </a:rPr>
              <a:t>Buatlah model matematika dari permasalahan diatas.</a:t>
            </a:r>
            <a:endParaRPr lang="id-ID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Model Matematika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Maksimumkan 		z = 3x</a:t>
            </a:r>
            <a:r>
              <a:rPr lang="id-ID" sz="1600" dirty="0" smtClean="0"/>
              <a:t>1</a:t>
            </a:r>
            <a:r>
              <a:rPr lang="id-ID" dirty="0" smtClean="0"/>
              <a:t> + 2x</a:t>
            </a:r>
            <a:r>
              <a:rPr lang="id-ID" sz="1600" dirty="0" smtClean="0"/>
              <a:t>2</a:t>
            </a:r>
          </a:p>
          <a:p>
            <a:pPr>
              <a:buNone/>
            </a:pPr>
            <a:r>
              <a:rPr lang="id-ID" dirty="0" smtClean="0"/>
              <a:t>Dengan kendala	      2x</a:t>
            </a:r>
            <a:r>
              <a:rPr lang="id-ID" sz="1600" dirty="0" smtClean="0"/>
              <a:t>1</a:t>
            </a:r>
            <a:r>
              <a:rPr lang="id-ID" dirty="0" smtClean="0"/>
              <a:t> + x</a:t>
            </a:r>
            <a:r>
              <a:rPr lang="id-ID" sz="1600" dirty="0" smtClean="0"/>
              <a:t>2</a:t>
            </a:r>
            <a:r>
              <a:rPr lang="id-ID" dirty="0" smtClean="0"/>
              <a:t> ≤ 100</a:t>
            </a:r>
          </a:p>
          <a:p>
            <a:pPr>
              <a:buNone/>
            </a:pPr>
            <a:r>
              <a:rPr lang="id-ID" dirty="0" smtClean="0"/>
              <a:t>					      	x</a:t>
            </a:r>
            <a:r>
              <a:rPr lang="id-ID" sz="1600" dirty="0" smtClean="0"/>
              <a:t>1</a:t>
            </a:r>
            <a:r>
              <a:rPr lang="id-ID" dirty="0" smtClean="0"/>
              <a:t> + x</a:t>
            </a:r>
            <a:r>
              <a:rPr lang="id-ID" sz="1600" dirty="0" smtClean="0"/>
              <a:t>2</a:t>
            </a:r>
            <a:r>
              <a:rPr lang="id-ID" dirty="0" smtClean="0"/>
              <a:t> ≤ 80</a:t>
            </a:r>
          </a:p>
          <a:p>
            <a:pPr>
              <a:buNone/>
            </a:pPr>
            <a:r>
              <a:rPr lang="id-ID" dirty="0" smtClean="0"/>
              <a:t>						x</a:t>
            </a:r>
            <a:r>
              <a:rPr lang="id-ID" sz="1600" dirty="0" smtClean="0"/>
              <a:t>1</a:t>
            </a:r>
            <a:r>
              <a:rPr lang="id-ID" dirty="0" smtClean="0"/>
              <a:t> 	   ≤ 40</a:t>
            </a:r>
          </a:p>
          <a:p>
            <a:pPr>
              <a:buNone/>
            </a:pPr>
            <a:r>
              <a:rPr lang="id-ID" dirty="0" smtClean="0"/>
              <a:t>Syarat non negatif		  x</a:t>
            </a:r>
            <a:r>
              <a:rPr lang="id-ID" sz="1600" dirty="0" smtClean="0"/>
              <a:t>1</a:t>
            </a:r>
            <a:r>
              <a:rPr lang="id-ID" dirty="0" smtClean="0"/>
              <a:t>, x</a:t>
            </a:r>
            <a:r>
              <a:rPr lang="id-ID" sz="1600" dirty="0" smtClean="0"/>
              <a:t>2</a:t>
            </a:r>
            <a:r>
              <a:rPr lang="id-ID" dirty="0" smtClean="0"/>
              <a:t>  ≥ 0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Model Matematika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828800"/>
            <a:ext cx="4343400" cy="4800600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2x</a:t>
            </a:r>
            <a:r>
              <a:rPr lang="id-ID" sz="1400" dirty="0" smtClean="0"/>
              <a:t>1</a:t>
            </a:r>
            <a:r>
              <a:rPr lang="id-ID" dirty="0" smtClean="0"/>
              <a:t> + x</a:t>
            </a:r>
            <a:r>
              <a:rPr lang="id-ID" sz="1400" dirty="0" smtClean="0"/>
              <a:t>2</a:t>
            </a:r>
            <a:r>
              <a:rPr lang="id-ID" dirty="0" smtClean="0"/>
              <a:t> = 100</a:t>
            </a:r>
          </a:p>
          <a:p>
            <a:pPr>
              <a:buNone/>
            </a:pPr>
            <a:r>
              <a:rPr lang="id-ID" dirty="0" smtClean="0"/>
              <a:t>Jika x</a:t>
            </a:r>
            <a:r>
              <a:rPr lang="id-ID" sz="1400" dirty="0" smtClean="0"/>
              <a:t>1</a:t>
            </a:r>
            <a:r>
              <a:rPr lang="id-ID" dirty="0" smtClean="0"/>
              <a:t> =0 maka x</a:t>
            </a:r>
            <a:r>
              <a:rPr lang="id-ID" sz="1400" dirty="0" smtClean="0"/>
              <a:t>2</a:t>
            </a:r>
            <a:r>
              <a:rPr lang="id-ID" dirty="0" smtClean="0"/>
              <a:t> = 100</a:t>
            </a:r>
          </a:p>
          <a:p>
            <a:pPr>
              <a:buNone/>
            </a:pPr>
            <a:r>
              <a:rPr lang="id-ID" dirty="0" smtClean="0"/>
              <a:t>	(0,100)		   </a:t>
            </a:r>
          </a:p>
          <a:p>
            <a:pPr>
              <a:buNone/>
            </a:pPr>
            <a:r>
              <a:rPr lang="id-ID" dirty="0" smtClean="0"/>
              <a:t>Jika x</a:t>
            </a:r>
            <a:r>
              <a:rPr lang="id-ID" sz="1400" dirty="0" smtClean="0"/>
              <a:t>2</a:t>
            </a:r>
            <a:r>
              <a:rPr lang="id-ID" dirty="0" smtClean="0"/>
              <a:t> =0 maka x</a:t>
            </a:r>
            <a:r>
              <a:rPr lang="id-ID" sz="1400" dirty="0" smtClean="0"/>
              <a:t>1</a:t>
            </a:r>
            <a:r>
              <a:rPr lang="id-ID" dirty="0" smtClean="0"/>
              <a:t> = 50</a:t>
            </a:r>
          </a:p>
          <a:p>
            <a:pPr>
              <a:buNone/>
            </a:pPr>
            <a:r>
              <a:rPr lang="id-ID" dirty="0" smtClean="0"/>
              <a:t>	(50,0)</a:t>
            </a:r>
          </a:p>
          <a:p>
            <a:pPr>
              <a:buNone/>
            </a:pPr>
            <a:r>
              <a:rPr lang="id-ID" dirty="0" smtClean="0"/>
              <a:t>Periksa titik (0,0)</a:t>
            </a:r>
          </a:p>
          <a:p>
            <a:pPr>
              <a:buNone/>
            </a:pPr>
            <a:r>
              <a:rPr lang="id-ID" dirty="0" smtClean="0"/>
              <a:t>Maka 2x</a:t>
            </a:r>
            <a:r>
              <a:rPr lang="id-ID" sz="1400" dirty="0" smtClean="0"/>
              <a:t>1</a:t>
            </a:r>
            <a:r>
              <a:rPr lang="id-ID" dirty="0" smtClean="0"/>
              <a:t> + x</a:t>
            </a:r>
            <a:r>
              <a:rPr lang="id-ID" sz="1400" dirty="0" smtClean="0"/>
              <a:t>2</a:t>
            </a:r>
            <a:r>
              <a:rPr lang="id-ID" dirty="0" smtClean="0"/>
              <a:t>  ≤  100</a:t>
            </a:r>
          </a:p>
          <a:p>
            <a:pPr>
              <a:buNone/>
            </a:pPr>
            <a:r>
              <a:rPr lang="id-ID" dirty="0" smtClean="0"/>
              <a:t>		2.0+0  ≤ 100</a:t>
            </a:r>
          </a:p>
          <a:p>
            <a:pPr>
              <a:buNone/>
            </a:pPr>
            <a:r>
              <a:rPr lang="id-ID" dirty="0" smtClean="0"/>
              <a:t>		       0  ≤100 (benar)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					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267200" cy="4800600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x</a:t>
            </a:r>
            <a:r>
              <a:rPr lang="id-ID" sz="1400" dirty="0" smtClean="0"/>
              <a:t>1</a:t>
            </a:r>
            <a:r>
              <a:rPr lang="id-ID" dirty="0" smtClean="0"/>
              <a:t> + x</a:t>
            </a:r>
            <a:r>
              <a:rPr lang="id-ID" sz="1400" dirty="0" smtClean="0"/>
              <a:t>2</a:t>
            </a:r>
            <a:r>
              <a:rPr lang="id-ID" dirty="0" smtClean="0"/>
              <a:t> = 80</a:t>
            </a:r>
          </a:p>
          <a:p>
            <a:pPr>
              <a:buNone/>
            </a:pPr>
            <a:r>
              <a:rPr lang="id-ID" dirty="0" smtClean="0"/>
              <a:t>Jika x</a:t>
            </a:r>
            <a:r>
              <a:rPr lang="id-ID" sz="1400" dirty="0" smtClean="0"/>
              <a:t>1</a:t>
            </a:r>
            <a:r>
              <a:rPr lang="id-ID" dirty="0" smtClean="0"/>
              <a:t> =0 maka x</a:t>
            </a:r>
            <a:r>
              <a:rPr lang="id-ID" sz="1400" dirty="0" smtClean="0"/>
              <a:t>2</a:t>
            </a:r>
            <a:r>
              <a:rPr lang="id-ID" dirty="0" smtClean="0"/>
              <a:t> = 80</a:t>
            </a:r>
          </a:p>
          <a:p>
            <a:pPr>
              <a:buNone/>
            </a:pPr>
            <a:r>
              <a:rPr lang="id-ID" dirty="0" smtClean="0"/>
              <a:t>	(0,80)		   </a:t>
            </a:r>
          </a:p>
          <a:p>
            <a:pPr>
              <a:buNone/>
            </a:pPr>
            <a:r>
              <a:rPr lang="id-ID" dirty="0" smtClean="0"/>
              <a:t>Jika x</a:t>
            </a:r>
            <a:r>
              <a:rPr lang="id-ID" sz="1400" dirty="0" smtClean="0"/>
              <a:t>2</a:t>
            </a:r>
            <a:r>
              <a:rPr lang="id-ID" dirty="0" smtClean="0"/>
              <a:t> =0 maka x</a:t>
            </a:r>
            <a:r>
              <a:rPr lang="id-ID" sz="1400" dirty="0" smtClean="0"/>
              <a:t>1</a:t>
            </a:r>
            <a:r>
              <a:rPr lang="id-ID" dirty="0" smtClean="0"/>
              <a:t> = 80</a:t>
            </a:r>
          </a:p>
          <a:p>
            <a:pPr>
              <a:buNone/>
            </a:pPr>
            <a:r>
              <a:rPr lang="id-ID" dirty="0" smtClean="0"/>
              <a:t>	(80,0)</a:t>
            </a:r>
          </a:p>
          <a:p>
            <a:pPr>
              <a:buNone/>
            </a:pPr>
            <a:r>
              <a:rPr lang="id-ID" dirty="0" smtClean="0"/>
              <a:t>Periksa titik (0,0)</a:t>
            </a:r>
          </a:p>
          <a:p>
            <a:pPr>
              <a:buNone/>
            </a:pPr>
            <a:r>
              <a:rPr lang="id-ID" dirty="0" smtClean="0"/>
              <a:t>Maka x</a:t>
            </a:r>
            <a:r>
              <a:rPr lang="id-ID" sz="1400" dirty="0" smtClean="0"/>
              <a:t>1</a:t>
            </a:r>
            <a:r>
              <a:rPr lang="id-ID" dirty="0" smtClean="0"/>
              <a:t> + x</a:t>
            </a:r>
            <a:r>
              <a:rPr lang="id-ID" sz="1400" dirty="0" smtClean="0"/>
              <a:t>2</a:t>
            </a:r>
            <a:r>
              <a:rPr lang="id-ID" dirty="0" smtClean="0"/>
              <a:t>  ≤  80</a:t>
            </a:r>
          </a:p>
          <a:p>
            <a:pPr>
              <a:buNone/>
            </a:pPr>
            <a:r>
              <a:rPr lang="id-ID" dirty="0" smtClean="0"/>
              <a:t>		0+0  ≤ 80</a:t>
            </a:r>
          </a:p>
          <a:p>
            <a:pPr>
              <a:buNone/>
            </a:pPr>
            <a:r>
              <a:rPr lang="id-ID" dirty="0" smtClean="0"/>
              <a:t>		     0  ≤80 (benar)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508</Words>
  <Application>Microsoft Office PowerPoint</Application>
  <PresentationFormat>On-screen Show (4:3)</PresentationFormat>
  <Paragraphs>102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Program Linear</vt:lpstr>
      <vt:lpstr>Definisi Program Linear</vt:lpstr>
      <vt:lpstr>Ciri-ciri Program Linear</vt:lpstr>
      <vt:lpstr>Prosedur untuk membentuk Model Matematika untuk PL</vt:lpstr>
      <vt:lpstr>Model Matematika untuk PL</vt:lpstr>
      <vt:lpstr>Slide 6</vt:lpstr>
      <vt:lpstr>Slide 7</vt:lpstr>
      <vt:lpstr>Model Matematika</vt:lpstr>
      <vt:lpstr>Model Matematika</vt:lpstr>
      <vt:lpstr>Model Matematika</vt:lpstr>
      <vt:lpstr>Penyelesaian Progam Linear dengan Metode Grafis</vt:lpstr>
      <vt:lpstr>Slide 12</vt:lpstr>
      <vt:lpstr>Slide 13</vt:lpstr>
      <vt:lpstr>Kesimpulan</vt:lpstr>
    </vt:vector>
  </TitlesOfParts>
  <Company>Vengeri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 Drops PowerPoint Template</dc:title>
  <dc:subject>PowerPoint Templates</dc:subject>
  <dc:creator>DigitalOfficePro</dc:creator>
  <cp:lastModifiedBy>Edna</cp:lastModifiedBy>
  <cp:revision>6</cp:revision>
  <dcterms:created xsi:type="dcterms:W3CDTF">2010-06-06T15:09:28Z</dcterms:created>
  <dcterms:modified xsi:type="dcterms:W3CDTF">2012-03-04T10:43:08Z</dcterms:modified>
  <cp:category>Microsoft PowerPoint Templates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www.digitalofficepro.com</vt:lpwstr>
  </property>
</Properties>
</file>