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79" r:id="rId4"/>
    <p:sldId id="281" r:id="rId5"/>
    <p:sldId id="282" r:id="rId6"/>
    <p:sldId id="290" r:id="rId7"/>
    <p:sldId id="291" r:id="rId8"/>
    <p:sldId id="292" r:id="rId9"/>
    <p:sldId id="293" r:id="rId1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84CC"/>
    <a:srgbClr val="03136A"/>
    <a:srgbClr val="35759D"/>
    <a:srgbClr val="35B19D"/>
    <a:srgbClr val="000000"/>
    <a:srgbClr val="FFFF00"/>
    <a:srgbClr val="B3D3EA"/>
    <a:srgbClr val="78ADC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610" autoAdjust="0"/>
    <p:restoredTop sz="95596" autoAdjust="0"/>
  </p:normalViewPr>
  <p:slideViewPr>
    <p:cSldViewPr>
      <p:cViewPr varScale="1">
        <p:scale>
          <a:sx n="70" d="100"/>
          <a:sy n="70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540DA9-C5B9-44F9-95E9-D924B51FABC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2E56FF-4BCE-4328-8213-DC8EA3DCA809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5EB0D0-661D-4DA5-91A5-014E5714E5E9}" type="slidenum">
              <a:rPr lang="en-US"/>
              <a:pPr/>
              <a:t>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02A386-7B2F-4DED-B86D-98F94B559639}" type="slidenum">
              <a:rPr lang="en-US"/>
              <a:pPr/>
              <a:t>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40DA9-C5B9-44F9-95E9-D924B51FABC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40DA9-C5B9-44F9-95E9-D924B51FABC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5410200"/>
            <a:ext cx="7772400" cy="704850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6010275"/>
            <a:ext cx="7772400" cy="485775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722438"/>
            <a:ext cx="1828800" cy="4906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722438"/>
            <a:ext cx="5334000" cy="4906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759075"/>
            <a:ext cx="3581400" cy="3870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759075"/>
            <a:ext cx="3581400" cy="3870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722438"/>
            <a:ext cx="7315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759075"/>
            <a:ext cx="7315200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oleObject" Target="../embeddings/oleObject5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KALKULUS I</a:t>
            </a:r>
            <a:r>
              <a:rPr lang="en-US" sz="6000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sz="6000" dirty="0" smtClean="0">
                <a:latin typeface="Aharoni" pitchFamily="2" charset="-79"/>
                <a:cs typeface="Aharoni" pitchFamily="2" charset="-79"/>
              </a:rPr>
            </a:br>
            <a:r>
              <a:rPr lang="en-US" sz="2000" dirty="0" err="1" smtClean="0"/>
              <a:t>Oleh</a:t>
            </a:r>
            <a:r>
              <a:rPr lang="en-US" sz="2000" dirty="0" smtClean="0"/>
              <a:t> : </a:t>
            </a:r>
            <a:r>
              <a:rPr lang="en-US" sz="2000" dirty="0" err="1" smtClean="0"/>
              <a:t>Inne</a:t>
            </a:r>
            <a:r>
              <a:rPr lang="en-US" sz="2000" dirty="0" smtClean="0"/>
              <a:t> </a:t>
            </a:r>
            <a:r>
              <a:rPr lang="en-US" sz="2000" dirty="0" err="1" smtClean="0"/>
              <a:t>Novita</a:t>
            </a:r>
            <a:r>
              <a:rPr lang="en-US" sz="2000" dirty="0" smtClean="0"/>
              <a:t> Sari</a:t>
            </a: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09678" y="2967335"/>
            <a:ext cx="3770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4000" dirty="0" smtClean="0">
                <a:solidFill>
                  <a:schemeClr val="accent1">
                    <a:lumMod val="50000"/>
                  </a:schemeClr>
                </a:solidFill>
              </a:rPr>
              <a:t>Identitas Mata Kuliah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 sz="1800" dirty="0" smtClean="0"/>
          </a:p>
          <a:p>
            <a:pPr>
              <a:lnSpc>
                <a:spcPct val="150000"/>
              </a:lnSpc>
            </a:pPr>
            <a:r>
              <a:rPr lang="id-ID" sz="2000" dirty="0" smtClean="0">
                <a:solidFill>
                  <a:schemeClr val="accent1">
                    <a:lumMod val="50000"/>
                  </a:schemeClr>
                </a:solidFill>
              </a:rPr>
              <a:t>Nama Mata Kuliah 	: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Kalkulus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I</a:t>
            </a:r>
            <a:endParaRPr lang="id-ID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id-ID" sz="2000" dirty="0" smtClean="0">
                <a:solidFill>
                  <a:schemeClr val="accent1">
                    <a:lumMod val="50000"/>
                  </a:schemeClr>
                </a:solidFill>
              </a:rPr>
              <a:t>Kode Mata Kuliah	: </a:t>
            </a:r>
            <a:r>
              <a:rPr lang="en-US" sz="2000" dirty="0" smtClean="0"/>
              <a:t>IF31201</a:t>
            </a:r>
            <a:endParaRPr lang="id-ID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id-ID" sz="2000" dirty="0" smtClean="0">
                <a:solidFill>
                  <a:schemeClr val="accent1">
                    <a:lumMod val="50000"/>
                  </a:schemeClr>
                </a:solidFill>
              </a:rPr>
              <a:t>Kredit		: 3 SKS</a:t>
            </a:r>
          </a:p>
          <a:p>
            <a:pPr>
              <a:lnSpc>
                <a:spcPct val="150000"/>
              </a:lnSpc>
            </a:pPr>
            <a:r>
              <a:rPr lang="id-ID" sz="2000" dirty="0" smtClean="0">
                <a:solidFill>
                  <a:schemeClr val="accent1">
                    <a:lumMod val="50000"/>
                  </a:schemeClr>
                </a:solidFill>
              </a:rPr>
              <a:t>Semester 		: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I</a:t>
            </a:r>
            <a:endParaRPr lang="id-ID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id-ID" sz="2000" dirty="0" smtClean="0">
                <a:solidFill>
                  <a:schemeClr val="accent1">
                    <a:lumMod val="50000"/>
                  </a:schemeClr>
                </a:solidFill>
              </a:rPr>
              <a:t>Jurusa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id-ID" sz="2000" dirty="0" smtClean="0">
                <a:solidFill>
                  <a:schemeClr val="accent1">
                    <a:lumMod val="50000"/>
                  </a:schemeClr>
                </a:solidFill>
              </a:rPr>
              <a:t>		: Teknik  Informatika/S1</a:t>
            </a:r>
          </a:p>
          <a:p>
            <a:pPr>
              <a:lnSpc>
                <a:spcPct val="150000"/>
              </a:lnSpc>
            </a:pPr>
            <a:endParaRPr lang="en-US" sz="2000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2000"/>
            <a:ext cx="6934200" cy="715963"/>
          </a:xfrm>
        </p:spPr>
        <p:txBody>
          <a:bodyPr/>
          <a:lstStyle/>
          <a:p>
            <a:r>
              <a:rPr lang="en-US" sz="4000" dirty="0" err="1" smtClean="0"/>
              <a:t>Aturan</a:t>
            </a:r>
            <a:r>
              <a:rPr lang="en-US" sz="4000" dirty="0" smtClean="0"/>
              <a:t> </a:t>
            </a:r>
            <a:r>
              <a:rPr lang="en-US" sz="4000" dirty="0" err="1" smtClean="0"/>
              <a:t>Perkuliahan</a:t>
            </a:r>
            <a:endParaRPr lang="en-US" sz="40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0"/>
            <a:ext cx="6934200" cy="42672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Kehadiran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minimal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perkuliahan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80 %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total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pertemuan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kelas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kecuali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sakit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ijin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tertulis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en-US" sz="1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</a:t>
            </a:r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ujian</a:t>
            </a:r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perbaikan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Ujian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susulan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hanya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diijinkan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jika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ijin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autentik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bisa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ditunjukkan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setelah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ujian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ct val="150000"/>
              </a:lnSpc>
            </a:pP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Semua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tugas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harus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dikerjakan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diserahkan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tepat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waktu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ditentukan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Semua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alasan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keterlambatan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logis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konsekuensi</a:t>
            </a:r>
            <a:r>
              <a:rPr lang="en-US" sz="1800" dirty="0" smtClean="0"/>
              <a:t> </a:t>
            </a:r>
            <a:r>
              <a:rPr lang="en-US" sz="1800" dirty="0" err="1" smtClean="0"/>
              <a:t>pengurangan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diterima</a:t>
            </a:r>
            <a:r>
              <a:rPr lang="en-US" sz="1800" dirty="0" smtClean="0"/>
              <a:t> </a:t>
            </a:r>
            <a:r>
              <a:rPr lang="en-US" sz="1800" dirty="0" err="1" smtClean="0"/>
              <a:t>sama</a:t>
            </a:r>
            <a:r>
              <a:rPr lang="en-US" sz="1800" dirty="0" smtClean="0"/>
              <a:t> </a:t>
            </a:r>
            <a:r>
              <a:rPr lang="en-US" sz="1800" dirty="0" err="1" smtClean="0"/>
              <a:t>sekali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lnSpc>
                <a:spcPct val="150000"/>
              </a:lnSpc>
            </a:pP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Mahasiswa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terlambat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lebih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20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menit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diperkenankan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masuk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kelas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None/>
            </a:pPr>
            <a:endParaRPr lang="en-US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 err="1" smtClean="0"/>
              <a:t>Martono</a:t>
            </a:r>
            <a:r>
              <a:rPr lang="en-US" sz="1800" dirty="0" smtClean="0"/>
              <a:t>, Koko. 1999. </a:t>
            </a:r>
            <a:r>
              <a:rPr lang="en-US" sz="1800" i="1" dirty="0" err="1" smtClean="0"/>
              <a:t>Kalkulus</a:t>
            </a:r>
            <a:r>
              <a:rPr lang="en-US" sz="1800" dirty="0" smtClean="0"/>
              <a:t>. </a:t>
            </a:r>
            <a:r>
              <a:rPr lang="en-US" sz="1800" dirty="0" err="1" smtClean="0"/>
              <a:t>Erlangga</a:t>
            </a:r>
            <a:r>
              <a:rPr lang="en-US" sz="1800" dirty="0" smtClean="0"/>
              <a:t>: Jakarta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Purcell &amp; </a:t>
            </a:r>
            <a:r>
              <a:rPr lang="en-US" sz="1800" dirty="0" err="1" smtClean="0"/>
              <a:t>Vanberg</a:t>
            </a:r>
            <a:r>
              <a:rPr lang="en-US" sz="1800" dirty="0" smtClean="0"/>
              <a:t>. 1999. </a:t>
            </a:r>
            <a:r>
              <a:rPr lang="en-US" sz="1800" i="1" dirty="0" err="1" smtClean="0"/>
              <a:t>Kalkulus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dan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Geometri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Analitik</a:t>
            </a:r>
            <a:r>
              <a:rPr lang="en-US" sz="1800" dirty="0" smtClean="0"/>
              <a:t> , </a:t>
            </a:r>
            <a:r>
              <a:rPr lang="en-US" sz="1800" dirty="0" err="1" smtClean="0"/>
              <a:t>edisi</a:t>
            </a:r>
            <a:r>
              <a:rPr lang="en-US" sz="1800" dirty="0" smtClean="0"/>
              <a:t> </a:t>
            </a:r>
            <a:r>
              <a:rPr lang="en-US" sz="1800" dirty="0" err="1" smtClean="0"/>
              <a:t>kelima</a:t>
            </a:r>
            <a:r>
              <a:rPr lang="en-US" sz="1800" dirty="0" smtClean="0"/>
              <a:t>, </a:t>
            </a:r>
            <a:r>
              <a:rPr lang="en-US" sz="1800" dirty="0" err="1" smtClean="0"/>
              <a:t>Erlangga</a:t>
            </a:r>
            <a:r>
              <a:rPr lang="en-US" sz="1800" dirty="0" smtClean="0"/>
              <a:t>: Jakarta.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Spiegel, MR.2002. </a:t>
            </a:r>
            <a:r>
              <a:rPr lang="en-US" sz="1800" i="1" dirty="0" err="1" smtClean="0"/>
              <a:t>Kalkulus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Lanjut</a:t>
            </a:r>
            <a:r>
              <a:rPr lang="en-US" sz="1800" dirty="0" smtClean="0"/>
              <a:t>, </a:t>
            </a:r>
            <a:r>
              <a:rPr lang="en-US" sz="1800" dirty="0" err="1" smtClean="0"/>
              <a:t>edisi</a:t>
            </a:r>
            <a:r>
              <a:rPr lang="en-US" sz="1800" dirty="0" smtClean="0"/>
              <a:t> </a:t>
            </a:r>
            <a:r>
              <a:rPr lang="en-US" sz="1800" dirty="0" err="1" smtClean="0"/>
              <a:t>kedua</a:t>
            </a:r>
            <a:r>
              <a:rPr lang="en-US" sz="1800" dirty="0" smtClean="0"/>
              <a:t>. </a:t>
            </a:r>
            <a:r>
              <a:rPr lang="en-US" sz="1800" dirty="0" err="1" smtClean="0"/>
              <a:t>Erlangga</a:t>
            </a:r>
            <a:r>
              <a:rPr lang="en-US" sz="1800" dirty="0" smtClean="0"/>
              <a:t>: Jakarta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447800"/>
            <a:ext cx="7315200" cy="715962"/>
          </a:xfrm>
        </p:spPr>
        <p:txBody>
          <a:bodyPr/>
          <a:lstStyle/>
          <a:p>
            <a:pPr algn="ctr"/>
            <a:r>
              <a:rPr lang="en-US" sz="3600" b="1" dirty="0" smtClean="0"/>
              <a:t>SISTEM  BILANGAN  REAL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077200" cy="4175125"/>
          </a:xfrm>
        </p:spPr>
        <p:txBody>
          <a:bodyPr/>
          <a:lstStyle/>
          <a:p>
            <a:r>
              <a:rPr lang="en-US" sz="1800" dirty="0" err="1" smtClean="0"/>
              <a:t>Sistem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Real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himpunan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real yang </a:t>
            </a:r>
            <a:r>
              <a:rPr lang="en-US" sz="1800" dirty="0" err="1" smtClean="0"/>
              <a:t>disertai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operasi</a:t>
            </a:r>
            <a:r>
              <a:rPr lang="en-US" sz="1800" dirty="0" smtClean="0"/>
              <a:t> </a:t>
            </a:r>
            <a:r>
              <a:rPr lang="en-US" sz="1800" dirty="0" err="1" smtClean="0"/>
              <a:t>penjumlahan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perkalian</a:t>
            </a:r>
            <a:r>
              <a:rPr lang="en-US" sz="1800" dirty="0" smtClean="0"/>
              <a:t> </a:t>
            </a:r>
            <a:r>
              <a:rPr lang="en-US" sz="1800" dirty="0" err="1" smtClean="0"/>
              <a:t>sehingga</a:t>
            </a:r>
            <a:r>
              <a:rPr lang="en-US" sz="1800" dirty="0" smtClean="0"/>
              <a:t> </a:t>
            </a:r>
            <a:r>
              <a:rPr lang="en-US" sz="1800" dirty="0" err="1" smtClean="0"/>
              <a:t>memenuhi</a:t>
            </a:r>
            <a:r>
              <a:rPr lang="en-US" sz="1800" dirty="0" smtClean="0"/>
              <a:t> </a:t>
            </a:r>
            <a:r>
              <a:rPr lang="en-US" sz="1800" dirty="0" err="1" smtClean="0"/>
              <a:t>aksioma</a:t>
            </a:r>
            <a:r>
              <a:rPr lang="en-US" sz="1800" dirty="0" smtClean="0"/>
              <a:t> </a:t>
            </a:r>
            <a:r>
              <a:rPr lang="en-US" sz="1800" dirty="0" err="1" smtClean="0"/>
              <a:t>tertentu</a:t>
            </a:r>
            <a:r>
              <a:rPr lang="en-US" sz="1800" dirty="0" smtClean="0"/>
              <a:t>,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semesta</a:t>
            </a:r>
            <a:r>
              <a:rPr lang="en-US" sz="1800" dirty="0" smtClean="0"/>
              <a:t> </a:t>
            </a:r>
            <a:r>
              <a:rPr lang="en-US" sz="1800" dirty="0" err="1" smtClean="0"/>
              <a:t>pembicaraan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Kalkulus</a:t>
            </a:r>
            <a:r>
              <a:rPr lang="en-US" sz="1800" dirty="0" smtClean="0"/>
              <a:t>. </a:t>
            </a:r>
          </a:p>
          <a:p>
            <a:r>
              <a:rPr lang="en-US" sz="1800" dirty="0" err="1" smtClean="0"/>
              <a:t>Himpunan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real </a:t>
            </a:r>
            <a:r>
              <a:rPr lang="en-US" sz="1800" dirty="0" err="1" smtClean="0"/>
              <a:t>sendiri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gabungan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himpunan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</a:t>
            </a:r>
            <a:r>
              <a:rPr lang="en-US" sz="1800" dirty="0" err="1" smtClean="0"/>
              <a:t>rasional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himpunan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</a:t>
            </a:r>
            <a:r>
              <a:rPr lang="en-US" sz="1800" dirty="0" err="1" smtClean="0"/>
              <a:t>irasional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smtClean="0"/>
              <a:t> </a:t>
            </a:r>
          </a:p>
          <a:p>
            <a:r>
              <a:rPr lang="en-US" sz="1800" dirty="0" err="1" smtClean="0"/>
              <a:t>Himpunan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</a:t>
            </a:r>
            <a:r>
              <a:rPr lang="en-US" sz="1800" dirty="0" err="1" smtClean="0"/>
              <a:t>rasional</a:t>
            </a:r>
            <a:r>
              <a:rPr lang="en-US" sz="1800" dirty="0" smtClean="0"/>
              <a:t>: </a:t>
            </a:r>
            <a:r>
              <a:rPr lang="en-US" sz="1800" dirty="0" err="1" smtClean="0"/>
              <a:t>himpunan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diasjikan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 (</a:t>
            </a:r>
            <a:r>
              <a:rPr lang="en-US" sz="1800" dirty="0" err="1" smtClean="0"/>
              <a:t>pecahan</a:t>
            </a:r>
            <a:r>
              <a:rPr lang="en-US" sz="1800" dirty="0" smtClean="0"/>
              <a:t>)    ,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b≠0, </a:t>
            </a:r>
            <a:r>
              <a:rPr lang="en-US" sz="1800" dirty="0" err="1" smtClean="0"/>
              <a:t>dan</a:t>
            </a:r>
            <a:r>
              <a:rPr lang="en-US" sz="1800" dirty="0" smtClean="0"/>
              <a:t> a, b </a:t>
            </a:r>
            <a:r>
              <a:rPr lang="en-US" sz="1800" dirty="0" err="1" smtClean="0"/>
              <a:t>anggota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</a:t>
            </a:r>
            <a:r>
              <a:rPr lang="en-US" sz="1800" dirty="0" err="1" smtClean="0"/>
              <a:t>bulat</a:t>
            </a:r>
            <a:endParaRPr lang="en-US" sz="1800" dirty="0" smtClean="0"/>
          </a:p>
          <a:p>
            <a:r>
              <a:rPr lang="en-US" sz="1800" dirty="0" err="1" smtClean="0"/>
              <a:t>Contoh</a:t>
            </a:r>
            <a:r>
              <a:rPr lang="en-US" sz="1800" dirty="0" smtClean="0"/>
              <a:t>:  </a:t>
            </a:r>
          </a:p>
          <a:p>
            <a:r>
              <a:rPr lang="en-US" sz="1800" dirty="0" err="1" smtClean="0"/>
              <a:t>Himpunan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</a:t>
            </a:r>
            <a:r>
              <a:rPr lang="en-US" sz="1800" dirty="0" err="1" smtClean="0"/>
              <a:t>irasional</a:t>
            </a:r>
            <a:r>
              <a:rPr lang="en-US" sz="1800" dirty="0" smtClean="0"/>
              <a:t>: </a:t>
            </a:r>
            <a:r>
              <a:rPr lang="en-US" sz="1800" dirty="0" err="1" smtClean="0"/>
              <a:t>himpunan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diasjikan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 (</a:t>
            </a:r>
            <a:r>
              <a:rPr lang="en-US" sz="1800" dirty="0" err="1" smtClean="0"/>
              <a:t>pecahan</a:t>
            </a:r>
            <a:r>
              <a:rPr lang="en-US" sz="1800" dirty="0" smtClean="0"/>
              <a:t>)    ,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b≠0, </a:t>
            </a:r>
            <a:r>
              <a:rPr lang="en-US" sz="1800" dirty="0" err="1" smtClean="0"/>
              <a:t>dan</a:t>
            </a:r>
            <a:r>
              <a:rPr lang="en-US" sz="1800" dirty="0" smtClean="0"/>
              <a:t> a, b </a:t>
            </a:r>
            <a:r>
              <a:rPr lang="en-US" sz="1800" dirty="0" err="1" smtClean="0"/>
              <a:t>anggota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</a:t>
            </a:r>
            <a:r>
              <a:rPr lang="en-US" sz="1800" dirty="0" err="1" smtClean="0"/>
              <a:t>bulat</a:t>
            </a:r>
            <a:endParaRPr lang="en-US" sz="1800" dirty="0" smtClean="0"/>
          </a:p>
          <a:p>
            <a:r>
              <a:rPr lang="en-US" sz="1800" dirty="0" err="1" smtClean="0"/>
              <a:t>Contoh</a:t>
            </a:r>
            <a:r>
              <a:rPr lang="en-US" sz="1800" dirty="0" smtClean="0"/>
              <a:t>:   </a:t>
            </a:r>
          </a:p>
          <a:p>
            <a:r>
              <a:rPr lang="en-US" sz="1800" dirty="0" smtClean="0"/>
              <a:t> </a:t>
            </a:r>
          </a:p>
          <a:p>
            <a:endParaRPr lang="en-US" sz="1800" dirty="0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/>
        </p:nvGraphicFramePr>
        <p:xfrm>
          <a:off x="3416121" y="4318716"/>
          <a:ext cx="152400" cy="393700"/>
        </p:xfrm>
        <a:graphic>
          <a:graphicData uri="http://schemas.openxmlformats.org/presentationml/2006/ole">
            <p:oleObj spid="_x0000_s1047" name="Equation" r:id="rId4" imgW="152280" imgH="393480" progId="Equation.3">
              <p:embed/>
            </p:oleObj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1752600" y="4635500"/>
          <a:ext cx="368300" cy="393700"/>
        </p:xfrm>
        <a:graphic>
          <a:graphicData uri="http://schemas.openxmlformats.org/presentationml/2006/ole">
            <p:oleObj spid="_x0000_s1048" name="Equation" r:id="rId5" imgW="368280" imgH="393480" progId="Equation.3">
              <p:embed/>
            </p:oleObj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1828800" y="5930900"/>
          <a:ext cx="635000" cy="241300"/>
        </p:xfrm>
        <a:graphic>
          <a:graphicData uri="http://schemas.openxmlformats.org/presentationml/2006/ole">
            <p:oleObj spid="_x0000_s1049" name="Equation" r:id="rId6" imgW="6346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1"/>
            <a:ext cx="7315200" cy="5029200"/>
          </a:xfrm>
        </p:spPr>
        <p:txBody>
          <a:bodyPr/>
          <a:lstStyle/>
          <a:p>
            <a:r>
              <a:rPr lang="en-US" sz="2000" dirty="0" err="1" smtClean="0"/>
              <a:t>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rasional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irasional</a:t>
            </a:r>
            <a:r>
              <a:rPr lang="en-US" sz="2000" dirty="0" smtClean="0"/>
              <a:t>: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4			d)  -5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7,5			e)  </a:t>
            </a:r>
            <a:r>
              <a:rPr lang="en-US" sz="2000" dirty="0" smtClean="0"/>
              <a:t>2,3773777377773</a:t>
            </a:r>
            <a:endParaRPr lang="en-US" sz="20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sz="2000" dirty="0" smtClean="0"/>
              <a:t>1,333333…		f)   10,283283283…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1"/>
            <a:ext cx="7315200" cy="4953000"/>
          </a:xfrm>
        </p:spPr>
        <p:txBody>
          <a:bodyPr/>
          <a:lstStyle/>
          <a:p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bagan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realnya</a:t>
            </a:r>
            <a:endParaRPr lang="en-US" sz="2000" dirty="0"/>
          </a:p>
        </p:txBody>
      </p:sp>
      <p:pic>
        <p:nvPicPr>
          <p:cNvPr id="14" name="Picture 13" descr="bagan bilangan real yg bener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2057400" y="2286000"/>
            <a:ext cx="4415298" cy="3105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Sifat</a:t>
            </a:r>
            <a:r>
              <a:rPr lang="en-US" sz="2800" dirty="0" smtClean="0"/>
              <a:t> – </a:t>
            </a:r>
            <a:r>
              <a:rPr lang="en-US" sz="2800" dirty="0" err="1" smtClean="0"/>
              <a:t>sifat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Real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1"/>
            <a:ext cx="7315200" cy="41910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800" u="sng" dirty="0" err="1" smtClean="0"/>
              <a:t>Sifat-sifat</a:t>
            </a:r>
            <a:r>
              <a:rPr lang="en-US" sz="1800" u="sng" dirty="0" smtClean="0"/>
              <a:t> Medan</a:t>
            </a:r>
            <a:endParaRPr lang="en-US" sz="1800" dirty="0" smtClean="0"/>
          </a:p>
          <a:p>
            <a:r>
              <a:rPr lang="en-US" sz="1800" dirty="0" err="1" smtClean="0"/>
              <a:t>Jika</a:t>
            </a:r>
            <a:r>
              <a:rPr lang="en-US" sz="1800" dirty="0" smtClean="0"/>
              <a:t>  </a:t>
            </a:r>
            <a:r>
              <a:rPr lang="en-US" sz="1800" dirty="0" err="1" smtClean="0"/>
              <a:t>x,y,z</a:t>
            </a:r>
            <a:r>
              <a:rPr lang="en-US" sz="1800" dirty="0" smtClean="0"/>
              <a:t> 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anggota</a:t>
            </a:r>
            <a:r>
              <a:rPr lang="en-US" sz="1800" dirty="0" smtClean="0"/>
              <a:t>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real, </a:t>
            </a:r>
            <a:r>
              <a:rPr lang="en-US" sz="1800" dirty="0" err="1" smtClean="0"/>
              <a:t>maka</a:t>
            </a:r>
            <a:endParaRPr lang="en-US" sz="1800" dirty="0" smtClean="0"/>
          </a:p>
          <a:p>
            <a:endParaRPr lang="en-US" sz="180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838200" y="3276600"/>
          <a:ext cx="7848600" cy="3429000"/>
        </p:xfrm>
        <a:graphic>
          <a:graphicData uri="http://schemas.openxmlformats.org/drawingml/2006/table">
            <a:tbl>
              <a:tblPr/>
              <a:tblGrid>
                <a:gridCol w="537166"/>
                <a:gridCol w="1342916"/>
                <a:gridCol w="2984259"/>
                <a:gridCol w="2984259"/>
              </a:tblGrid>
              <a:tr h="390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No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Sifat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Penjumlahan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Perkalian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Komutatif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x + y = y +x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. y = y . x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Asosiatif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( x + y ) + x  =  x + ( y + x )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xy</a:t>
                      </a: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) z = x (</a:t>
                      </a:r>
                      <a:r>
                        <a:rPr lang="en-US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yz</a:t>
                      </a: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Distributif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mbria Math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en-US" sz="1600" baseline="0" dirty="0" smtClean="0">
                          <a:latin typeface="Cambria Math"/>
                          <a:ea typeface="Times New Roman"/>
                          <a:cs typeface="Times New Roman"/>
                        </a:rPr>
                        <a:t> (y + z)  = </a:t>
                      </a:r>
                      <a:r>
                        <a:rPr lang="en-US" sz="1600" baseline="0" dirty="0" err="1" smtClean="0">
                          <a:latin typeface="Cambria Math"/>
                          <a:ea typeface="Times New Roman"/>
                          <a:cs typeface="Times New Roman"/>
                        </a:rPr>
                        <a:t>xy</a:t>
                      </a:r>
                      <a:r>
                        <a:rPr lang="en-US" sz="1600" baseline="0" dirty="0" smtClean="0">
                          <a:latin typeface="Cambria Math"/>
                          <a:ea typeface="Times New Roman"/>
                          <a:cs typeface="Times New Roman"/>
                        </a:rPr>
                        <a:t> + </a:t>
                      </a:r>
                      <a:r>
                        <a:rPr lang="en-US" sz="1600" baseline="0" dirty="0" err="1" smtClean="0">
                          <a:latin typeface="Cambria Math"/>
                          <a:ea typeface="Times New Roman"/>
                          <a:cs typeface="Times New Roman"/>
                        </a:rPr>
                        <a:t>xz</a:t>
                      </a:r>
                      <a:endParaRPr lang="en-US" sz="1600" dirty="0"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810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Identitas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Ada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0 yang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merupakan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anggota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bilangan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real yang </a:t>
                      </a:r>
                      <a:r>
                        <a:rPr lang="en-US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mengakibatkan</a:t>
                      </a: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+ 0 = 0 + x = x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Ada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1 yang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merupakan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anggota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bilangan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real yang </a:t>
                      </a:r>
                      <a:r>
                        <a:rPr lang="en-US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mengakibatkan</a:t>
                      </a: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x.1 = 1.x = x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58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Times New Roman"/>
                        </a:rPr>
                        <a:t>Invers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Untuk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setiap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x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anggota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bilangan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real,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ada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-x 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yang </a:t>
                      </a:r>
                      <a:r>
                        <a:rPr lang="en-US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mengakibatkan</a:t>
                      </a: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en-US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+ (-x) = (-x) + x = 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Untuk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setiap</a:t>
                      </a:r>
                      <a:r>
                        <a:rPr lang="en-US" sz="16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x </a:t>
                      </a:r>
                      <a:r>
                        <a:rPr lang="en-US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anggota</a:t>
                      </a: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bilangan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real </a:t>
                      </a:r>
                      <a:r>
                        <a:rPr lang="en-US" sz="1600" dirty="0" err="1">
                          <a:latin typeface="Calibri"/>
                          <a:ea typeface="Times New Roman"/>
                          <a:cs typeface="Times New Roman"/>
                        </a:rPr>
                        <a:t>ada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1600" dirty="0" smtClean="0">
                          <a:latin typeface="Calibri"/>
                          <a:ea typeface="Times New Roman"/>
                          <a:cs typeface="Times New Roman"/>
                        </a:rPr>
                        <a:t>    yang </a:t>
                      </a:r>
                      <a:r>
                        <a:rPr lang="en-US" sz="1600" dirty="0" err="1" smtClean="0">
                          <a:latin typeface="Calibri"/>
                          <a:ea typeface="Times New Roman"/>
                          <a:cs typeface="Times New Roman"/>
                        </a:rPr>
                        <a:t>mengakibatkan</a:t>
                      </a:r>
                      <a:endParaRPr lang="en-US" sz="16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2554" name="Picture 2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28675" cy="161925"/>
          </a:xfrm>
          <a:prstGeom prst="rect">
            <a:avLst/>
          </a:prstGeom>
          <a:noFill/>
        </p:spPr>
      </p:pic>
      <p:pic>
        <p:nvPicPr>
          <p:cNvPr id="22553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00075" cy="161925"/>
          </a:xfrm>
          <a:prstGeom prst="rect">
            <a:avLst/>
          </a:prstGeom>
          <a:noFill/>
        </p:spPr>
      </p:pic>
      <p:pic>
        <p:nvPicPr>
          <p:cNvPr id="22552" name="Picture 2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33525" cy="161925"/>
          </a:xfrm>
          <a:prstGeom prst="rect">
            <a:avLst/>
          </a:prstGeom>
          <a:noFill/>
        </p:spPr>
      </p:pic>
      <p:pic>
        <p:nvPicPr>
          <p:cNvPr id="22551" name="Picture 2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66775" cy="161925"/>
          </a:xfrm>
          <a:prstGeom prst="rect">
            <a:avLst/>
          </a:prstGeom>
          <a:noFill/>
        </p:spPr>
      </p:pic>
      <p:pic>
        <p:nvPicPr>
          <p:cNvPr id="22550" name="Picture 2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62050" cy="161925"/>
          </a:xfrm>
          <a:prstGeom prst="rect">
            <a:avLst/>
          </a:prstGeom>
          <a:noFill/>
        </p:spPr>
      </p:pic>
      <p:pic>
        <p:nvPicPr>
          <p:cNvPr id="22549" name="Picture 2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85850" cy="161925"/>
          </a:xfrm>
          <a:prstGeom prst="rect">
            <a:avLst/>
          </a:prstGeom>
          <a:noFill/>
        </p:spPr>
      </p:pic>
      <p:pic>
        <p:nvPicPr>
          <p:cNvPr id="22548" name="Picture 20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57250" cy="161925"/>
          </a:xfrm>
          <a:prstGeom prst="rect">
            <a:avLst/>
          </a:prstGeom>
          <a:noFill/>
        </p:spPr>
      </p:pic>
      <p:pic>
        <p:nvPicPr>
          <p:cNvPr id="22547" name="Picture 19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61925"/>
          </a:xfrm>
          <a:prstGeom prst="rect">
            <a:avLst/>
          </a:prstGeom>
          <a:noFill/>
        </p:spPr>
      </p:pic>
      <p:pic>
        <p:nvPicPr>
          <p:cNvPr id="22546" name="Picture 18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180975"/>
          </a:xfrm>
          <a:prstGeom prst="rect">
            <a:avLst/>
          </a:prstGeom>
          <a:noFill/>
        </p:spPr>
      </p:pic>
      <p:pic>
        <p:nvPicPr>
          <p:cNvPr id="22545" name="Picture 17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533525" cy="161925"/>
          </a:xfrm>
          <a:prstGeom prst="rect">
            <a:avLst/>
          </a:prstGeom>
          <a:noFill/>
        </p:spPr>
      </p:pic>
      <p:pic>
        <p:nvPicPr>
          <p:cNvPr id="22544" name="Picture 16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161925"/>
          </a:xfrm>
          <a:prstGeom prst="rect">
            <a:avLst/>
          </a:prstGeom>
          <a:noFill/>
        </p:spPr>
      </p:pic>
      <p:pic>
        <p:nvPicPr>
          <p:cNvPr id="22543" name="Picture 15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6675" cy="238125"/>
          </a:xfrm>
          <a:prstGeom prst="rect">
            <a:avLst/>
          </a:prstGeom>
          <a:noFill/>
        </p:spPr>
      </p:pic>
      <p:pic>
        <p:nvPicPr>
          <p:cNvPr id="22542" name="Picture 14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76325" cy="314325"/>
          </a:xfrm>
          <a:prstGeom prst="rect">
            <a:avLst/>
          </a:prstGeom>
          <a:noFill/>
        </p:spPr>
      </p:pic>
      <p:sp>
        <p:nvSpPr>
          <p:cNvPr id="22556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55" name="Picture 27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600075" cy="190500"/>
          </a:xfrm>
          <a:prstGeom prst="rect">
            <a:avLst/>
          </a:prstGeom>
          <a:noFill/>
        </p:spPr>
      </p:pic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6515637" y="5830016"/>
          <a:ext cx="122903" cy="367942"/>
        </p:xfrm>
        <a:graphic>
          <a:graphicData uri="http://schemas.openxmlformats.org/presentationml/2006/ole">
            <p:oleObj spid="_x0000_s22557" name="Equation" r:id="rId17" imgW="152280" imgH="393480" progId="Equation.3">
              <p:embed/>
            </p:oleObj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6743700" y="6197600"/>
          <a:ext cx="1104900" cy="431800"/>
        </p:xfrm>
        <a:graphic>
          <a:graphicData uri="http://schemas.openxmlformats.org/presentationml/2006/ole">
            <p:oleObj spid="_x0000_s22558" name="Equation" r:id="rId18" imgW="11048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1"/>
            <a:ext cx="7315200" cy="5029200"/>
          </a:xfrm>
        </p:spPr>
        <p:txBody>
          <a:bodyPr/>
          <a:lstStyle/>
          <a:p>
            <a:r>
              <a:rPr lang="en-US" sz="1600" dirty="0" smtClean="0"/>
              <a:t>2.  </a:t>
            </a:r>
            <a:r>
              <a:rPr lang="en-US" sz="1600" dirty="0" err="1" smtClean="0"/>
              <a:t>Sifat</a:t>
            </a:r>
            <a:r>
              <a:rPr lang="en-US" sz="1600" dirty="0" smtClean="0"/>
              <a:t> – </a:t>
            </a:r>
            <a:r>
              <a:rPr lang="en-US" sz="1600" dirty="0" err="1" smtClean="0"/>
              <a:t>sifat</a:t>
            </a:r>
            <a:r>
              <a:rPr lang="en-US" sz="1600" dirty="0" smtClean="0"/>
              <a:t> </a:t>
            </a:r>
            <a:r>
              <a:rPr lang="en-US" sz="1600" dirty="0" err="1" smtClean="0"/>
              <a:t>Urutan</a:t>
            </a:r>
            <a:r>
              <a:rPr lang="en-US" sz="1600" dirty="0" smtClean="0"/>
              <a:t>:</a:t>
            </a:r>
          </a:p>
          <a:p>
            <a:pPr>
              <a:buFont typeface="+mj-lt"/>
              <a:buAutoNum type="alphaLcParenR"/>
            </a:pPr>
            <a:r>
              <a:rPr lang="en-US" sz="1600" dirty="0" err="1" smtClean="0"/>
              <a:t>Trikotomi</a:t>
            </a:r>
            <a:r>
              <a:rPr lang="en-US" sz="1600" dirty="0" smtClean="0"/>
              <a:t> : </a:t>
            </a:r>
          </a:p>
          <a:p>
            <a:pPr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jika</a:t>
            </a:r>
            <a:r>
              <a:rPr lang="en-US" sz="1600" dirty="0" smtClean="0"/>
              <a:t>  x, y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bilangan</a:t>
            </a:r>
            <a:r>
              <a:rPr lang="en-US" sz="1600" dirty="0" smtClean="0"/>
              <a:t> real,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pasti</a:t>
            </a:r>
            <a:r>
              <a:rPr lang="en-US" sz="1600" dirty="0" smtClean="0"/>
              <a:t> </a:t>
            </a:r>
            <a:r>
              <a:rPr lang="en-US" sz="1600" dirty="0" err="1" smtClean="0"/>
              <a:t>berlaku</a:t>
            </a:r>
            <a:r>
              <a:rPr lang="en-US" sz="1600" dirty="0" smtClean="0"/>
              <a:t> </a:t>
            </a:r>
            <a:r>
              <a:rPr lang="en-US" sz="1600" dirty="0" err="1" smtClean="0"/>
              <a:t>salah</a:t>
            </a:r>
            <a:r>
              <a:rPr lang="en-US" sz="1600" dirty="0" smtClean="0"/>
              <a:t> </a:t>
            </a:r>
            <a:r>
              <a:rPr lang="en-US" sz="1600" dirty="0" err="1" smtClean="0"/>
              <a:t>satu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berikut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x &lt; y, x &gt; y, </a:t>
            </a:r>
            <a:r>
              <a:rPr lang="en-US" sz="1600" dirty="0" err="1" smtClean="0"/>
              <a:t>atau</a:t>
            </a:r>
            <a:r>
              <a:rPr lang="en-US" sz="1600" dirty="0" smtClean="0"/>
              <a:t> x = y</a:t>
            </a:r>
          </a:p>
          <a:p>
            <a:pPr>
              <a:buAutoNum type="alphaLcParenR" startAt="2"/>
            </a:pPr>
            <a:r>
              <a:rPr lang="en-US" sz="1600" dirty="0" err="1" smtClean="0"/>
              <a:t>Transitif</a:t>
            </a:r>
            <a:r>
              <a:rPr lang="en-US" sz="1600" dirty="0" smtClean="0"/>
              <a:t> :</a:t>
            </a:r>
          </a:p>
          <a:p>
            <a:pPr>
              <a:buNone/>
            </a:pPr>
            <a:r>
              <a:rPr lang="en-US" sz="1600" dirty="0" smtClean="0"/>
              <a:t>	x &lt; y </a:t>
            </a:r>
            <a:r>
              <a:rPr lang="en-US" sz="1600" dirty="0" err="1" smtClean="0"/>
              <a:t>dan</a:t>
            </a:r>
            <a:r>
              <a:rPr lang="en-US" sz="1600" dirty="0" smtClean="0"/>
              <a:t> y &lt; z </a:t>
            </a:r>
            <a:r>
              <a:rPr lang="en-US" sz="1600" dirty="0" err="1" smtClean="0"/>
              <a:t>maka</a:t>
            </a:r>
            <a:r>
              <a:rPr lang="en-US" sz="1600" dirty="0" smtClean="0"/>
              <a:t> x &lt; z</a:t>
            </a:r>
          </a:p>
          <a:p>
            <a:pPr>
              <a:buNone/>
            </a:pPr>
            <a:r>
              <a:rPr lang="en-US" sz="1600" dirty="0" smtClean="0"/>
              <a:t>	x &gt; y </a:t>
            </a:r>
            <a:r>
              <a:rPr lang="en-US" sz="1600" dirty="0" err="1" smtClean="0"/>
              <a:t>dan</a:t>
            </a:r>
            <a:r>
              <a:rPr lang="en-US" sz="1600" dirty="0" smtClean="0"/>
              <a:t> y &gt; z </a:t>
            </a:r>
            <a:r>
              <a:rPr lang="en-US" sz="1600" dirty="0" err="1" smtClean="0"/>
              <a:t>maka</a:t>
            </a:r>
            <a:r>
              <a:rPr lang="en-US" sz="1600" dirty="0" smtClean="0"/>
              <a:t> x &gt; z</a:t>
            </a:r>
          </a:p>
          <a:p>
            <a:pPr>
              <a:buNone/>
            </a:pPr>
            <a:r>
              <a:rPr lang="en-US" sz="1600" dirty="0" smtClean="0"/>
              <a:t>	x = y </a:t>
            </a:r>
            <a:r>
              <a:rPr lang="en-US" sz="1600" dirty="0" err="1" smtClean="0"/>
              <a:t>dan</a:t>
            </a:r>
            <a:r>
              <a:rPr lang="en-US" sz="1600" dirty="0" smtClean="0"/>
              <a:t> y = z </a:t>
            </a:r>
            <a:r>
              <a:rPr lang="en-US" sz="1600" dirty="0" err="1" smtClean="0"/>
              <a:t>maka</a:t>
            </a:r>
            <a:r>
              <a:rPr lang="en-US" sz="1600" dirty="0" smtClean="0"/>
              <a:t> x = z</a:t>
            </a:r>
          </a:p>
          <a:p>
            <a:pPr>
              <a:buAutoNum type="alphaLcParenR" startAt="3"/>
            </a:pPr>
            <a:r>
              <a:rPr lang="en-US" sz="1600" dirty="0" err="1" smtClean="0"/>
              <a:t>Penambahan</a:t>
            </a:r>
            <a:r>
              <a:rPr lang="en-US" sz="1600" dirty="0" smtClean="0"/>
              <a:t> :</a:t>
            </a:r>
          </a:p>
          <a:p>
            <a:pPr>
              <a:buAutoNum type="alphaLcParenR" startAt="3"/>
            </a:pPr>
            <a:endParaRPr lang="en-US" sz="1600" dirty="0" smtClean="0"/>
          </a:p>
          <a:p>
            <a:pPr>
              <a:buAutoNum type="alphaLcParenR" startAt="3"/>
            </a:pPr>
            <a:endParaRPr lang="en-US" sz="1600" dirty="0" smtClean="0"/>
          </a:p>
          <a:p>
            <a:pPr>
              <a:buAutoNum type="alphaLcParenR" startAt="3"/>
            </a:pPr>
            <a:r>
              <a:rPr lang="en-US" sz="1600" dirty="0" err="1" smtClean="0"/>
              <a:t>Perkalian</a:t>
            </a:r>
            <a:r>
              <a:rPr lang="en-US" sz="1600" dirty="0" smtClean="0"/>
              <a:t>  :</a:t>
            </a:r>
          </a:p>
          <a:p>
            <a:pPr>
              <a:buNone/>
            </a:pPr>
            <a:r>
              <a:rPr lang="en-US" sz="1600" dirty="0" smtClean="0"/>
              <a:t>       </a:t>
            </a:r>
            <a:r>
              <a:rPr lang="en-US" sz="1600" dirty="0" err="1" smtClean="0"/>
              <a:t>jika</a:t>
            </a:r>
            <a:r>
              <a:rPr lang="en-US" sz="1600" dirty="0" smtClean="0"/>
              <a:t> z </a:t>
            </a:r>
            <a:r>
              <a:rPr lang="en-US" sz="1600" dirty="0" err="1" smtClean="0"/>
              <a:t>bilangan</a:t>
            </a:r>
            <a:r>
              <a:rPr lang="en-US" sz="1600" dirty="0" smtClean="0"/>
              <a:t> </a:t>
            </a:r>
            <a:r>
              <a:rPr lang="en-US" sz="1600" dirty="0" err="1" smtClean="0"/>
              <a:t>positif</a:t>
            </a:r>
            <a:r>
              <a:rPr lang="en-US" sz="1600" dirty="0" smtClean="0"/>
              <a:t> </a:t>
            </a:r>
            <a:r>
              <a:rPr lang="en-US" sz="1600" dirty="0" err="1" smtClean="0"/>
              <a:t>maka</a:t>
            </a:r>
            <a:r>
              <a:rPr lang="en-US" sz="1600" dirty="0" smtClean="0"/>
              <a:t>:</a:t>
            </a:r>
          </a:p>
          <a:p>
            <a:pPr>
              <a:buAutoNum type="alphaLcParenR" startAt="3"/>
            </a:pPr>
            <a:endParaRPr lang="en-US" sz="1600" dirty="0" smtClean="0"/>
          </a:p>
          <a:p>
            <a:pPr>
              <a:buAutoNum type="alphaLcParenR" startAt="3"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95600" y="4165600"/>
          <a:ext cx="1905000" cy="254000"/>
        </p:xfrm>
        <a:graphic>
          <a:graphicData uri="http://schemas.openxmlformats.org/presentationml/2006/ole">
            <p:oleObj spid="_x0000_s34818" name="Equation" r:id="rId3" imgW="1333440" imgH="177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95600" y="4445358"/>
          <a:ext cx="1905000" cy="254000"/>
        </p:xfrm>
        <a:graphic>
          <a:graphicData uri="http://schemas.openxmlformats.org/presentationml/2006/ole">
            <p:oleObj spid="_x0000_s34819" name="Equation" r:id="rId4" imgW="133344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95600" y="4722610"/>
          <a:ext cx="1905000" cy="254000"/>
        </p:xfrm>
        <a:graphic>
          <a:graphicData uri="http://schemas.openxmlformats.org/presentationml/2006/ole">
            <p:oleObj spid="_x0000_s34820" name="Equation" r:id="rId5" imgW="1333440" imgH="177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332288" y="5191125"/>
          <a:ext cx="1468437" cy="234950"/>
        </p:xfrm>
        <a:graphic>
          <a:graphicData uri="http://schemas.openxmlformats.org/presentationml/2006/ole">
            <p:oleObj spid="_x0000_s34821" name="Equation" r:id="rId6" imgW="1028520" imgH="1648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332420" y="5419725"/>
          <a:ext cx="1487487" cy="234950"/>
        </p:xfrm>
        <a:graphic>
          <a:graphicData uri="http://schemas.openxmlformats.org/presentationml/2006/ole">
            <p:oleObj spid="_x0000_s34822" name="Equation" r:id="rId7" imgW="1041120" imgH="16488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317666" y="5659975"/>
          <a:ext cx="1487487" cy="236537"/>
        </p:xfrm>
        <a:graphic>
          <a:graphicData uri="http://schemas.openxmlformats.org/presentationml/2006/ole">
            <p:oleObj spid="_x0000_s34823" name="Equation" r:id="rId8" imgW="104112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-24 10">
      <a:dk1>
        <a:srgbClr val="4D4D4D"/>
      </a:dk1>
      <a:lt1>
        <a:srgbClr val="FFFFFF"/>
      </a:lt1>
      <a:dk2>
        <a:srgbClr val="4D4D4D"/>
      </a:dk2>
      <a:lt2>
        <a:srgbClr val="382E46"/>
      </a:lt2>
      <a:accent1>
        <a:srgbClr val="B40940"/>
      </a:accent1>
      <a:accent2>
        <a:srgbClr val="D2A13B"/>
      </a:accent2>
      <a:accent3>
        <a:srgbClr val="FFFFFF"/>
      </a:accent3>
      <a:accent4>
        <a:srgbClr val="404040"/>
      </a:accent4>
      <a:accent5>
        <a:srgbClr val="D6AAAF"/>
      </a:accent5>
      <a:accent6>
        <a:srgbClr val="BE9135"/>
      </a:accent6>
      <a:hlink>
        <a:srgbClr val="5A3D8D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114682"/>
        </a:lt2>
        <a:accent1>
          <a:srgbClr val="295B99"/>
        </a:accent1>
        <a:accent2>
          <a:srgbClr val="406DA6"/>
        </a:accent2>
        <a:accent3>
          <a:srgbClr val="FFFFFF"/>
        </a:accent3>
        <a:accent4>
          <a:srgbClr val="404040"/>
        </a:accent4>
        <a:accent5>
          <a:srgbClr val="ACB5CA"/>
        </a:accent5>
        <a:accent6>
          <a:srgbClr val="396296"/>
        </a:accent6>
        <a:hlink>
          <a:srgbClr val="5F84B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1984CC"/>
        </a:lt2>
        <a:accent1>
          <a:srgbClr val="0960AF"/>
        </a:accent1>
        <a:accent2>
          <a:srgbClr val="05438C"/>
        </a:accent2>
        <a:accent3>
          <a:srgbClr val="FFFFFF"/>
        </a:accent3>
        <a:accent4>
          <a:srgbClr val="404040"/>
        </a:accent4>
        <a:accent5>
          <a:srgbClr val="AAB6D4"/>
        </a:accent5>
        <a:accent6>
          <a:srgbClr val="043C7E"/>
        </a:accent6>
        <a:hlink>
          <a:srgbClr val="0230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116DE4"/>
        </a:lt2>
        <a:accent1>
          <a:srgbClr val="235CAF"/>
        </a:accent1>
        <a:accent2>
          <a:srgbClr val="54A1EE"/>
        </a:accent2>
        <a:accent3>
          <a:srgbClr val="FFFFFF"/>
        </a:accent3>
        <a:accent4>
          <a:srgbClr val="404040"/>
        </a:accent4>
        <a:accent5>
          <a:srgbClr val="ACB5D4"/>
        </a:accent5>
        <a:accent6>
          <a:srgbClr val="4B91D8"/>
        </a:accent6>
        <a:hlink>
          <a:srgbClr val="1391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2A2637"/>
        </a:lt2>
        <a:accent1>
          <a:srgbClr val="382E46"/>
        </a:accent1>
        <a:accent2>
          <a:srgbClr val="D2A13B"/>
        </a:accent2>
        <a:accent3>
          <a:srgbClr val="FFFFFF"/>
        </a:accent3>
        <a:accent4>
          <a:srgbClr val="404040"/>
        </a:accent4>
        <a:accent5>
          <a:srgbClr val="AEADB0"/>
        </a:accent5>
        <a:accent6>
          <a:srgbClr val="BE9135"/>
        </a:accent6>
        <a:hlink>
          <a:srgbClr val="B41D4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2A2637"/>
        </a:lt2>
        <a:accent1>
          <a:srgbClr val="382E46"/>
        </a:accent1>
        <a:accent2>
          <a:srgbClr val="D2A13B"/>
        </a:accent2>
        <a:accent3>
          <a:srgbClr val="FFFFFF"/>
        </a:accent3>
        <a:accent4>
          <a:srgbClr val="404040"/>
        </a:accent4>
        <a:accent5>
          <a:srgbClr val="AEADB0"/>
        </a:accent5>
        <a:accent6>
          <a:srgbClr val="BE9135"/>
        </a:accent6>
        <a:hlink>
          <a:srgbClr val="5A3D8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382E46"/>
        </a:lt2>
        <a:accent1>
          <a:srgbClr val="B40940"/>
        </a:accent1>
        <a:accent2>
          <a:srgbClr val="D2A13B"/>
        </a:accent2>
        <a:accent3>
          <a:srgbClr val="FFFFFF"/>
        </a:accent3>
        <a:accent4>
          <a:srgbClr val="404040"/>
        </a:accent4>
        <a:accent5>
          <a:srgbClr val="D6AAAF"/>
        </a:accent5>
        <a:accent6>
          <a:srgbClr val="BE9135"/>
        </a:accent6>
        <a:hlink>
          <a:srgbClr val="5A3D8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827</TotalTime>
  <Words>351</Words>
  <Application>Microsoft Office PowerPoint</Application>
  <PresentationFormat>On-screen Show (4:3)</PresentationFormat>
  <Paragraphs>83</Paragraphs>
  <Slides>9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powerpoint-template</vt:lpstr>
      <vt:lpstr>Equation</vt:lpstr>
      <vt:lpstr>KALKULUS I Oleh : Inne Novita Sari</vt:lpstr>
      <vt:lpstr>Identitas Mata Kuliah</vt:lpstr>
      <vt:lpstr>Aturan Perkuliahan</vt:lpstr>
      <vt:lpstr>Referensi</vt:lpstr>
      <vt:lpstr>SISTEM  BILANGAN  REAL</vt:lpstr>
      <vt:lpstr>Slide 6</vt:lpstr>
      <vt:lpstr>Slide 7</vt:lpstr>
      <vt:lpstr>Sifat – sifat Bilangan Real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RISET OPERASI  Oleh : Inne Novita Sari</dc:title>
  <dc:creator>Hp</dc:creator>
  <cp:lastModifiedBy>Hp</cp:lastModifiedBy>
  <cp:revision>60</cp:revision>
  <dcterms:created xsi:type="dcterms:W3CDTF">2012-09-09T14:33:23Z</dcterms:created>
  <dcterms:modified xsi:type="dcterms:W3CDTF">2012-09-20T03:29:47Z</dcterms:modified>
</cp:coreProperties>
</file>