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9"/>
  </p:handoutMasterIdLst>
  <p:sldIdLst>
    <p:sldId id="256" r:id="rId2"/>
    <p:sldId id="258" r:id="rId3"/>
    <p:sldId id="263" r:id="rId4"/>
    <p:sldId id="269" r:id="rId5"/>
    <p:sldId id="270" r:id="rId6"/>
    <p:sldId id="272" r:id="rId7"/>
    <p:sldId id="264" r:id="rId8"/>
    <p:sldId id="271" r:id="rId9"/>
    <p:sldId id="267" r:id="rId10"/>
    <p:sldId id="257" r:id="rId11"/>
    <p:sldId id="259" r:id="rId12"/>
    <p:sldId id="260" r:id="rId13"/>
    <p:sldId id="261" r:id="rId14"/>
    <p:sldId id="262" r:id="rId15"/>
    <p:sldId id="265" r:id="rId16"/>
    <p:sldId id="266" r:id="rId17"/>
    <p:sldId id="268" r:id="rId18"/>
  </p:sldIdLst>
  <p:sldSz cx="9144000" cy="6858000" type="screen4x3"/>
  <p:notesSz cx="6735763" cy="98694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FA972-3DED-4C90-9055-545C16B86268}" type="datetimeFigureOut">
              <a:rPr lang="id-ID" smtClean="0"/>
              <a:t>19/09/2012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E474F-71FD-4EE4-90A3-6C420D93483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A2E63B-C46D-42FA-BE07-86B85CB44956}" type="datetimeFigureOut">
              <a:rPr lang="id-ID" smtClean="0"/>
              <a:pPr/>
              <a:t>19/09/2012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26F051-1010-4763-861B-90E932FE1AC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BILANGAN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Number System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ℕ = {1, 2, 3, ... }</a:t>
            </a:r>
          </a:p>
          <a:p>
            <a:r>
              <a:rPr lang="id-ID" dirty="0" smtClean="0"/>
              <a:t>“Number” meant something you could count.</a:t>
            </a:r>
          </a:p>
          <a:p>
            <a:r>
              <a:rPr lang="id-ID" dirty="0" smtClean="0"/>
              <a:t>These are called the </a:t>
            </a:r>
            <a:r>
              <a:rPr lang="id-ID" i="1" dirty="0" smtClean="0"/>
              <a:t>natural numbers</a:t>
            </a:r>
            <a:r>
              <a:rPr lang="id-ID" dirty="0" smtClean="0"/>
              <a:t>, or sometimes the </a:t>
            </a:r>
            <a:r>
              <a:rPr lang="id-ID" i="1" dirty="0" smtClean="0"/>
              <a:t>counting numbers.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NATURAL NUMBERS (ℕ)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We call the set of natural numbers plus the number zero the </a:t>
            </a:r>
            <a:r>
              <a:rPr lang="id-ID" i="1" dirty="0" smtClean="0"/>
              <a:t>whole numbers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WHOLE  NUMBERS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Whole numbers plus negatives</a:t>
            </a:r>
          </a:p>
          <a:p>
            <a:r>
              <a:rPr lang="id-ID" dirty="0" smtClean="0"/>
              <a:t>ℤ = { . . . –4, –3, –2, –1, 0, 1, 2, 3, 4, . . .}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INTEGERS (ℤ)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All numbers of the form   , where </a:t>
            </a:r>
            <a:r>
              <a:rPr lang="id-ID" i="1" dirty="0" smtClean="0"/>
              <a:t>a</a:t>
            </a:r>
            <a:r>
              <a:rPr lang="id-ID" dirty="0" smtClean="0"/>
              <a:t> and </a:t>
            </a:r>
            <a:r>
              <a:rPr lang="id-ID" i="1" dirty="0" smtClean="0"/>
              <a:t>b</a:t>
            </a:r>
            <a:r>
              <a:rPr lang="id-ID" dirty="0" smtClean="0"/>
              <a:t> are integers (but </a:t>
            </a:r>
            <a:r>
              <a:rPr lang="id-ID" i="1" dirty="0" smtClean="0"/>
              <a:t>b</a:t>
            </a:r>
            <a:r>
              <a:rPr lang="id-ID" dirty="0" smtClean="0"/>
              <a:t> cannot be zero)</a:t>
            </a:r>
          </a:p>
          <a:p>
            <a:r>
              <a:rPr lang="id-ID" dirty="0" smtClean="0"/>
              <a:t>Rational numbers include what we usually call </a:t>
            </a:r>
            <a:r>
              <a:rPr lang="id-ID" i="1" dirty="0" smtClean="0"/>
              <a:t>fractions</a:t>
            </a:r>
            <a:r>
              <a:rPr lang="id-ID" dirty="0" smtClean="0"/>
              <a:t>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dirty="0" smtClean="0"/>
              <a:t>RATIONAL  NUMBERS (ℚ)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428736"/>
            <a:ext cx="214314" cy="61436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Cannot be expressed as a ratio of integers. </a:t>
            </a:r>
          </a:p>
          <a:p>
            <a:pPr lvl="0" algn="just"/>
            <a:r>
              <a:rPr lang="id-ID" dirty="0" smtClean="0"/>
              <a:t>As decimals they never repeat or terminate (rationals always do one or the other) </a:t>
            </a:r>
          </a:p>
          <a:p>
            <a:r>
              <a:rPr lang="id-ID" dirty="0" smtClean="0"/>
              <a:t>Examples :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IRRATIONAL NUMBERS</a:t>
            </a:r>
            <a:endParaRPr lang="id-ID" dirty="0"/>
          </a:p>
        </p:txBody>
      </p:sp>
      <p:pic>
        <p:nvPicPr>
          <p:cNvPr id="4" name="Picture 3" descr="http://jamesbrennan.org/algebra/numbers/the_real_number_system_files/image01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9000"/>
            <a:ext cx="15716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jamesbrennan.org/algebra/numbers/the_real_number_system_files/image01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14818"/>
            <a:ext cx="157163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The ordered nature of the real numbers lets us arrange them along a line (imagine that the line is made up of an infinite number of points all packed so closely together that they form a solid line). 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Number Line</a:t>
            </a:r>
            <a:endParaRPr lang="id-ID" dirty="0"/>
          </a:p>
        </p:txBody>
      </p:sp>
      <p:pic>
        <p:nvPicPr>
          <p:cNvPr id="4" name="Picture 3" descr="http://jamesbrennan.org/algebra/numbers/the_real_number_system_files/image03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929066"/>
            <a:ext cx="36433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When we want to talk about how “large” a number is without regard as to whether it is positive or negative, we use the </a:t>
            </a:r>
            <a:r>
              <a:rPr lang="id-ID" i="1" dirty="0" smtClean="0"/>
              <a:t>absolute value</a:t>
            </a:r>
            <a:r>
              <a:rPr lang="id-ID" dirty="0" smtClean="0"/>
              <a:t> function. The absolute value of a number is the distance from that number to the origin (zero) on the number line. That distance is always given as a non-negative number.</a:t>
            </a:r>
          </a:p>
          <a:p>
            <a:pPr algn="just"/>
            <a:r>
              <a:rPr lang="id-ID" dirty="0" smtClean="0"/>
              <a:t>In short:</a:t>
            </a:r>
          </a:p>
          <a:p>
            <a:pPr lvl="1" algn="just"/>
            <a:r>
              <a:rPr lang="id-ID" dirty="0" smtClean="0"/>
              <a:t>If a number is positive (or zero), the absolute value function does nothing to it: </a:t>
            </a:r>
          </a:p>
          <a:p>
            <a:pPr lvl="1" algn="just"/>
            <a:r>
              <a:rPr lang="id-ID" dirty="0" smtClean="0"/>
              <a:t>If a number is negative, the absolute value function makes it positive: 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Absolute Value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Mini Test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913664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id-ID" dirty="0" smtClean="0"/>
              <a:t>4-3(8-12)-6 </a:t>
            </a:r>
          </a:p>
          <a:p>
            <a:pPr marL="624078" indent="-514350">
              <a:buAutoNum type="arabicPeriod"/>
            </a:pPr>
            <a:r>
              <a:rPr lang="id-ID" dirty="0" smtClean="0"/>
              <a:t>-[3(-6+13)-2(5-9)]</a:t>
            </a:r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r>
              <a:rPr lang="id-ID" dirty="0" smtClean="0"/>
              <a:t>.</a:t>
            </a:r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 smtClean="0"/>
          </a:p>
          <a:p>
            <a:endParaRPr lang="id-ID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041775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7.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8.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9.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10.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357430"/>
            <a:ext cx="1285884" cy="73025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214686"/>
            <a:ext cx="1357322" cy="685657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929066"/>
            <a:ext cx="1509517" cy="642943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14884"/>
            <a:ext cx="857256" cy="1360428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428736"/>
            <a:ext cx="1000132" cy="938585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14620"/>
            <a:ext cx="2250297" cy="500066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500438"/>
            <a:ext cx="1214446" cy="553418"/>
          </a:xfrm>
          <a:prstGeom prst="rect">
            <a:avLst/>
          </a:prstGeom>
          <a:noFill/>
        </p:spPr>
      </p:pic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286256"/>
            <a:ext cx="1625215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REAL NUMBER SYSTEM (ℝ)</a:t>
            </a:r>
            <a:endParaRPr lang="id-ID" dirty="0"/>
          </a:p>
        </p:txBody>
      </p:sp>
      <p:pic>
        <p:nvPicPr>
          <p:cNvPr id="4" name="Picture 3" descr="http://jamesbrennan.org/algebra/numbers/the_real_number_system_files/image03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650085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667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Rationals + Irrationals </a:t>
            </a:r>
          </a:p>
          <a:p>
            <a:pPr lvl="0"/>
            <a:r>
              <a:rPr lang="id-ID" dirty="0" smtClean="0"/>
              <a:t>All points on the number line </a:t>
            </a:r>
          </a:p>
          <a:p>
            <a:pPr lvl="0"/>
            <a:r>
              <a:rPr lang="id-ID" dirty="0" smtClean="0"/>
              <a:t>Or all possible distances on the number line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Real Numbers (</a:t>
            </a:r>
            <a:r>
              <a:rPr lang="id-ID" sz="4400" dirty="0" smtClean="0">
                <a:cs typeface="Lucida Sans Unicode"/>
              </a:rPr>
              <a:t>ℝ)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876630"/>
          </a:xfrm>
        </p:spPr>
        <p:txBody>
          <a:bodyPr>
            <a:normAutofit/>
          </a:bodyPr>
          <a:lstStyle/>
          <a:p>
            <a:pPr lvl="0" eaLnBrk="0"/>
            <a:r>
              <a:rPr lang="id-ID" dirty="0" smtClean="0"/>
              <a:t>For every a,b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 + 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R.</a:t>
            </a:r>
          </a:p>
          <a:p>
            <a:pPr lvl="0" eaLnBrk="0"/>
            <a:r>
              <a:rPr lang="id-ID" dirty="0" smtClean="0"/>
              <a:t>For every a,b,c </a:t>
            </a:r>
            <a:r>
              <a:rPr lang="id-ID" dirty="0" smtClean="0">
                <a:latin typeface="Century Gothic"/>
              </a:rPr>
              <a:t>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a+(b+c) = (a+b)+ c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 + 0 = a.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there exists —a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 such that a + (—a) = 0.</a:t>
            </a:r>
          </a:p>
          <a:p>
            <a:pPr lvl="0" eaLnBrk="0"/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Field Axioms (Operation addition)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/>
            <a:r>
              <a:rPr lang="id-ID" dirty="0" smtClean="0"/>
              <a:t>For every a,b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R.</a:t>
            </a:r>
          </a:p>
          <a:p>
            <a:pPr lvl="0" eaLnBrk="0"/>
            <a:r>
              <a:rPr lang="id-ID" dirty="0" smtClean="0"/>
              <a:t>For every a, b, c </a:t>
            </a:r>
            <a:r>
              <a:rPr lang="id-ID" dirty="0" smtClean="0">
                <a:latin typeface="Century Gothic"/>
              </a:rPr>
              <a:t>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a(bc) = (ab)c.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a1 = a.</a:t>
            </a:r>
          </a:p>
          <a:p>
            <a:pPr lvl="0" eaLnBrk="0"/>
            <a:r>
              <a:rPr lang="id-ID" dirty="0" smtClean="0"/>
              <a:t>For every a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 such that a ≠ 0, there exists a</a:t>
            </a:r>
            <a:r>
              <a:rPr lang="id-ID" baseline="30000" dirty="0" smtClean="0"/>
              <a:t>−1</a:t>
            </a:r>
            <a:r>
              <a:rPr lang="id-ID" dirty="0" smtClean="0"/>
              <a:t>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R such that aa</a:t>
            </a:r>
            <a:r>
              <a:rPr lang="id-ID" baseline="30000" dirty="0" smtClean="0"/>
              <a:t>−1</a:t>
            </a:r>
            <a:r>
              <a:rPr lang="id-ID" dirty="0" smtClean="0"/>
              <a:t> = 1.</a:t>
            </a:r>
          </a:p>
          <a:p>
            <a:pPr lvl="0" eaLnBrk="0"/>
            <a:r>
              <a:rPr lang="id-ID" dirty="0" smtClean="0"/>
              <a:t>For every a, b </a:t>
            </a:r>
            <a:r>
              <a:rPr lang="id-ID" dirty="0" smtClean="0">
                <a:latin typeface="Century Gothic"/>
              </a:rPr>
              <a:t></a:t>
            </a:r>
            <a:r>
              <a:rPr lang="id-ID" dirty="0" smtClean="0"/>
              <a:t> </a:t>
            </a:r>
            <a:r>
              <a:rPr lang="id-ID" sz="2800" dirty="0" smtClean="0">
                <a:cs typeface="Lucida Sans Unicode"/>
              </a:rPr>
              <a:t>ℝ</a:t>
            </a:r>
            <a:r>
              <a:rPr lang="id-ID" dirty="0" smtClean="0"/>
              <a:t>, we have ab = ba.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Field Axioms (Operation multiplication)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400" dirty="0" smtClean="0"/>
              <a:t>For every a,b,c </a:t>
            </a:r>
            <a:r>
              <a:rPr lang="id-ID" sz="2400" dirty="0" smtClean="0">
                <a:latin typeface="Century Gothic"/>
              </a:rPr>
              <a:t></a:t>
            </a:r>
            <a:r>
              <a:rPr lang="id-ID" sz="2400" dirty="0" smtClean="0"/>
              <a:t> </a:t>
            </a:r>
            <a:r>
              <a:rPr lang="id-ID" sz="2400" dirty="0" smtClean="0">
                <a:cs typeface="Lucida Sans Unicode"/>
              </a:rPr>
              <a:t>ℝ</a:t>
            </a:r>
            <a:r>
              <a:rPr lang="id-ID" sz="2400" dirty="0" smtClean="0"/>
              <a:t>, we have a(b + c) = ab + ac.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Field Axioms (Distributive Law)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The real numbers have the property that they are </a:t>
            </a:r>
            <a:r>
              <a:rPr lang="id-ID" i="1" dirty="0" smtClean="0"/>
              <a:t>ordered</a:t>
            </a:r>
            <a:r>
              <a:rPr lang="id-ID" dirty="0" smtClean="0"/>
              <a:t>, which means that given any two different numbers we can always say that one is greater or less than the other. A more formal way of saying this is:</a:t>
            </a:r>
          </a:p>
          <a:p>
            <a:pPr algn="just"/>
            <a:r>
              <a:rPr lang="id-ID" dirty="0" smtClean="0"/>
              <a:t>For any two real numbers </a:t>
            </a:r>
            <a:r>
              <a:rPr lang="id-ID" i="1" dirty="0" smtClean="0"/>
              <a:t>a</a:t>
            </a:r>
            <a:r>
              <a:rPr lang="id-ID" dirty="0" smtClean="0"/>
              <a:t> and </a:t>
            </a:r>
            <a:r>
              <a:rPr lang="id-ID" i="1" dirty="0" smtClean="0"/>
              <a:t>b</a:t>
            </a:r>
            <a:r>
              <a:rPr lang="id-ID" dirty="0" smtClean="0"/>
              <a:t>, one and only one of the following three statements is true:</a:t>
            </a:r>
          </a:p>
          <a:p>
            <a:pPr algn="just"/>
            <a:r>
              <a:rPr lang="id-ID" dirty="0" smtClean="0"/>
              <a:t>1.  </a:t>
            </a:r>
            <a:r>
              <a:rPr lang="id-ID" i="1" dirty="0" smtClean="0"/>
              <a:t>a</a:t>
            </a:r>
            <a:r>
              <a:rPr lang="id-ID" dirty="0" smtClean="0"/>
              <a:t> is less than </a:t>
            </a:r>
            <a:r>
              <a:rPr lang="id-ID" i="1" dirty="0" smtClean="0"/>
              <a:t>b</a:t>
            </a:r>
            <a:r>
              <a:rPr lang="id-ID" dirty="0" smtClean="0"/>
              <a:t>, (expressed as </a:t>
            </a:r>
            <a:r>
              <a:rPr lang="id-ID" i="1" dirty="0" smtClean="0"/>
              <a:t>a</a:t>
            </a:r>
            <a:r>
              <a:rPr lang="id-ID" dirty="0" smtClean="0"/>
              <a:t> &lt; </a:t>
            </a:r>
            <a:r>
              <a:rPr lang="id-ID" i="1" dirty="0" smtClean="0"/>
              <a:t>b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2.  </a:t>
            </a:r>
            <a:r>
              <a:rPr lang="id-ID" i="1" dirty="0" smtClean="0"/>
              <a:t>a</a:t>
            </a:r>
            <a:r>
              <a:rPr lang="id-ID" dirty="0" smtClean="0"/>
              <a:t> is equal to </a:t>
            </a:r>
            <a:r>
              <a:rPr lang="id-ID" i="1" dirty="0" smtClean="0"/>
              <a:t>b</a:t>
            </a:r>
            <a:r>
              <a:rPr lang="id-ID" dirty="0" smtClean="0"/>
              <a:t>, (expressed as </a:t>
            </a:r>
            <a:r>
              <a:rPr lang="id-ID" i="1" dirty="0" smtClean="0"/>
              <a:t>a</a:t>
            </a:r>
            <a:r>
              <a:rPr lang="id-ID" dirty="0" smtClean="0"/>
              <a:t> = </a:t>
            </a:r>
            <a:r>
              <a:rPr lang="id-ID" i="1" dirty="0" smtClean="0"/>
              <a:t>b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3.  </a:t>
            </a:r>
            <a:r>
              <a:rPr lang="id-ID" i="1" dirty="0" smtClean="0"/>
              <a:t>a</a:t>
            </a:r>
            <a:r>
              <a:rPr lang="id-ID" dirty="0" smtClean="0"/>
              <a:t> is greater than </a:t>
            </a:r>
            <a:r>
              <a:rPr lang="id-ID" i="1" dirty="0" smtClean="0"/>
              <a:t>b</a:t>
            </a:r>
            <a:r>
              <a:rPr lang="id-ID" dirty="0" smtClean="0"/>
              <a:t>, (expressed as </a:t>
            </a:r>
            <a:r>
              <a:rPr lang="id-ID" i="1" dirty="0" smtClean="0"/>
              <a:t>a</a:t>
            </a:r>
            <a:r>
              <a:rPr lang="id-ID" dirty="0" smtClean="0"/>
              <a:t> &gt; </a:t>
            </a:r>
            <a:r>
              <a:rPr lang="id-ID" i="1" dirty="0" smtClean="0"/>
              <a:t>b</a:t>
            </a:r>
            <a:r>
              <a:rPr lang="id-ID" dirty="0" smtClean="0"/>
              <a:t>)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 Ordered Set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/>
            <a:r>
              <a:rPr lang="id-ID" sz="2000" dirty="0" smtClean="0"/>
              <a:t>For every a, b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/>
              <a:t> </a:t>
            </a:r>
            <a:r>
              <a:rPr lang="id-ID" sz="2000" dirty="0" smtClean="0">
                <a:cs typeface="Lucida Sans Unicode"/>
              </a:rPr>
              <a:t>ℝ</a:t>
            </a:r>
            <a:r>
              <a:rPr lang="id-ID" sz="2000" dirty="0" smtClean="0"/>
              <a:t>, exactly one of a &lt; b, a = b, a &gt; b holds.</a:t>
            </a:r>
          </a:p>
          <a:p>
            <a:pPr lvl="0" eaLnBrk="0"/>
            <a:r>
              <a:rPr lang="id-ID" sz="2000" dirty="0" smtClean="0"/>
              <a:t>For every a, b, c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/>
              <a:t> </a:t>
            </a:r>
            <a:r>
              <a:rPr lang="id-ID" sz="2000" dirty="0" smtClean="0">
                <a:cs typeface="Lucida Sans Unicode"/>
              </a:rPr>
              <a:t>ℝ</a:t>
            </a:r>
            <a:r>
              <a:rPr lang="id-ID" sz="2000" dirty="0" smtClean="0"/>
              <a:t> satisfying a &gt; b and b &gt; c, we have a &gt; c.</a:t>
            </a:r>
          </a:p>
          <a:p>
            <a:pPr lvl="0" eaLnBrk="0"/>
            <a:r>
              <a:rPr lang="id-ID" sz="2000" dirty="0" smtClean="0"/>
              <a:t>For every a,b,c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/>
              <a:t> </a:t>
            </a:r>
            <a:r>
              <a:rPr lang="id-ID" sz="2000" dirty="0" smtClean="0">
                <a:cs typeface="Lucida Sans Unicode"/>
              </a:rPr>
              <a:t>ℝ</a:t>
            </a:r>
            <a:r>
              <a:rPr lang="id-ID" sz="2000" dirty="0" smtClean="0"/>
              <a:t> satisfying a &gt; b, we have a + c &gt; b + c.</a:t>
            </a:r>
          </a:p>
          <a:p>
            <a:pPr lvl="0" eaLnBrk="0"/>
            <a:r>
              <a:rPr lang="id-ID" sz="2000" dirty="0" smtClean="0"/>
              <a:t>For every a, b, c </a:t>
            </a:r>
            <a:r>
              <a:rPr lang="id-ID" sz="2000" dirty="0" smtClean="0">
                <a:latin typeface="Century Gothic"/>
              </a:rPr>
              <a:t></a:t>
            </a:r>
            <a:r>
              <a:rPr lang="id-ID" sz="2000" dirty="0" smtClean="0">
                <a:latin typeface="Lucida Sans Unicode"/>
                <a:cs typeface="Lucida Sans Unicode"/>
              </a:rPr>
              <a:t>ℝ</a:t>
            </a:r>
            <a:r>
              <a:rPr lang="id-ID" sz="2000" dirty="0" smtClean="0"/>
              <a:t> satisfying a &gt; b and c &gt; 0, </a:t>
            </a:r>
          </a:p>
          <a:p>
            <a:pPr lvl="0" eaLnBrk="0">
              <a:buNone/>
            </a:pPr>
            <a:r>
              <a:rPr lang="id-ID" sz="2000" dirty="0" smtClean="0"/>
              <a:t>	we have ac &gt; bc.</a:t>
            </a:r>
          </a:p>
          <a:p>
            <a:pPr lvl="0" eaLnBrk="0">
              <a:buNone/>
            </a:pPr>
            <a:endParaRPr lang="id-ID" sz="20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Order Axioms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x &lt; y</a:t>
            </a:r>
            <a:r>
              <a:rPr lang="id-ID" dirty="0" smtClean="0"/>
              <a:t>  and 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y &lt; z</a:t>
            </a:r>
            <a:r>
              <a:rPr lang="id-ID" dirty="0" smtClean="0"/>
              <a:t>  ⇒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x &lt; z</a:t>
            </a:r>
          </a:p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x &lt; y ↔  x+z &lt; y+z </a:t>
            </a:r>
          </a:p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Positive : x &lt; y ↔  xz &lt; yz </a:t>
            </a:r>
          </a:p>
          <a:p>
            <a:r>
              <a:rPr lang="id-ID" i="1" dirty="0" smtClean="0">
                <a:latin typeface="Arial" pitchFamily="34" charset="0"/>
                <a:cs typeface="Arial" pitchFamily="34" charset="0"/>
              </a:rPr>
              <a:t>Negative : x &lt; y ↔  xz &gt; yz </a:t>
            </a:r>
          </a:p>
          <a:p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endParaRPr lang="id-ID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Transitives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656</TotalTime>
  <Words>717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SISTEM BILANGAN</vt:lpstr>
      <vt:lpstr>REAL NUMBER SYSTEM (ℝ)</vt:lpstr>
      <vt:lpstr>Real Numbers (ℝ)</vt:lpstr>
      <vt:lpstr>Field Axioms (Operation addition) </vt:lpstr>
      <vt:lpstr>Field Axioms (Operation multiplication) </vt:lpstr>
      <vt:lpstr>Field Axioms (Distributive Law)</vt:lpstr>
      <vt:lpstr>An Ordered Set</vt:lpstr>
      <vt:lpstr>Order Axioms</vt:lpstr>
      <vt:lpstr>Transitives</vt:lpstr>
      <vt:lpstr>NATURAL NUMBERS (ℕ)</vt:lpstr>
      <vt:lpstr>WHOLE  NUMBERS</vt:lpstr>
      <vt:lpstr>INTEGERS (ℤ) </vt:lpstr>
      <vt:lpstr>RATIONAL  NUMBERS (ℚ)</vt:lpstr>
      <vt:lpstr>IRRATIONAL NUMBERS</vt:lpstr>
      <vt:lpstr>The Number Line</vt:lpstr>
      <vt:lpstr>Absolute Value</vt:lpstr>
      <vt:lpstr>Mini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</dc:title>
  <dc:creator>Citra</dc:creator>
  <cp:lastModifiedBy>Citra</cp:lastModifiedBy>
  <cp:revision>47</cp:revision>
  <dcterms:created xsi:type="dcterms:W3CDTF">2012-09-17T04:08:00Z</dcterms:created>
  <dcterms:modified xsi:type="dcterms:W3CDTF">2012-09-19T04:42:06Z</dcterms:modified>
</cp:coreProperties>
</file>