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2"/>
  </p:notesMasterIdLst>
  <p:sldIdLst>
    <p:sldId id="293" r:id="rId2"/>
    <p:sldId id="291" r:id="rId3"/>
    <p:sldId id="257" r:id="rId4"/>
    <p:sldId id="258" r:id="rId5"/>
    <p:sldId id="295" r:id="rId6"/>
    <p:sldId id="296" r:id="rId7"/>
    <p:sldId id="294" r:id="rId8"/>
    <p:sldId id="259" r:id="rId9"/>
    <p:sldId id="292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0" r:id="rId30"/>
    <p:sldId id="29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1F6ED-61DD-452A-A292-797BBC43594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0FE6D-6FB3-4177-B847-E2CD9980A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64108-C9F5-45D0-A38B-4B98EB1F5B92}" type="slidenum">
              <a:rPr lang="en-US"/>
              <a:pPr/>
              <a:t>7</a:t>
            </a:fld>
            <a:endParaRPr lang="en-US"/>
          </a:p>
        </p:txBody>
      </p:sp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48187" cy="3413125"/>
          </a:xfrm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4FE1461A-C8FC-4A8D-B6EF-5B416C349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17725" y="0"/>
            <a:ext cx="6867525" cy="6078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D4E37808-C0C4-4038-B5E7-2E56C893B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FC226B-949E-4138-859B-AB4CE758F41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381000" y="2057400"/>
          <a:ext cx="2101850" cy="3951288"/>
        </p:xfrm>
        <a:graphic>
          <a:graphicData uri="http://schemas.openxmlformats.org/presentationml/2006/ole">
            <p:oleObj spid="_x0000_s2050" name="Clip" r:id="rId3" imgW="2102400" imgH="3951360" progId="">
              <p:embed/>
            </p:oleObj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317750" y="76200"/>
            <a:ext cx="6826250" cy="4800600"/>
          </a:xfrm>
          <a:prstGeom prst="cloudCallout">
            <a:avLst>
              <a:gd name="adj1" fmla="val -48648"/>
              <a:gd name="adj2" fmla="val 2208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 :</a:t>
            </a:r>
          </a:p>
          <a:p>
            <a:pPr algn="ctr"/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Chain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SCM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kondisi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nyata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sesederhana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sebagaimana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diatas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contoh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sebuah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sederhana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Pihak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terlibat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1.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gandum</a:t>
            </a:r>
            <a:r>
              <a:rPr lang="en-US" sz="2200" dirty="0">
                <a:solidFill>
                  <a:schemeClr val="tx2"/>
                </a:solidFill>
              </a:rPr>
              <a:t>  2.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tebu</a:t>
            </a:r>
            <a:r>
              <a:rPr lang="en-US" sz="2200" dirty="0">
                <a:solidFill>
                  <a:schemeClr val="tx2"/>
                </a:solidFill>
              </a:rPr>
              <a:t>  3.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garam</a:t>
            </a:r>
            <a:r>
              <a:rPr lang="en-US" sz="2200" dirty="0">
                <a:solidFill>
                  <a:schemeClr val="tx2"/>
                </a:solidFill>
              </a:rPr>
              <a:t>  4.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aluminium</a:t>
            </a:r>
            <a:r>
              <a:rPr lang="en-US" sz="2200" dirty="0">
                <a:solidFill>
                  <a:schemeClr val="tx2"/>
                </a:solidFill>
              </a:rPr>
              <a:t>  5.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terigu</a:t>
            </a:r>
            <a:r>
              <a:rPr lang="en-US" sz="2200" dirty="0">
                <a:solidFill>
                  <a:schemeClr val="tx2"/>
                </a:solidFill>
              </a:rPr>
              <a:t>  6.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gula</a:t>
            </a:r>
            <a:r>
              <a:rPr lang="en-US" sz="2200" dirty="0">
                <a:solidFill>
                  <a:schemeClr val="tx2"/>
                </a:solidFill>
              </a:rPr>
              <a:t>  7. distributor </a:t>
            </a:r>
            <a:r>
              <a:rPr lang="en-US" sz="2200" dirty="0" err="1">
                <a:solidFill>
                  <a:schemeClr val="tx2"/>
                </a:solidFill>
              </a:rPr>
              <a:t>garam</a:t>
            </a:r>
            <a:r>
              <a:rPr lang="en-US" sz="2200" dirty="0">
                <a:solidFill>
                  <a:schemeClr val="tx2"/>
                </a:solidFill>
              </a:rPr>
              <a:t>  8.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>
                <a:solidFill>
                  <a:schemeClr val="tx2"/>
                </a:solidFill>
              </a:rPr>
              <a:t>  9.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 10. distributor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 11. supermarket  12.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pergudangan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/>
              <a:t>Skema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yang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dibentuk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 </a:t>
            </a:r>
            <a:r>
              <a:rPr lang="en-US" sz="2200" dirty="0" smtClean="0"/>
              <a:t>:</a:t>
            </a:r>
          </a:p>
          <a:p>
            <a:endParaRPr lang="en-US" sz="2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288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3657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88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28800" y="57150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956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3657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956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95600" y="57150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91000" y="41148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611813" y="29845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626100" y="506095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1628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162800" y="35814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1628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362200" y="2695575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2362200" y="3867150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2347913" y="4824413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347913" y="5899150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3454400" y="2728913"/>
            <a:ext cx="682625" cy="1363662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3454400" y="4441825"/>
            <a:ext cx="682625" cy="142240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3429000" y="3873500"/>
            <a:ext cx="687388" cy="334963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429000" y="4356100"/>
            <a:ext cx="685800" cy="471488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4706938" y="3213100"/>
            <a:ext cx="860425" cy="1036638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4706938" y="4303713"/>
            <a:ext cx="860425" cy="954087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6145213" y="2703513"/>
            <a:ext cx="981075" cy="442912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6145213" y="3213100"/>
            <a:ext cx="968375" cy="56515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6118225" y="4840288"/>
            <a:ext cx="1008063" cy="377825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6118225" y="5257800"/>
            <a:ext cx="995363" cy="57785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Kalau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yakni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terlibat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memasok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baku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memproduksi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barang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mengirimkannya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pemakai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akhir</a:t>
            </a:r>
            <a:r>
              <a:rPr lang="en-US" sz="2200" dirty="0">
                <a:solidFill>
                  <a:schemeClr val="tx2"/>
                </a:solidFill>
              </a:rPr>
              <a:t>, SCM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metode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alat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pendekatan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pengelolaannya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Pendekatan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ditekankan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terintegrasi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semangat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kolaborasi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>
                <a:solidFill>
                  <a:schemeClr val="tx2"/>
                </a:solidFill>
              </a:rPr>
              <a:t>Supply chain </a:t>
            </a:r>
            <a:r>
              <a:rPr lang="en-US" sz="2200" dirty="0" err="1">
                <a:solidFill>
                  <a:schemeClr val="tx2"/>
                </a:solidFill>
              </a:rPr>
              <a:t>manajement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berorientasi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urusan</a:t>
            </a:r>
            <a:r>
              <a:rPr lang="en-US" sz="2200" dirty="0">
                <a:solidFill>
                  <a:schemeClr val="tx2"/>
                </a:solidFill>
              </a:rPr>
              <a:t> internal </a:t>
            </a:r>
            <a:r>
              <a:rPr lang="en-US" sz="2200" dirty="0" err="1">
                <a:solidFill>
                  <a:schemeClr val="tx2"/>
                </a:solidFill>
              </a:rPr>
              <a:t>melainkan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eksternal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menyangkut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hubungan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partner.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solidFill>
                  <a:schemeClr val="tx2"/>
                </a:solidFill>
              </a:rPr>
              <a:t>Definisi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the Council of Logistics Management :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i="1" dirty="0">
                <a:solidFill>
                  <a:schemeClr val="tx2"/>
                </a:solidFill>
              </a:rPr>
              <a:t>Supply Chain </a:t>
            </a:r>
            <a:r>
              <a:rPr lang="en-US" sz="2200" i="1" dirty="0" err="1">
                <a:solidFill>
                  <a:schemeClr val="tx2"/>
                </a:solidFill>
              </a:rPr>
              <a:t>Mangement</a:t>
            </a:r>
            <a:r>
              <a:rPr lang="en-US" sz="2200" i="1" dirty="0">
                <a:solidFill>
                  <a:schemeClr val="tx2"/>
                </a:solidFill>
              </a:rPr>
              <a:t> is the systematic, strategic coordination of the traditional business functions within a particular company and across businesses within the supply chain for the purpose of improving the long-term performance of the individual company and the supply chain as a whole.</a:t>
            </a:r>
          </a:p>
          <a:p>
            <a:r>
              <a:rPr lang="en-US" sz="2200" dirty="0">
                <a:solidFill>
                  <a:schemeClr val="tx2"/>
                </a:solidFill>
              </a:rPr>
              <a:t>Perusahaan yang </a:t>
            </a:r>
            <a:r>
              <a:rPr lang="en-US" sz="2200" dirty="0" err="1">
                <a:solidFill>
                  <a:schemeClr val="tx2"/>
                </a:solidFill>
              </a:rPr>
              <a:t>berada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intinya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memuaskan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konsumen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sama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membuat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mengirimkan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waktu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bagus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solidFill>
                  <a:schemeClr val="tx2"/>
                </a:solidFill>
              </a:rPr>
              <a:t>Persaingan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sekarang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bukanlah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lainnya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tapi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lebih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dikatakan</a:t>
            </a:r>
            <a:r>
              <a:rPr lang="en-US" sz="2200" dirty="0">
                <a:solidFill>
                  <a:schemeClr val="tx2"/>
                </a:solidFill>
              </a:rPr>
              <a:t> supply chain yang </a:t>
            </a:r>
            <a:r>
              <a:rPr lang="en-US" sz="2200" dirty="0" err="1">
                <a:solidFill>
                  <a:schemeClr val="tx2"/>
                </a:solidFill>
              </a:rPr>
              <a:t>satu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supply chain yang lain.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Semangat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kolaborasi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koordinasi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diutamakan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tapi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mengorbankan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kepentingan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tiap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individu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peruhasaan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Idealnya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hubungan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jangka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panjang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sehingga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tercipta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kepercayaan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efisiensi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Apakah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indonesia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menerapkan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perusahaannya</a:t>
            </a:r>
            <a:r>
              <a:rPr lang="en-US" sz="2200" dirty="0">
                <a:solidFill>
                  <a:schemeClr val="tx2"/>
                </a:solidFill>
              </a:rPr>
              <a:t>….?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Jawabannya adalah pada hakekatnya mereka semua memiliki metode atau pendekatan dalam mengelola supply chain mereka, namun tidak semua dari mereka yang menerapkan pendekatan yang integratif dan kolaboratif.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Area </a:t>
            </a:r>
            <a:r>
              <a:rPr 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Cakupan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Apabila mengacu pada sebuah perusahaan manufaktur, kegiatan-keiatan utama yang masuk dalam klasifikasi SCM adalah :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merancang produk baru (</a:t>
            </a:r>
            <a:r>
              <a:rPr lang="en-US" sz="2200" i="1">
                <a:solidFill>
                  <a:schemeClr val="tx2"/>
                </a:solidFill>
              </a:rPr>
              <a:t>product development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mendapatkan bahan baku (</a:t>
            </a:r>
            <a:r>
              <a:rPr lang="en-US" sz="2200" i="1">
                <a:solidFill>
                  <a:schemeClr val="tx2"/>
                </a:solidFill>
              </a:rPr>
              <a:t>procurement</a:t>
            </a:r>
            <a:r>
              <a:rPr lang="en-US" sz="220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merencanakan produksi dan persediaan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  ( </a:t>
            </a:r>
            <a:r>
              <a:rPr lang="en-US" sz="2200" i="1">
                <a:solidFill>
                  <a:schemeClr val="tx2"/>
                </a:solidFill>
              </a:rPr>
              <a:t>planning and control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melakukan produksi ( </a:t>
            </a:r>
            <a:r>
              <a:rPr lang="en-US" sz="2200" i="1">
                <a:solidFill>
                  <a:schemeClr val="tx2"/>
                </a:solidFill>
              </a:rPr>
              <a:t>production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melakukan pengiriman ( </a:t>
            </a:r>
            <a:r>
              <a:rPr lang="en-US" sz="2200" i="1">
                <a:solidFill>
                  <a:schemeClr val="tx2"/>
                </a:solidFill>
              </a:rPr>
              <a:t>distribution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867525" cy="83661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Area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Cakupan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SCM</a:t>
            </a:r>
          </a:p>
        </p:txBody>
      </p:sp>
      <p:graphicFrame>
        <p:nvGraphicFramePr>
          <p:cNvPr id="16458" name="Group 74"/>
          <p:cNvGraphicFramePr>
            <a:graphicFrameLocks noGrp="1"/>
          </p:cNvGraphicFramePr>
          <p:nvPr>
            <p:ph type="tbl" idx="1"/>
          </p:nvPr>
        </p:nvGraphicFramePr>
        <p:xfrm>
          <a:off x="1534260" y="1249695"/>
          <a:ext cx="7080250" cy="5013008"/>
        </p:xfrm>
        <a:graphic>
          <a:graphicData uri="http://schemas.openxmlformats.org/drawingml/2006/table">
            <a:tbl>
              <a:tblPr/>
              <a:tblGrid>
                <a:gridCol w="1766887"/>
                <a:gridCol w="5313363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Bagian</a:t>
                      </a:r>
                      <a:endParaRPr kumimoji="0" lang="en-US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Cakupan kegiatan antara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Pengembangan Produk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Melakukan riset pasar, merancang produk baru, melibatkan supplier dalam perancangan produk baru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Pengadaan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Memilih supplier mengevaluasi kinerja supplier, melakukan pembelian bahan baku dan komponen, memonitor supply risk, membina dan memelihara hubungan dengan supplier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Perencanaan dan Pengendalian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Demand planning, peramalan permintaan, perencanaan kapasitas, perencanaan produksi dan persediaan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Produksi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Eksekusi produksi, pengendalian kualitas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Perencanaan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jaringan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penjadwalan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pengiriman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mencari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memelihara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hubungan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perusahaan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jasa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pengiriman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memonitor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service level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tiap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pusat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u="sng" dirty="0" err="1"/>
              <a:t>Pengembangan</a:t>
            </a:r>
            <a:r>
              <a:rPr lang="en-US" b="1" u="sng" dirty="0"/>
              <a:t> </a:t>
            </a:r>
            <a:r>
              <a:rPr lang="en-US" b="1" u="sng" dirty="0" err="1"/>
              <a:t>Produk</a:t>
            </a:r>
            <a:endParaRPr lang="en-US" b="1" u="sng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95450"/>
            <a:ext cx="6775450" cy="4383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Sangat penting terutama bagi industri inovatif seperti industri garmen, komputer, elektronik, packaging, dsb. Hal ini dikarenakan product life cycle-nya pendek.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Menghasilkan sebuah rancangan produk bisa memakan waktu dan biaya yang sangat besar, padahal disisi lain perusahaan dituntut untuk bisa menghasilkan rancangan dalam waktu cepat dan biaya yang murah.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Dalam merancang perusahaan harus mempertimbangkan beberapa hal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chemeClr val="tx2"/>
                </a:solidFill>
              </a:rPr>
              <a:t>	Pertama</a:t>
            </a:r>
            <a:r>
              <a:rPr lang="en-US" sz="2000">
                <a:solidFill>
                  <a:schemeClr val="tx2"/>
                </a:solidFill>
              </a:rPr>
              <a:t>, aspirasi atau keinginan pelanggan, oleh karena itu dibutuhkan riset pasar yang memadai.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chemeClr val="tx2"/>
                </a:solidFill>
              </a:rPr>
              <a:t>	Kedua</a:t>
            </a:r>
            <a:r>
              <a:rPr lang="en-US" sz="2000">
                <a:solidFill>
                  <a:schemeClr val="tx2"/>
                </a:solidFill>
              </a:rPr>
              <a:t>, produk yang dirancang harus mencerminkan ketersediaan dan sifat-sifat bahan baku. Dalam praktek SCM modern, melibatkan supplier adalah kunci dalam proses perancangan produk baru.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Pengembangan Produk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 i="1">
                <a:solidFill>
                  <a:schemeClr val="tx2"/>
                </a:solidFill>
              </a:rPr>
              <a:t>Ketiga</a:t>
            </a:r>
            <a:r>
              <a:rPr lang="en-US" sz="2200">
                <a:solidFill>
                  <a:schemeClr val="tx2"/>
                </a:solidFill>
              </a:rPr>
              <a:t>, fasilitas produksi yang akan dimiliki atau dibangun, jadi aspek </a:t>
            </a:r>
            <a:r>
              <a:rPr lang="en-US" sz="2200" i="1">
                <a:solidFill>
                  <a:schemeClr val="tx2"/>
                </a:solidFill>
              </a:rPr>
              <a:t>manufacturability</a:t>
            </a:r>
            <a:r>
              <a:rPr lang="en-US" sz="2200">
                <a:solidFill>
                  <a:schemeClr val="tx2"/>
                </a:solidFill>
              </a:rPr>
              <a:t> perlu dipertimbangkan. 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</a:t>
            </a:r>
            <a:r>
              <a:rPr lang="en-US" sz="2200" i="1">
                <a:solidFill>
                  <a:schemeClr val="tx2"/>
                </a:solidFill>
              </a:rPr>
              <a:t>Keempat</a:t>
            </a:r>
            <a:r>
              <a:rPr lang="en-US" sz="2200">
                <a:solidFill>
                  <a:schemeClr val="tx2"/>
                </a:solidFill>
              </a:rPr>
              <a:t>, produk yang dirancang harus sedemikian rupa sehinga kegiatan pengiriman mudah dilakukan dan tidak menimbulkan biaya-biaya persediaan yang berlebihan disepanjang suppply chain.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</a:t>
            </a:r>
            <a:r>
              <a:rPr lang="en-US" sz="2200" i="1">
                <a:solidFill>
                  <a:schemeClr val="tx2"/>
                </a:solidFill>
              </a:rPr>
              <a:t>Kelima</a:t>
            </a:r>
            <a:r>
              <a:rPr lang="en-US" sz="2200">
                <a:solidFill>
                  <a:schemeClr val="tx2"/>
                </a:solidFill>
              </a:rPr>
              <a:t>, aspek lingkungan, dituntut rancangan yang ramah lingkungan dan mudah didaur ulang.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Supply Chain Management?</a:t>
            </a:r>
          </a:p>
        </p:txBody>
      </p:sp>
      <p:pic>
        <p:nvPicPr>
          <p:cNvPr id="36868" name="Picture 4" descr="ca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5067300"/>
            <a:ext cx="3810000" cy="1790700"/>
          </a:xfrm>
          <a:noFill/>
          <a:ln/>
        </p:spPr>
      </p:pic>
      <p:graphicFrame>
        <p:nvGraphicFramePr>
          <p:cNvPr id="37020" name="Group 156"/>
          <p:cNvGraphicFramePr>
            <a:graphicFrameLocks noGrp="1"/>
          </p:cNvGraphicFramePr>
          <p:nvPr>
            <p:ph sz="half" idx="2"/>
          </p:nvPr>
        </p:nvGraphicFramePr>
        <p:xfrm>
          <a:off x="5145088" y="2017713"/>
          <a:ext cx="3465512" cy="2935288"/>
        </p:xfrm>
        <a:graphic>
          <a:graphicData uri="http://schemas.openxmlformats.org/drawingml/2006/table">
            <a:tbl>
              <a:tblPr/>
              <a:tblGrid>
                <a:gridCol w="1835150"/>
                <a:gridCol w="1630362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Overhead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Management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Marketing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Cost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21" name="Text Box 157"/>
          <p:cNvSpPr txBox="1">
            <a:spLocks noChangeArrowheads="1"/>
          </p:cNvSpPr>
          <p:nvPr/>
        </p:nvSpPr>
        <p:spPr bwMode="auto">
          <a:xfrm>
            <a:off x="457200" y="2133600"/>
            <a:ext cx="44958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1950-1980s Manufacturing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• 50 years ago, U.S. is the only country that can manufacture cars.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● You buy a car from GM, all the money will go to the GM.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1980-2000s Supply Chain Management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• Today, foreign parts and labors are much cheaper than that in US.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● You buy a car from GM, only a portion of money will go to the GM.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Pembelian (Procurement)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Dituntut mempunyai keahlian bernegosiasi, memiliki kemampuan untuk menerjemahkan strategis perusahaan ke dalam system pemilihan dan evaluasi supplier.</a:t>
            </a:r>
          </a:p>
          <a:p>
            <a:r>
              <a:rPr lang="en-US" sz="2200">
                <a:solidFill>
                  <a:schemeClr val="tx2"/>
                </a:solidFill>
              </a:rPr>
              <a:t>Tugas rutinnya adalah melakukan pembelian bahan baku, komponen, jasa dsb.</a:t>
            </a:r>
          </a:p>
          <a:p>
            <a:r>
              <a:rPr lang="en-US" sz="2200">
                <a:solidFill>
                  <a:schemeClr val="tx2"/>
                </a:solidFill>
              </a:rPr>
              <a:t>Diharapkan dapat menciptakan kolaborasi jangka panjang dengan supplier-supplier relevan, melibatkan mereka dalam perancangan produk baru, mengevaluasi supply risk dan sebagainya.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Perancangan dan Pengendalian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924800" cy="4368800"/>
          </a:xfrm>
        </p:spPr>
        <p:txBody>
          <a:bodyPr/>
          <a:lstStyle/>
          <a:p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bertugas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menciptakan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taktis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operasional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sehingga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kegiatan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pengadaan</a:t>
            </a:r>
            <a:r>
              <a:rPr lang="en-US" sz="2000" dirty="0">
                <a:solidFill>
                  <a:schemeClr val="tx2"/>
                </a:solidFill>
              </a:rPr>
              <a:t> material,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bisa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dilakukan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efisien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tepat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waktu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dilakukan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tidak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hanya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</a:t>
            </a:r>
            <a:r>
              <a:rPr lang="en-US" sz="2000" dirty="0">
                <a:solidFill>
                  <a:schemeClr val="tx2"/>
                </a:solidFill>
              </a:rPr>
              <a:t> internal </a:t>
            </a:r>
            <a:r>
              <a:rPr lang="en-US" sz="2000" dirty="0" err="1">
                <a:solidFill>
                  <a:schemeClr val="tx2"/>
                </a:solidFill>
              </a:rPr>
              <a:t>tapi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dalam</a:t>
            </a:r>
            <a:r>
              <a:rPr lang="en-US" sz="2000" dirty="0">
                <a:solidFill>
                  <a:schemeClr val="tx2"/>
                </a:solidFill>
              </a:rPr>
              <a:t> supply chain, </a:t>
            </a:r>
            <a:r>
              <a:rPr lang="en-US" sz="2000" dirty="0" err="1">
                <a:solidFill>
                  <a:schemeClr val="tx2"/>
                </a:solidFill>
              </a:rPr>
              <a:t>misal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menentukan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berapa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banyak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informasi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tentang</a:t>
            </a:r>
            <a:r>
              <a:rPr lang="en-US" sz="2000" dirty="0">
                <a:solidFill>
                  <a:schemeClr val="tx2"/>
                </a:solidFill>
              </a:rPr>
              <a:t> data </a:t>
            </a:r>
            <a:r>
              <a:rPr lang="en-US" sz="2000" dirty="0" err="1">
                <a:solidFill>
                  <a:schemeClr val="tx2"/>
                </a:solidFill>
              </a:rPr>
              <a:t>penjualan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terakhir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tingkat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ritel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serta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berapa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banyak</a:t>
            </a:r>
            <a:r>
              <a:rPr lang="en-US" sz="2000" dirty="0">
                <a:solidFill>
                  <a:schemeClr val="tx2"/>
                </a:solidFill>
              </a:rPr>
              <a:t> stock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masih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mereka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miliki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adalah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penting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bagi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pabrik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Bahkan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ritel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saling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menentukan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rencana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jangka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menengah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atau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pendek</a:t>
            </a:r>
            <a:r>
              <a:rPr lang="en-US" sz="2000" dirty="0">
                <a:solidFill>
                  <a:schemeClr val="tx2"/>
                </a:solidFill>
              </a:rPr>
              <a:t> ( P&amp;G, Sara Lee, K-Mart, Warner Lambert)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/>
          <a:lstStyle/>
          <a:p>
            <a:r>
              <a:rPr lang="en-US" u="sng" dirty="0" err="1"/>
              <a:t>Produksi</a:t>
            </a:r>
            <a:endParaRPr lang="en-US" u="sng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Bagian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bertugas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secara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transformasi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baku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setengan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komponen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jadi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konteks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dilakukan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Banyak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outsourcing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memindahkan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pihak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subkontraktor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sementara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konsentrasi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i="1" dirty="0">
                <a:solidFill>
                  <a:schemeClr val="tx2"/>
                </a:solidFill>
              </a:rPr>
              <a:t>core competency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mereka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Contoh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sepatu</a:t>
            </a:r>
            <a:r>
              <a:rPr lang="en-US" sz="2200" dirty="0">
                <a:solidFill>
                  <a:schemeClr val="tx2"/>
                </a:solidFill>
              </a:rPr>
              <a:t> Nike.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konsep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lean </a:t>
            </a:r>
            <a:r>
              <a:rPr lang="en-US" sz="2200" dirty="0" err="1">
                <a:solidFill>
                  <a:srgbClr val="FF0000"/>
                </a:solidFill>
              </a:rPr>
              <a:t>manufakturing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mementingkan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efisiensi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agile manufacturing  </a:t>
            </a:r>
            <a:r>
              <a:rPr lang="en-US" sz="2200" dirty="0">
                <a:solidFill>
                  <a:schemeClr val="tx2"/>
                </a:solidFill>
              </a:rPr>
              <a:t>yang </a:t>
            </a:r>
            <a:r>
              <a:rPr lang="en-US" sz="2200" dirty="0" err="1">
                <a:solidFill>
                  <a:schemeClr val="tx2"/>
                </a:solidFill>
              </a:rPr>
              <a:t>menekankan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fleksibilitas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ketangkasan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merespon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dua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hal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penting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Distribusi/ pengiriman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Tugas dalam lingkup supply chain adalah mengirim produk tersebut agar sampai di tangan pelanggan pada waktu dan tempat yang tepat.</a:t>
            </a:r>
          </a:p>
          <a:p>
            <a:r>
              <a:rPr lang="en-US" sz="2200">
                <a:solidFill>
                  <a:schemeClr val="tx2"/>
                </a:solidFill>
              </a:rPr>
              <a:t>Aktivitas ini dapat dilakukan sendiri oleh perusahaan atau diserahkan ke perusahaan jasa transportasi.</a:t>
            </a:r>
          </a:p>
          <a:p>
            <a:r>
              <a:rPr lang="en-US" sz="2200">
                <a:solidFill>
                  <a:schemeClr val="tx2"/>
                </a:solidFill>
              </a:rPr>
              <a:t>Dalam cakupan kegiatan distribusi, perusahaan harus merancang jaringan distribusi yang tepat dengan mempertimbangkan aspek biaya, aspek fleksibilitas dan aspek kecepatan respon terhadap pelanggan.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Fungsi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Fisik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Mediasi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Pasar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484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bertujuan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titik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temu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apa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diinginkan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pelanggan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apa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dibuat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dikirim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supply chain.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survey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mendapatkan</a:t>
            </a:r>
            <a:r>
              <a:rPr lang="en-US" sz="2200" dirty="0">
                <a:solidFill>
                  <a:schemeClr val="tx2"/>
                </a:solidFill>
              </a:rPr>
              <a:t> model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apa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yang </a:t>
            </a:r>
            <a:r>
              <a:rPr lang="en-US" sz="2200" dirty="0" err="1">
                <a:solidFill>
                  <a:schemeClr val="tx2"/>
                </a:solidFill>
              </a:rPr>
              <a:t>disukai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pelanggan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musim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jual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merancang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mencerminkan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keinginan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meramalkan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tingkat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permintaan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pelayanan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purna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merupakan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aktivitas</a:t>
            </a:r>
            <a:r>
              <a:rPr lang="en-US" sz="2200" dirty="0">
                <a:solidFill>
                  <a:schemeClr val="tx2"/>
                </a:solidFill>
              </a:rPr>
              <a:t> media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penting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bagi</a:t>
            </a:r>
            <a:r>
              <a:rPr lang="en-US" sz="2200" dirty="0">
                <a:solidFill>
                  <a:schemeClr val="tx2"/>
                </a:solidFill>
              </a:rPr>
              <a:t> supply chain yang </a:t>
            </a:r>
            <a:r>
              <a:rPr lang="en-US" sz="2200" dirty="0" err="1">
                <a:solidFill>
                  <a:schemeClr val="tx2"/>
                </a:solidFill>
              </a:rPr>
              <a:t>memproduksi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inovatif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berjalan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sinergis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8" name="Group 24"/>
          <p:cNvGraphicFramePr>
            <a:graphicFrameLocks noGrp="1"/>
          </p:cNvGraphicFramePr>
          <p:nvPr>
            <p:ph/>
          </p:nvPr>
        </p:nvGraphicFramePr>
        <p:xfrm>
          <a:off x="1066800" y="1752600"/>
          <a:ext cx="6934200" cy="2374265"/>
        </p:xfrm>
        <a:graphic>
          <a:graphicData uri="http://schemas.openxmlformats.org/drawingml/2006/table">
            <a:tbl>
              <a:tblPr/>
              <a:tblGrid>
                <a:gridCol w="4078512"/>
                <a:gridCol w="285568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Aktivitas Fisik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Aktivitas mediasi pasar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97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sourcing (mencari bahan baku)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penyimpanan material/produk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distribusi / transportasi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pengembalian produk (return)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riset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pengembangan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penetapan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harga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diskon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pelayanan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purna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301875" y="384175"/>
            <a:ext cx="62261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Fungsi Fisik dan Mediasi Pasar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1850" y="407988"/>
            <a:ext cx="7042150" cy="803275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 dalam Mengelola Supply Chain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6630988" cy="4862512"/>
          </a:xfrm>
        </p:spPr>
        <p:txBody>
          <a:bodyPr/>
          <a:lstStyle/>
          <a:p>
            <a:pPr algn="just"/>
            <a:r>
              <a:rPr lang="en-US" sz="2000" b="1" dirty="0" err="1">
                <a:solidFill>
                  <a:schemeClr val="tx2"/>
                </a:solidFill>
              </a:rPr>
              <a:t>Tantangan</a:t>
            </a:r>
            <a:r>
              <a:rPr lang="en-US" sz="2000" b="1" dirty="0">
                <a:solidFill>
                  <a:schemeClr val="tx2"/>
                </a:solidFill>
              </a:rPr>
              <a:t> 1</a:t>
            </a:r>
            <a:r>
              <a:rPr lang="en-US" sz="2000" dirty="0">
                <a:solidFill>
                  <a:schemeClr val="tx2"/>
                </a:solidFill>
              </a:rPr>
              <a:t> : </a:t>
            </a:r>
            <a:r>
              <a:rPr lang="en-US" sz="2000" dirty="0" err="1">
                <a:solidFill>
                  <a:schemeClr val="tx2"/>
                </a:solidFill>
              </a:rPr>
              <a:t>Kompleksitas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struktur</a:t>
            </a:r>
            <a:r>
              <a:rPr lang="en-US" sz="2000" dirty="0">
                <a:solidFill>
                  <a:schemeClr val="tx2"/>
                </a:solidFill>
              </a:rPr>
              <a:t> Supply Chain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err="1">
                <a:solidFill>
                  <a:schemeClr val="tx2"/>
                </a:solidFill>
              </a:rPr>
              <a:t>Adanya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kompleksitas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melibatkan</a:t>
            </a:r>
            <a:r>
              <a:rPr lang="en-US" sz="2000" dirty="0">
                <a:solidFill>
                  <a:schemeClr val="tx2"/>
                </a:solidFill>
              </a:rPr>
              <a:t> internal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eksternal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Internal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contoh</a:t>
            </a:r>
            <a:r>
              <a:rPr lang="en-US" sz="2000" dirty="0">
                <a:solidFill>
                  <a:schemeClr val="tx2"/>
                </a:solidFill>
              </a:rPr>
              <a:t> : </a:t>
            </a:r>
            <a:r>
              <a:rPr lang="en-US" sz="2000" dirty="0" err="1">
                <a:solidFill>
                  <a:schemeClr val="tx2"/>
                </a:solidFill>
              </a:rPr>
              <a:t>antara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marketing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marketing </a:t>
            </a:r>
            <a:r>
              <a:rPr lang="en-US" sz="2000" dirty="0" err="1">
                <a:solidFill>
                  <a:schemeClr val="tx2"/>
                </a:solidFill>
              </a:rPr>
              <a:t>seringkali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membuat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kesepakatan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pelanggan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tanpa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mengecek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secara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baik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kemampuan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jadual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secara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tiba-tiba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karena</a:t>
            </a:r>
            <a:r>
              <a:rPr lang="en-US" sz="2000" dirty="0">
                <a:solidFill>
                  <a:schemeClr val="tx2"/>
                </a:solidFill>
              </a:rPr>
              <a:t> marketing </a:t>
            </a:r>
            <a:r>
              <a:rPr lang="en-US" sz="2000" dirty="0" err="1">
                <a:solidFill>
                  <a:schemeClr val="tx2"/>
                </a:solidFill>
              </a:rPr>
              <a:t>menyepakati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order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pelanggan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Disisi</a:t>
            </a:r>
            <a:r>
              <a:rPr lang="en-US" sz="2000" dirty="0">
                <a:solidFill>
                  <a:schemeClr val="tx2"/>
                </a:solidFill>
              </a:rPr>
              <a:t> lain </a:t>
            </a:r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sering</a:t>
            </a:r>
            <a:r>
              <a:rPr lang="en-US" sz="2000" dirty="0">
                <a:solidFill>
                  <a:schemeClr val="tx2"/>
                </a:solidFill>
              </a:rPr>
              <a:t> resistant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mendadak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eksternal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misalnya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antara</a:t>
            </a:r>
            <a:r>
              <a:rPr lang="en-US" sz="2000" dirty="0">
                <a:solidFill>
                  <a:schemeClr val="tx2"/>
                </a:solidFill>
              </a:rPr>
              <a:t> supplier yang </a:t>
            </a:r>
            <a:r>
              <a:rPr lang="en-US" sz="2000" dirty="0" err="1">
                <a:solidFill>
                  <a:schemeClr val="tx2"/>
                </a:solidFill>
              </a:rPr>
              <a:t>menginginkan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pemesanan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jauh-jauh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hari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sebelum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waktu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sedapat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mungkin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pesanan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tidak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berubah</a:t>
            </a:r>
            <a:r>
              <a:rPr lang="en-US" sz="2000" dirty="0">
                <a:solidFill>
                  <a:schemeClr val="tx2"/>
                </a:solidFill>
              </a:rPr>
              <a:t>. Supplier </a:t>
            </a:r>
            <a:r>
              <a:rPr lang="en-US" sz="2000" dirty="0" err="1">
                <a:solidFill>
                  <a:schemeClr val="tx2"/>
                </a:solidFill>
              </a:rPr>
              <a:t>juga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menginginkan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segera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setelah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selesai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6475" y="217488"/>
            <a:ext cx="6867525" cy="1065212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 dalam Mengelola Supply Chain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Disisi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lain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perusahaan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menghendaki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fleksibilitas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tinggi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mengubah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jumlah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spesifikasi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maupun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jadual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pengiriman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baku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dipesan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 Perusahaan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juga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menginginkan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supplier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menggunakan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JIT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yaitu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mengirimkan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produk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waktu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tepat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kuantitasnya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kecil-kecil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Kompleksitas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lain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pembayaran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budaya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bahasa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Mengelola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Supply Chain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6775450" cy="46894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b="1" dirty="0" err="1">
                <a:solidFill>
                  <a:schemeClr val="tx2"/>
                </a:solidFill>
              </a:rPr>
              <a:t>Tantangan</a:t>
            </a:r>
            <a:r>
              <a:rPr lang="en-US" sz="2200" b="1" dirty="0">
                <a:solidFill>
                  <a:schemeClr val="tx2"/>
                </a:solidFill>
              </a:rPr>
              <a:t> 2</a:t>
            </a:r>
            <a:r>
              <a:rPr lang="en-US" sz="2200" dirty="0">
                <a:solidFill>
                  <a:schemeClr val="tx2"/>
                </a:solidFill>
              </a:rPr>
              <a:t> :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endParaRPr lang="en-US" sz="22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menimbulkan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ketidakpercayaan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terhadap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rencana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dibuat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Sebagai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akibatnya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sering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menciptakan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pengaman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sepanjang</a:t>
            </a:r>
            <a:r>
              <a:rPr lang="en-US" sz="2200" dirty="0">
                <a:solidFill>
                  <a:schemeClr val="tx2"/>
                </a:solidFill>
              </a:rPr>
              <a:t> supply chain. </a:t>
            </a:r>
            <a:r>
              <a:rPr lang="en-US" sz="2200" dirty="0" err="1">
                <a:solidFill>
                  <a:schemeClr val="tx2"/>
                </a:solidFill>
              </a:rPr>
              <a:t>Pengaman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berupa</a:t>
            </a:r>
            <a:r>
              <a:rPr lang="en-US" sz="2200" dirty="0">
                <a:solidFill>
                  <a:schemeClr val="tx2"/>
                </a:solidFill>
              </a:rPr>
              <a:t> safety stock, safety time,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kapasitas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dirty="0" err="1">
                <a:solidFill>
                  <a:schemeClr val="tx2"/>
                </a:solidFill>
              </a:rPr>
              <a:t>Sumber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1.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pembeli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2.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supplier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terkait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pengiriman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harga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kuantitas</a:t>
            </a:r>
            <a:r>
              <a:rPr lang="en-US" sz="2200" dirty="0">
                <a:solidFill>
                  <a:schemeClr val="tx2"/>
                </a:solidFill>
              </a:rPr>
              <a:t>,            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3.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internal yang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disebabkan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kerusakan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mesin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kinerja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mesin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sempurna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tenaga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waktu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Tugas</a:t>
            </a:r>
            <a:r>
              <a:rPr lang="en-US" dirty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6964363" cy="445611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Buatlah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 supply chain  motor </a:t>
            </a:r>
            <a:r>
              <a:rPr lang="en-US" sz="2000" dirty="0" err="1" smtClean="0">
                <a:solidFill>
                  <a:schemeClr val="tx2"/>
                </a:solidFill>
              </a:rPr>
              <a:t>mulai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perakitan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konsumen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saja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terlibat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peranan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masing</a:t>
            </a:r>
            <a:r>
              <a:rPr lang="en-US" sz="2000" dirty="0" smtClean="0">
                <a:solidFill>
                  <a:schemeClr val="tx2"/>
                </a:solidFill>
              </a:rPr>
              <a:t> – </a:t>
            </a:r>
            <a:r>
              <a:rPr lang="en-US" sz="2000" dirty="0" err="1" smtClean="0">
                <a:solidFill>
                  <a:schemeClr val="tx2"/>
                </a:solidFill>
              </a:rPr>
              <a:t>masing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pihak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saja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menjadi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tantangan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</a:t>
            </a:r>
            <a:r>
              <a:rPr lang="en-US" sz="2000" dirty="0" smtClean="0">
                <a:solidFill>
                  <a:schemeClr val="tx2"/>
                </a:solidFill>
              </a:rPr>
              <a:t> supply chain yang </a:t>
            </a:r>
            <a:r>
              <a:rPr lang="en-US" sz="2000" dirty="0" err="1" smtClean="0">
                <a:solidFill>
                  <a:schemeClr val="tx2"/>
                </a:solidFill>
              </a:rPr>
              <a:t>Anda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buat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Pelaku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industri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mulai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sadar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bahwa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menyediakan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berkualitas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cepat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perbaikan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internal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manufaktur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cukup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serta</a:t>
            </a:r>
            <a:r>
              <a:rPr lang="en-US" sz="2200" dirty="0">
                <a:solidFill>
                  <a:schemeClr val="tx2"/>
                </a:solidFill>
              </a:rPr>
              <a:t> supplier,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distributor </a:t>
            </a:r>
            <a:r>
              <a:rPr lang="en-US" sz="2200" dirty="0" err="1" smtClean="0">
                <a:solidFill>
                  <a:schemeClr val="tx2"/>
                </a:solidFill>
              </a:rPr>
              <a:t>sangat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dibutuhkan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Kesadaran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inilah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melahirkan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konsep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baru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tahun</a:t>
            </a:r>
            <a:r>
              <a:rPr lang="en-US" sz="2200" dirty="0">
                <a:solidFill>
                  <a:schemeClr val="tx2"/>
                </a:solidFill>
              </a:rPr>
              <a:t> 1990-an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i="1" dirty="0">
                <a:solidFill>
                  <a:schemeClr val="tx2"/>
                </a:solidFill>
              </a:rPr>
              <a:t>Supply Chain </a:t>
            </a:r>
            <a:r>
              <a:rPr lang="en-US" sz="2200" i="1" dirty="0" err="1">
                <a:solidFill>
                  <a:schemeClr val="tx2"/>
                </a:solidFill>
              </a:rPr>
              <a:t>Manajement</a:t>
            </a:r>
            <a:r>
              <a:rPr lang="en-US" sz="2200" i="1" dirty="0">
                <a:solidFill>
                  <a:schemeClr val="tx2"/>
                </a:solidFill>
              </a:rPr>
              <a:t> ( SCM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295400"/>
            <a:ext cx="8229600" cy="457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</a:t>
            </a:r>
          </a:p>
          <a:p>
            <a:pPr algn="ctr"/>
            <a:r>
              <a:rPr lang="en-US" dirty="0" smtClean="0"/>
              <a:t>See You Next Week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secara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bersama-sama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menciptakan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menghantarkan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pemakai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akhir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Perusahaan-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termasuk</a:t>
            </a:r>
            <a:r>
              <a:rPr lang="en-US" sz="2200" dirty="0">
                <a:solidFill>
                  <a:schemeClr val="tx2"/>
                </a:solidFill>
              </a:rPr>
              <a:t> supplier,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, distributor, </a:t>
            </a:r>
            <a:r>
              <a:rPr lang="en-US" sz="2200" dirty="0" err="1">
                <a:solidFill>
                  <a:schemeClr val="tx2"/>
                </a:solidFill>
              </a:rPr>
              <a:t>toko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ritel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sertu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pendukung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seperti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logistik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SUPPLY CHAIN MANAGEMENT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Schroeder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berulang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pemasok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pendistribusian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Indrajit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Djokopranoto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menyalurkan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jasanya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pelanggannya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sebaik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menyelenggarakan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pengadaan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penyalur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1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MANAGEMENT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(LANJUTAN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809999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SCM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seperangkat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mengefisienkan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integrasi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supplier,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manufaktur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gudang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diproduksi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didistribusikan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meminimasi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kepuasan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simchi-levi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).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Council of Logistics Management.</a:t>
            </a:r>
          </a:p>
          <a:p>
            <a:pPr algn="just"/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koordinasi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arus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berpartisipasi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berarti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komoditas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mendaur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dipakai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0BDB-B4C0-45DD-BEA3-BB78DE2B1F41}" type="slidenum">
              <a:rPr lang="en-US"/>
              <a:pPr/>
              <a:t>7</a:t>
            </a:fld>
            <a:endParaRPr lang="en-US"/>
          </a:p>
        </p:txBody>
      </p:sp>
      <p:sp>
        <p:nvSpPr>
          <p:cNvPr id="814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75663" cy="4445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Sejarah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Supply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Chain Management</a:t>
            </a:r>
          </a:p>
        </p:txBody>
      </p:sp>
      <p:sp>
        <p:nvSpPr>
          <p:cNvPr id="814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162800" cy="4038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1960’s - Inventory Management Focus, Cost Control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1970’s - MRP &amp; BOM  - Operations Planning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1980’s - MRPII, JIT - Materials Management, Logistics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1990’s - SCM - ERP - “Integrated” Purchasing, Financials, Manufacturing, Order Entry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2000’s - Optimized “Value Network” with Real-Time Decision Support; Synchronized &amp; Collaborative Extended Network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err="1" smtClean="0">
                <a:solidFill>
                  <a:schemeClr val="tx2"/>
                </a:solidFill>
              </a:rPr>
              <a:t>Ada</a:t>
            </a:r>
            <a:r>
              <a:rPr lang="en-US" sz="2200" dirty="0" smtClean="0">
                <a:solidFill>
                  <a:schemeClr val="tx2"/>
                </a:solidFill>
              </a:rPr>
              <a:t> 3 </a:t>
            </a:r>
            <a:r>
              <a:rPr lang="en-US" sz="2200" dirty="0" err="1" smtClean="0">
                <a:solidFill>
                  <a:schemeClr val="tx2"/>
                </a:solidFill>
              </a:rPr>
              <a:t>macam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hal</a:t>
            </a:r>
            <a:r>
              <a:rPr lang="en-US" sz="2200" dirty="0" smtClean="0">
                <a:solidFill>
                  <a:schemeClr val="tx2"/>
                </a:solidFill>
              </a:rPr>
              <a:t> yang </a:t>
            </a:r>
            <a:r>
              <a:rPr lang="en-US" sz="2200" dirty="0" err="1" smtClean="0">
                <a:solidFill>
                  <a:schemeClr val="tx2"/>
                </a:solidFill>
              </a:rPr>
              <a:t>harus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dikelola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dalam</a:t>
            </a:r>
            <a:r>
              <a:rPr lang="en-US" sz="2200" dirty="0" smtClean="0">
                <a:solidFill>
                  <a:schemeClr val="tx2"/>
                </a:solidFill>
              </a:rPr>
              <a:t> supply chain </a:t>
            </a:r>
            <a:r>
              <a:rPr lang="en-US" sz="2200" dirty="0" err="1" smtClean="0">
                <a:solidFill>
                  <a:schemeClr val="tx2"/>
                </a:solidFill>
              </a:rPr>
              <a:t>yaitu</a:t>
            </a:r>
            <a:r>
              <a:rPr lang="en-US" sz="2200" dirty="0" smtClean="0">
                <a:solidFill>
                  <a:schemeClr val="tx2"/>
                </a:solidFill>
              </a:rPr>
              <a:t> : </a:t>
            </a:r>
          </a:p>
          <a:p>
            <a:r>
              <a:rPr lang="en-US" sz="2200" i="1" dirty="0" err="1" smtClean="0">
                <a:solidFill>
                  <a:schemeClr val="tx2"/>
                </a:solidFill>
              </a:rPr>
              <a:t>pertama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aliran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barang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dari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hulu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hilir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contohnya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bahan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baku</a:t>
            </a:r>
            <a:r>
              <a:rPr lang="en-US" sz="2200" dirty="0" smtClean="0">
                <a:solidFill>
                  <a:schemeClr val="tx2"/>
                </a:solidFill>
              </a:rPr>
              <a:t> yang </a:t>
            </a:r>
            <a:r>
              <a:rPr lang="en-US" sz="2200" dirty="0" err="1" smtClean="0">
                <a:solidFill>
                  <a:schemeClr val="tx2"/>
                </a:solidFill>
              </a:rPr>
              <a:t>dikirim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dari</a:t>
            </a:r>
            <a:r>
              <a:rPr lang="en-US" sz="2200" dirty="0" smtClean="0">
                <a:solidFill>
                  <a:schemeClr val="tx2"/>
                </a:solidFill>
              </a:rPr>
              <a:t> supplier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pabrik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setelah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produksi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selesai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dikirim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distributor, </a:t>
            </a:r>
            <a:r>
              <a:rPr lang="en-US" sz="2200" dirty="0" err="1" smtClean="0">
                <a:solidFill>
                  <a:schemeClr val="tx2"/>
                </a:solidFill>
              </a:rPr>
              <a:t>pengecer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kemudian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pemakai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akhir</a:t>
            </a:r>
            <a:r>
              <a:rPr lang="en-US" sz="2200" dirty="0" smtClean="0"/>
              <a:t>.</a:t>
            </a:r>
          </a:p>
          <a:p>
            <a:endParaRPr lang="en-US" sz="2200" i="1" dirty="0" smtClean="0">
              <a:solidFill>
                <a:schemeClr val="tx2"/>
              </a:solidFill>
            </a:endParaRPr>
          </a:p>
          <a:p>
            <a:r>
              <a:rPr lang="en-US" sz="2200" i="1" dirty="0" smtClean="0">
                <a:solidFill>
                  <a:schemeClr val="tx2"/>
                </a:solidFill>
              </a:rPr>
              <a:t>Yang </a:t>
            </a:r>
            <a:r>
              <a:rPr lang="en-US" sz="2200" i="1" dirty="0" err="1">
                <a:solidFill>
                  <a:schemeClr val="tx2"/>
                </a:solidFill>
              </a:rPr>
              <a:t>kedua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aliran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sejenisnya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mengalir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hilir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hulu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i="1" dirty="0" err="1" smtClean="0">
                <a:solidFill>
                  <a:schemeClr val="tx2"/>
                </a:solidFill>
              </a:rPr>
              <a:t>ketiga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aliran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informasi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hulu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hilir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sebaliknya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SCM</a:t>
            </a:r>
            <a:endParaRPr lang="en-US" dirty="0"/>
          </a:p>
        </p:txBody>
      </p:sp>
      <p:pic>
        <p:nvPicPr>
          <p:cNvPr id="4" name="Content Placeholder 3" descr="SC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90800"/>
            <a:ext cx="6857999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297</TotalTime>
  <Words>1518</Words>
  <Application>Microsoft Office PowerPoint</Application>
  <PresentationFormat>On-screen Show (4:3)</PresentationFormat>
  <Paragraphs>175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Flow</vt:lpstr>
      <vt:lpstr>Clip</vt:lpstr>
      <vt:lpstr>Slide 1</vt:lpstr>
      <vt:lpstr>Why Supply Chain Management?</vt:lpstr>
      <vt:lpstr>Suply Chain dan SCM</vt:lpstr>
      <vt:lpstr>Suply Chain dan SCM</vt:lpstr>
      <vt:lpstr>DEFINISI SUPPLY CHAIN MANAGEMENT</vt:lpstr>
      <vt:lpstr>DEFINISI  SUPPLY CHAIN MANAGEMENT (LANJUTAN)</vt:lpstr>
      <vt:lpstr>Sejarah Supply Chain Management</vt:lpstr>
      <vt:lpstr>Suply Chain dan SCM</vt:lpstr>
      <vt:lpstr>Aliran SCM</vt:lpstr>
      <vt:lpstr>Suply Chain dan SCM</vt:lpstr>
      <vt:lpstr>Suply Chain dan SCM</vt:lpstr>
      <vt:lpstr>Suply Chain dan SCM</vt:lpstr>
      <vt:lpstr>Suply Chain dan SCM</vt:lpstr>
      <vt:lpstr>Suply Chain dan SCM</vt:lpstr>
      <vt:lpstr>Suply Chain dan SCM</vt:lpstr>
      <vt:lpstr>Area Cakupan SCM</vt:lpstr>
      <vt:lpstr>Area Cakupan SCM</vt:lpstr>
      <vt:lpstr>Pengembangan Produk</vt:lpstr>
      <vt:lpstr>Pengembangan Produk</vt:lpstr>
      <vt:lpstr>Pembelian (Procurement)</vt:lpstr>
      <vt:lpstr>Perancangan dan Pengendalian</vt:lpstr>
      <vt:lpstr>Produksi</vt:lpstr>
      <vt:lpstr>Distribusi/ pengiriman</vt:lpstr>
      <vt:lpstr>Fungsi Fisik dan Mediasi Pasar</vt:lpstr>
      <vt:lpstr>Slide 25</vt:lpstr>
      <vt:lpstr>Tantangan dalam Mengelola Supply Chain</vt:lpstr>
      <vt:lpstr>Tantangan dalam Mengelola Supply Chain</vt:lpstr>
      <vt:lpstr>Tantangan dalam Mengelola Supply Chain</vt:lpstr>
      <vt:lpstr>Tugas </vt:lpstr>
      <vt:lpstr>Slide 30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SCM</dc:title>
  <dc:creator>MELZZ</dc:creator>
  <cp:lastModifiedBy>MELZZ</cp:lastModifiedBy>
  <cp:revision>28</cp:revision>
  <dcterms:created xsi:type="dcterms:W3CDTF">2011-03-02T05:00:11Z</dcterms:created>
  <dcterms:modified xsi:type="dcterms:W3CDTF">2012-03-13T03:12:53Z</dcterms:modified>
</cp:coreProperties>
</file>