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4"/>
  </p:notesMasterIdLst>
  <p:handoutMasterIdLst>
    <p:handoutMasterId r:id="rId25"/>
  </p:handoutMasterIdLst>
  <p:sldIdLst>
    <p:sldId id="256" r:id="rId2"/>
    <p:sldId id="258" r:id="rId3"/>
    <p:sldId id="259" r:id="rId4"/>
    <p:sldId id="260" r:id="rId5"/>
    <p:sldId id="261" r:id="rId6"/>
    <p:sldId id="262" r:id="rId7"/>
    <p:sldId id="263" r:id="rId8"/>
    <p:sldId id="276" r:id="rId9"/>
    <p:sldId id="264" r:id="rId10"/>
    <p:sldId id="265" r:id="rId11"/>
    <p:sldId id="266" r:id="rId12"/>
    <p:sldId id="267" r:id="rId13"/>
    <p:sldId id="268" r:id="rId14"/>
    <p:sldId id="269" r:id="rId15"/>
    <p:sldId id="270" r:id="rId16"/>
    <p:sldId id="277" r:id="rId17"/>
    <p:sldId id="271" r:id="rId18"/>
    <p:sldId id="278" r:id="rId19"/>
    <p:sldId id="272" r:id="rId20"/>
    <p:sldId id="273" r:id="rId21"/>
    <p:sldId id="274" r:id="rId22"/>
    <p:sldId id="27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6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EAF0A8-2230-47D7-80DD-72361145ACCE}" type="datetimeFigureOut">
              <a:rPr lang="id-ID" smtClean="0"/>
              <a:pPr/>
              <a:t>27/09/2012</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769431-1E7C-4AEC-AE7A-AEBC2E373C4D}"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64D3CF-C418-4EB8-99EA-687B3AC84F30}" type="datetimeFigureOut">
              <a:rPr lang="id-ID" smtClean="0"/>
              <a:pPr/>
              <a:t>27/09/2012</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4B399A-3938-4CCC-9CC2-6D7A1A79E04B}"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F34B399A-3938-4CCC-9CC2-6D7A1A79E04B}" type="slidenum">
              <a:rPr lang="id-ID" smtClean="0"/>
              <a:pPr/>
              <a:t>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EKONOMI SYARIAH</a:t>
            </a:r>
            <a:br>
              <a:rPr lang="id-ID" dirty="0" smtClean="0"/>
            </a:br>
            <a:r>
              <a:rPr lang="id-ID" dirty="0" smtClean="0"/>
              <a:t/>
            </a:r>
            <a:br>
              <a:rPr lang="id-ID" dirty="0" smtClean="0"/>
            </a:br>
            <a:r>
              <a:rPr lang="en-US" dirty="0" smtClean="0"/>
              <a:t>LITA WULANTIKA, SE., M. Si</a:t>
            </a:r>
            <a:endParaRPr lang="id-ID" dirty="0"/>
          </a:p>
        </p:txBody>
      </p:sp>
      <p:sp>
        <p:nvSpPr>
          <p:cNvPr id="3" name="Subtitle 2"/>
          <p:cNvSpPr>
            <a:spLocks noGrp="1"/>
          </p:cNvSpPr>
          <p:nvPr>
            <p:ph type="subTitle" idx="1"/>
          </p:nvPr>
        </p:nvSpPr>
        <p:spPr/>
        <p:txBody>
          <a:bodyPr/>
          <a:lstStyle/>
          <a:p>
            <a:r>
              <a:rPr lang="id-ID" dirty="0" smtClean="0"/>
              <a:t>PERTEMUAN KE SATU</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762000"/>
            <a:ext cx="8229600" cy="5364163"/>
          </a:xfrm>
        </p:spPr>
        <p:txBody>
          <a:bodyPr>
            <a:normAutofit/>
          </a:bodyPr>
          <a:lstStyle/>
          <a:p>
            <a:pPr marL="0" indent="0" algn="just">
              <a:buNone/>
            </a:pPr>
            <a:r>
              <a:rPr lang="id-ID" sz="2400" dirty="0" smtClean="0">
                <a:latin typeface="Times New Roman" pitchFamily="18" charset="0"/>
                <a:cs typeface="Times New Roman" pitchFamily="18" charset="0"/>
              </a:rPr>
              <a:t>Menurut Quraish Shihab muamalah adalah “interaksi aktivitas antarmanusia termasuk aktivitas ekonomi”.</a:t>
            </a:r>
          </a:p>
          <a:p>
            <a:pPr marL="0" indent="0" algn="just">
              <a:buNone/>
            </a:pPr>
            <a:r>
              <a:rPr lang="id-ID" sz="2400" dirty="0" smtClean="0">
                <a:latin typeface="Times New Roman" pitchFamily="18" charset="0"/>
                <a:cs typeface="Times New Roman" pitchFamily="18" charset="0"/>
              </a:rPr>
              <a:t>Muamalah diklasifikasikan:</a:t>
            </a:r>
          </a:p>
          <a:p>
            <a:pPr marL="457200" indent="-457200" algn="just">
              <a:buAutoNum type="alphaLcPeriod"/>
            </a:pPr>
            <a:r>
              <a:rPr lang="id-ID" sz="2400" i="1" dirty="0" smtClean="0">
                <a:latin typeface="Times New Roman" pitchFamily="18" charset="0"/>
                <a:cs typeface="Times New Roman" pitchFamily="18" charset="0"/>
              </a:rPr>
              <a:t>Muamalah maddiyah</a:t>
            </a:r>
            <a:r>
              <a:rPr lang="id-ID" sz="2400" dirty="0" smtClean="0">
                <a:latin typeface="Times New Roman" pitchFamily="18" charset="0"/>
                <a:cs typeface="Times New Roman" pitchFamily="18" charset="0"/>
              </a:rPr>
              <a:t>, yaitu hubungan kebutuhan hidup yang dipertalikan oleh materi, dinamakan “ekonomi</a:t>
            </a:r>
            <a:r>
              <a:rPr lang="en-US" sz="2400" dirty="0" smtClean="0">
                <a:latin typeface="Times New Roman" pitchFamily="18" charset="0"/>
                <a:cs typeface="Times New Roman" pitchFamily="18" charset="0"/>
              </a:rPr>
              <a:t>”</a:t>
            </a:r>
            <a:endParaRPr lang="id-ID" sz="2400" dirty="0" smtClean="0">
              <a:latin typeface="Times New Roman" pitchFamily="18" charset="0"/>
              <a:cs typeface="Times New Roman" pitchFamily="18" charset="0"/>
            </a:endParaRPr>
          </a:p>
          <a:p>
            <a:pPr marL="457200" indent="-457200" algn="just">
              <a:buAutoNum type="alphaLcPeriod"/>
            </a:pPr>
            <a:r>
              <a:rPr lang="id-ID" sz="2400" i="1" dirty="0" smtClean="0">
                <a:latin typeface="Times New Roman" pitchFamily="18" charset="0"/>
                <a:cs typeface="Times New Roman" pitchFamily="18" charset="0"/>
              </a:rPr>
              <a:t>Muamalah adabiyah</a:t>
            </a:r>
            <a:r>
              <a:rPr lang="id-ID" sz="2400" dirty="0" smtClean="0">
                <a:latin typeface="Times New Roman" pitchFamily="18" charset="0"/>
                <a:cs typeface="Times New Roman" pitchFamily="18" charset="0"/>
              </a:rPr>
              <a:t>, ialah pergaulan hidup yang dipertalikan oleh kepentingan moral, rasa kemanusiaan, dan “sosial”</a:t>
            </a:r>
          </a:p>
          <a:p>
            <a:pPr marL="457200" indent="-457200" algn="just">
              <a:buNone/>
            </a:pPr>
            <a:r>
              <a:rPr lang="id-ID" sz="2400" dirty="0" smtClean="0">
                <a:latin typeface="Times New Roman" pitchFamily="18" charset="0"/>
                <a:cs typeface="Times New Roman" pitchFamily="18" charset="0"/>
              </a:rPr>
              <a:t>Ekonomi (</a:t>
            </a:r>
            <a:r>
              <a:rPr lang="id-ID" sz="2400" i="1" dirty="0" smtClean="0">
                <a:latin typeface="Times New Roman" pitchFamily="18" charset="0"/>
                <a:cs typeface="Times New Roman" pitchFamily="18" charset="0"/>
              </a:rPr>
              <a:t>oikos nomos</a:t>
            </a:r>
            <a:r>
              <a:rPr lang="id-ID" sz="2400" dirty="0" smtClean="0">
                <a:latin typeface="Times New Roman" pitchFamily="18" charset="0"/>
                <a:cs typeface="Times New Roman" pitchFamily="18" charset="0"/>
              </a:rPr>
              <a:t>) adalah aturan2 untuk  menyelenggarakan</a:t>
            </a:r>
          </a:p>
          <a:p>
            <a:pPr marL="457200" indent="-457200" algn="just">
              <a:buNone/>
            </a:pPr>
            <a:r>
              <a:rPr lang="id-ID" sz="2400" dirty="0" smtClean="0">
                <a:latin typeface="Times New Roman" pitchFamily="18" charset="0"/>
                <a:cs typeface="Times New Roman" pitchFamily="18" charset="0"/>
              </a:rPr>
              <a:t> kebutuhan2   hidup  manusia  dalam  rumah  tangga, baik   dalam </a:t>
            </a:r>
          </a:p>
          <a:p>
            <a:pPr marL="457200" indent="-457200" algn="just">
              <a:buNone/>
            </a:pPr>
            <a:r>
              <a:rPr lang="id-ID" sz="2400" dirty="0" smtClean="0">
                <a:latin typeface="Times New Roman" pitchFamily="18" charset="0"/>
                <a:cs typeface="Times New Roman" pitchFamily="18" charset="0"/>
              </a:rPr>
              <a:t>rumah tangga  rakyat   maupun  rumah  tangga   negara  (kegiatan </a:t>
            </a:r>
          </a:p>
          <a:p>
            <a:pPr marL="457200" indent="-457200" algn="just">
              <a:buNone/>
            </a:pPr>
            <a:r>
              <a:rPr lang="id-ID" sz="2400" dirty="0" smtClean="0">
                <a:latin typeface="Times New Roman" pitchFamily="18" charset="0"/>
                <a:cs typeface="Times New Roman" pitchFamily="18" charset="0"/>
              </a:rPr>
              <a:t>mengatur  urusan  harta kekayaan)  dalam  bahasa  Arab  ekonomi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1066800"/>
            <a:ext cx="8229600" cy="5059363"/>
          </a:xfrm>
        </p:spPr>
        <p:txBody>
          <a:bodyPr>
            <a:normAutofit lnSpcReduction="10000"/>
          </a:bodyPr>
          <a:lstStyle/>
          <a:p>
            <a:pPr marL="514350" indent="-514350" algn="just">
              <a:buNone/>
            </a:pPr>
            <a:r>
              <a:rPr lang="id-ID" sz="2400" dirty="0" smtClean="0">
                <a:latin typeface="Times New Roman" pitchFamily="18" charset="0"/>
                <a:cs typeface="Times New Roman" pitchFamily="18" charset="0"/>
              </a:rPr>
              <a:t>diterjemahkan dengan </a:t>
            </a:r>
            <a:r>
              <a:rPr lang="id-ID" sz="2400" i="1" dirty="0" smtClean="0">
                <a:latin typeface="Times New Roman" pitchFamily="18" charset="0"/>
                <a:cs typeface="Times New Roman" pitchFamily="18" charset="0"/>
              </a:rPr>
              <a:t>iqtishad </a:t>
            </a:r>
            <a:r>
              <a:rPr lang="id-ID" sz="2400" dirty="0" smtClean="0">
                <a:latin typeface="Times New Roman" pitchFamily="18" charset="0"/>
                <a:cs typeface="Times New Roman" pitchFamily="18" charset="0"/>
              </a:rPr>
              <a:t>yang terambil dari kata </a:t>
            </a:r>
            <a:r>
              <a:rPr lang="id-ID" sz="2400" i="1" dirty="0" smtClean="0">
                <a:latin typeface="Times New Roman" pitchFamily="18" charset="0"/>
                <a:cs typeface="Times New Roman" pitchFamily="18" charset="0"/>
              </a:rPr>
              <a:t>qashada </a:t>
            </a:r>
          </a:p>
          <a:p>
            <a:pPr marL="514350" indent="-514350" algn="just">
              <a:buNone/>
            </a:pPr>
            <a:r>
              <a:rPr lang="id-ID" sz="2400" i="1"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rPr>
              <a:t>berakar dari struktur huruf </a:t>
            </a:r>
            <a:r>
              <a:rPr lang="id-ID" sz="2400" i="1" dirty="0" smtClean="0">
                <a:latin typeface="Times New Roman" pitchFamily="18" charset="0"/>
                <a:cs typeface="Times New Roman" pitchFamily="18" charset="0"/>
              </a:rPr>
              <a:t>‘qaf-shad-dal), </a:t>
            </a:r>
            <a:r>
              <a:rPr lang="id-ID" sz="2400" dirty="0" smtClean="0">
                <a:latin typeface="Times New Roman" pitchFamily="18" charset="0"/>
                <a:cs typeface="Times New Roman" pitchFamily="18" charset="0"/>
              </a:rPr>
              <a:t>berarti : mendatangi </a:t>
            </a:r>
          </a:p>
          <a:p>
            <a:pPr marL="0" indent="0" algn="just">
              <a:buNone/>
            </a:pPr>
            <a:r>
              <a:rPr lang="id-ID" sz="2400" dirty="0" smtClean="0">
                <a:latin typeface="Times New Roman" pitchFamily="18" charset="0"/>
                <a:cs typeface="Times New Roman" pitchFamily="18" charset="0"/>
              </a:rPr>
              <a:t>sesuatu, penyimpanan, dan penghematan (sederhana). Kata </a:t>
            </a:r>
            <a:r>
              <a:rPr lang="id-ID" sz="2400" i="1" dirty="0" smtClean="0">
                <a:latin typeface="Times New Roman" pitchFamily="18" charset="0"/>
                <a:cs typeface="Times New Roman" pitchFamily="18" charset="0"/>
              </a:rPr>
              <a:t>qashada</a:t>
            </a:r>
            <a:r>
              <a:rPr lang="id-ID" sz="2400" dirty="0" smtClean="0">
                <a:latin typeface="Times New Roman" pitchFamily="18" charset="0"/>
                <a:cs typeface="Times New Roman" pitchFamily="18" charset="0"/>
              </a:rPr>
              <a:t> secara literal berarti keseimbangan, sama2 seimbang, atau pertengahan. Penggunaan kata qashada dalam Al-Qur’an mempunyai makna bahwa seluruh aktivitas ekonomi islam harus ditegakkan di atas jalan tengah dengan memperhatikan keadilan dan tidak berlebihan penggunaan kekayaan, dan dalam mencari keuntungan tanpa merugikan dan menindas orang lain, mengutamakan keseimbangan dan keadilan, baik antar individu maupun antar golongan dalam masyarakat yang tingkatan ekonominya berbeda-beda.</a:t>
            </a:r>
          </a:p>
          <a:p>
            <a:pPr marL="0" indent="0">
              <a:buNone/>
            </a:pP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Agama Islam menempatkan aktivitas ekonomi pada posisi strategis dalam kehidupan manusia agar mereka dapat meraih “kehidupan  yang lebih sejahtera dan lebih bernilai, tidak miskin, dan tidak menderita”. Oleh karena itu, didalam ajaran Islam ditemukan prinsip2 dasar yang berkenaan dengan persoalan ekonomi. Dalam konteks ini, Islam memandang bahwa persoalan ekonomi sangat penting artinya bagi seorang muslim karena merupakan salah satu faktor yang dapat mengantarkan kepada kesejahteraan hidup umat Islam.</a:t>
            </a:r>
          </a:p>
          <a:p>
            <a:pPr marL="0" indent="0" algn="just">
              <a:buNone/>
            </a:pPr>
            <a:r>
              <a:rPr lang="id-ID" sz="2400" dirty="0" smtClean="0">
                <a:latin typeface="Times New Roman" pitchFamily="18" charset="0"/>
                <a:cs typeface="Times New Roman" pitchFamily="18" charset="0"/>
              </a:rPr>
              <a:t>Untuk mewujudkan kemakmuran dan kebahagiaan hidup manusia harus  berusaha mencari dan mengumpulkan harta sesuai dengan ajaran Islam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marL="0" indent="0" algn="just">
              <a:buNone/>
            </a:pPr>
            <a:r>
              <a:rPr lang="id-ID" sz="2400" dirty="0" smtClean="0">
                <a:latin typeface="Times New Roman" pitchFamily="18" charset="0"/>
                <a:cs typeface="Times New Roman" pitchFamily="18" charset="0"/>
              </a:rPr>
              <a:t>Harta ialah suatu benda atau kekayaan atau selain dari benda (immateri) yang memberi faedah agar dapat memuaskan jasmani dan rohani atau kebutuhan hidup. </a:t>
            </a:r>
          </a:p>
          <a:p>
            <a:pPr marL="0" indent="0" algn="just">
              <a:buNone/>
            </a:pPr>
            <a:r>
              <a:rPr lang="id-ID" sz="2400" dirty="0" smtClean="0">
                <a:latin typeface="Times New Roman" pitchFamily="18" charset="0"/>
                <a:cs typeface="Times New Roman" pitchFamily="18" charset="0"/>
              </a:rPr>
              <a:t>Uang dan kekayaan dewasa ini me</a:t>
            </a:r>
            <a:r>
              <a:rPr lang="en-US" sz="2400" dirty="0" smtClean="0">
                <a:latin typeface="Times New Roman" pitchFamily="18" charset="0"/>
                <a:cs typeface="Times New Roman" pitchFamily="18" charset="0"/>
              </a:rPr>
              <a:t>m</a:t>
            </a:r>
            <a:r>
              <a:rPr lang="id-ID" sz="2400" dirty="0" smtClean="0">
                <a:latin typeface="Times New Roman" pitchFamily="18" charset="0"/>
                <a:cs typeface="Times New Roman" pitchFamily="18" charset="0"/>
              </a:rPr>
              <a:t>berikan banyak pilihan. Kekuatan ekonomi inheren dengan kekuatan politik, tingginya tingkat pendidikan, dan peluang meraih berbagai kesempatan dan kemudahan dalam kehidupan seseorang.</a:t>
            </a:r>
          </a:p>
          <a:p>
            <a:pPr marL="0" indent="0" algn="just">
              <a:buNone/>
            </a:pPr>
            <a:r>
              <a:rPr lang="id-ID" sz="2400" dirty="0" smtClean="0">
                <a:latin typeface="Times New Roman" pitchFamily="18" charset="0"/>
                <a:cs typeface="Times New Roman" pitchFamily="18" charset="0"/>
              </a:rPr>
              <a:t>Dalam aktivitas ekonomi secara sederhana, distribusi diartikan  segala kegiatan penyaluran barang/jasa dari tangan produsen ke tangan konsumen. Aktivitas distribusi harus dilakukan secara benar dan tepat  </a:t>
            </a:r>
            <a:endParaRPr lang="en-US" sz="24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id-ID" sz="2400" dirty="0" smtClean="0">
                <a:latin typeface="Times New Roman" pitchFamily="18" charset="0"/>
                <a:cs typeface="Times New Roman" pitchFamily="18" charset="0"/>
              </a:rPr>
              <a:t>sasaran agar barang/jasa yang dihasilkan produsen dapat sampai ke tangan konsumen atau yang membutuhkan. Untuk mewujudkan keadilan distributif, kezaliman struktural yang berlaku selama ini harus diberantas sehingga semua pihak mempunyai akses yang sama, </a:t>
            </a:r>
            <a:r>
              <a:rPr lang="id-ID" sz="2400" i="1" dirty="0" smtClean="0">
                <a:latin typeface="Times New Roman" pitchFamily="18" charset="0"/>
                <a:cs typeface="Times New Roman" pitchFamily="18" charset="0"/>
              </a:rPr>
              <a:t>equal opportunity </a:t>
            </a:r>
            <a:r>
              <a:rPr lang="id-ID" sz="2400" dirty="0" smtClean="0">
                <a:latin typeface="Times New Roman" pitchFamily="18" charset="0"/>
                <a:cs typeface="Times New Roman" pitchFamily="18" charset="0"/>
              </a:rPr>
              <a:t>untuk mendapatkan sumberdaya dan pendapatan yang dibutuhkan</a:t>
            </a:r>
            <a:r>
              <a:rPr lang="id-ID" sz="2400" i="1" dirty="0" smtClean="0">
                <a:latin typeface="Times New Roman" pitchFamily="18" charset="0"/>
                <a:cs typeface="Times New Roman" pitchFamily="18" charset="0"/>
              </a:rPr>
              <a:t>.</a:t>
            </a: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Dalton dalam Abdul Mannan menyatakan bahwa terdapat dua syarat pokok untuk meningkatkan kesejahteraan ekonomi masyarakat:</a:t>
            </a:r>
          </a:p>
          <a:p>
            <a:pPr marL="457200" indent="-457200" algn="just">
              <a:buAutoNum type="alphaLcPeriod"/>
            </a:pPr>
            <a:r>
              <a:rPr lang="id-ID" sz="2400" dirty="0" smtClean="0">
                <a:latin typeface="Times New Roman" pitchFamily="18" charset="0"/>
                <a:cs typeface="Times New Roman" pitchFamily="18" charset="0"/>
              </a:rPr>
              <a:t>Melalui  perbaikan  dalam  sarana  produksi</a:t>
            </a:r>
          </a:p>
          <a:p>
            <a:pPr marL="457200" indent="-457200" algn="just">
              <a:buAutoNum type="alphaLcPeriod"/>
            </a:pPr>
            <a:r>
              <a:rPr lang="id-ID" sz="2400" dirty="0" smtClean="0">
                <a:latin typeface="Times New Roman" pitchFamily="18" charset="0"/>
                <a:cs typeface="Times New Roman" pitchFamily="18" charset="0"/>
              </a:rPr>
              <a:t>Melalui mekanisme perbaikan dalam sistem distribusi.</a:t>
            </a:r>
          </a:p>
          <a:p>
            <a:pPr marL="457200" indent="-457200" algn="just">
              <a:buNone/>
            </a:pPr>
            <a:r>
              <a:rPr lang="id-ID" sz="2400" dirty="0" smtClean="0">
                <a:latin typeface="Times New Roman" pitchFamily="18" charset="0"/>
                <a:cs typeface="Times New Roman" pitchFamily="18" charset="0"/>
              </a:rPr>
              <a:t>Perbaikan   dalam  sistem  distribusi  diwujudkan  melalui   upaya </a:t>
            </a:r>
          </a:p>
          <a:p>
            <a:pPr marL="457200" indent="-457200" algn="just">
              <a:buNone/>
            </a:pP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914400"/>
            <a:ext cx="8229600" cy="5211763"/>
          </a:xfrm>
        </p:spPr>
        <p:txBody>
          <a:bodyPr>
            <a:normAutofit/>
          </a:bodyPr>
          <a:lstStyle/>
          <a:p>
            <a:pPr marL="457200" indent="-457200" algn="just">
              <a:buNone/>
            </a:pPr>
            <a:r>
              <a:rPr lang="id-ID" sz="2400" dirty="0" smtClean="0">
                <a:latin typeface="Times New Roman" pitchFamily="18" charset="0"/>
                <a:cs typeface="Times New Roman" pitchFamily="18" charset="0"/>
              </a:rPr>
              <a:t>pengurangan perbedaan dalam pendapatan individu dan  keluarga  </a:t>
            </a:r>
          </a:p>
          <a:p>
            <a:pPr marL="457200" indent="-457200" algn="just">
              <a:buNone/>
            </a:pPr>
            <a:r>
              <a:rPr lang="id-ID" sz="2400" dirty="0" smtClean="0">
                <a:latin typeface="Times New Roman" pitchFamily="18" charset="0"/>
                <a:cs typeface="Times New Roman" pitchFamily="18" charset="0"/>
              </a:rPr>
              <a:t>yang berlainan yang biasa tampak pada  komunitas yang  beradab </a:t>
            </a:r>
          </a:p>
          <a:p>
            <a:pPr marL="457200" indent="-457200" algn="just">
              <a:buNone/>
            </a:pPr>
            <a:r>
              <a:rPr lang="id-ID" sz="2400" dirty="0" smtClean="0">
                <a:latin typeface="Times New Roman" pitchFamily="18" charset="0"/>
                <a:cs typeface="Times New Roman" pitchFamily="18" charset="0"/>
              </a:rPr>
              <a:t>dan pengurangan  fluktuasi antara periode waktu  yang   berbeda-</a:t>
            </a:r>
          </a:p>
          <a:p>
            <a:pPr marL="457200" indent="-457200" algn="just">
              <a:buNone/>
            </a:pPr>
            <a:r>
              <a:rPr lang="id-ID" sz="2400" dirty="0" smtClean="0">
                <a:latin typeface="Times New Roman" pitchFamily="18" charset="0"/>
                <a:cs typeface="Times New Roman" pitchFamily="18" charset="0"/>
              </a:rPr>
              <a:t>beda dalam pendapatan individu dan keluarga, terutama  masya-</a:t>
            </a:r>
          </a:p>
          <a:p>
            <a:pPr marL="457200" indent="-457200" algn="just">
              <a:buNone/>
            </a:pPr>
            <a:r>
              <a:rPr lang="id-ID" sz="2400" dirty="0" smtClean="0">
                <a:latin typeface="Times New Roman" pitchFamily="18" charset="0"/>
                <a:cs typeface="Times New Roman" pitchFamily="18" charset="0"/>
              </a:rPr>
              <a:t>rakat yang lebih miskin. </a:t>
            </a:r>
          </a:p>
          <a:p>
            <a:pPr marL="457200" indent="-457200" algn="just">
              <a:buNone/>
            </a:pPr>
            <a:r>
              <a:rPr lang="id-ID" sz="2400" dirty="0" smtClean="0">
                <a:latin typeface="Times New Roman" pitchFamily="18" charset="0"/>
                <a:cs typeface="Times New Roman" pitchFamily="18" charset="0"/>
              </a:rPr>
              <a:t>Raymod Charles menyatakan bahwa  Ekonomi Islam telah meng- </a:t>
            </a:r>
          </a:p>
          <a:p>
            <a:pPr marL="457200" indent="-457200" algn="just">
              <a:buNone/>
            </a:pPr>
            <a:r>
              <a:rPr lang="id-ID" sz="2400" dirty="0" smtClean="0">
                <a:latin typeface="Times New Roman" pitchFamily="18" charset="0"/>
                <a:cs typeface="Times New Roman" pitchFamily="18" charset="0"/>
              </a:rPr>
              <a:t>gariskan jalan tersendiri bagi kemajuan ekonominya.  </a:t>
            </a:r>
            <a:endParaRPr lang="en-US" sz="2400" dirty="0" smtClean="0">
              <a:latin typeface="Times New Roman" pitchFamily="18" charset="0"/>
              <a:cs typeface="Times New Roman" pitchFamily="18" charset="0"/>
            </a:endParaRPr>
          </a:p>
          <a:p>
            <a:pPr>
              <a:buNone/>
            </a:pPr>
            <a:r>
              <a:rPr lang="id-ID" sz="2400" dirty="0" smtClean="0">
                <a:latin typeface="Times New Roman" pitchFamily="18" charset="0"/>
                <a:cs typeface="Times New Roman" pitchFamily="18" charset="0"/>
              </a:rPr>
              <a:t>Di bidang produksi Islam sangat memuliakan kerja dan meng-</a:t>
            </a:r>
          </a:p>
          <a:p>
            <a:pPr>
              <a:buNone/>
            </a:pPr>
            <a:r>
              <a:rPr lang="id-ID" sz="2400" dirty="0" smtClean="0">
                <a:latin typeface="Times New Roman" pitchFamily="18" charset="0"/>
                <a:cs typeface="Times New Roman" pitchFamily="18" charset="0"/>
              </a:rPr>
              <a:t>haramkan segala bentuk eksploitasi.</a:t>
            </a:r>
          </a:p>
          <a:p>
            <a:pPr marL="0" indent="0">
              <a:buNone/>
            </a:pP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914400"/>
            <a:ext cx="8305800" cy="5211763"/>
          </a:xfrm>
        </p:spPr>
        <p:txBody>
          <a:bodyPr>
            <a:normAutofit/>
          </a:bodyPr>
          <a:lstStyle/>
          <a:p>
            <a:pPr marL="0" indent="0">
              <a:buNone/>
            </a:pPr>
            <a:r>
              <a:rPr lang="id-ID" sz="2400" dirty="0" smtClean="0">
                <a:latin typeface="Times New Roman" pitchFamily="18" charset="0"/>
                <a:cs typeface="Times New Roman" pitchFamily="18" charset="0"/>
              </a:rPr>
              <a:t>Dibidang distribusi Islam menetapkan dua kaidah:</a:t>
            </a:r>
          </a:p>
          <a:p>
            <a:pPr marL="457200" indent="-457200">
              <a:buAutoNum type="alphaLcPeriod"/>
            </a:pPr>
            <a:r>
              <a:rPr lang="id-ID" sz="2400" dirty="0" smtClean="0">
                <a:latin typeface="Times New Roman" pitchFamily="18" charset="0"/>
                <a:cs typeface="Times New Roman" pitchFamily="18" charset="0"/>
              </a:rPr>
              <a:t>Pembagian kepada setiap orang menurut kebutuhan</a:t>
            </a:r>
          </a:p>
          <a:p>
            <a:pPr marL="457200" indent="-457200" algn="just">
              <a:buAutoNum type="alphaLcPeriod"/>
            </a:pPr>
            <a:r>
              <a:rPr lang="id-ID" sz="2400" dirty="0" smtClean="0">
                <a:latin typeface="Times New Roman" pitchFamily="18" charset="0"/>
                <a:cs typeface="Times New Roman" pitchFamily="18" charset="0"/>
              </a:rPr>
              <a:t>Pembagian kepada setiap orang menurut hasil kerja tanpa mengabaikan perbedaan yang mencolok dalam kekayaan dan pendapatan.</a:t>
            </a:r>
          </a:p>
          <a:p>
            <a:pPr marL="457200" indent="-457200">
              <a:buNone/>
            </a:pPr>
            <a:r>
              <a:rPr lang="id-ID" sz="2400" dirty="0" smtClean="0">
                <a:latin typeface="Times New Roman" pitchFamily="18" charset="0"/>
                <a:cs typeface="Times New Roman" pitchFamily="18" charset="0"/>
              </a:rPr>
              <a:t>Pendekatan Islam terhadap pencapaian pendapatan yang adil yang </a:t>
            </a:r>
          </a:p>
          <a:p>
            <a:pPr marL="457200" indent="-457200">
              <a:buNone/>
            </a:pPr>
            <a:r>
              <a:rPr lang="id-ID" sz="2400" dirty="0" smtClean="0">
                <a:latin typeface="Times New Roman" pitchFamily="18" charset="0"/>
                <a:cs typeface="Times New Roman" pitchFamily="18" charset="0"/>
              </a:rPr>
              <a:t>merupakan bagian komprehensif ajaran Islam untuk mewujudkan </a:t>
            </a:r>
          </a:p>
          <a:p>
            <a:pPr marL="457200" indent="-457200" algn="just">
              <a:buNone/>
            </a:pPr>
            <a:r>
              <a:rPr lang="id-ID" sz="2400" dirty="0" smtClean="0">
                <a:latin typeface="Times New Roman" pitchFamily="18" charset="0"/>
                <a:cs typeface="Times New Roman" pitchFamily="18" charset="0"/>
              </a:rPr>
              <a:t>tatanan sosio-ekonomi yang adil dalam rangka menjaga  kehor-  </a:t>
            </a:r>
          </a:p>
          <a:p>
            <a:pPr marL="457200" indent="-457200">
              <a:buNone/>
            </a:pPr>
            <a:r>
              <a:rPr lang="id-ID" sz="2400" dirty="0" smtClean="0">
                <a:latin typeface="Times New Roman" pitchFamily="18" charset="0"/>
                <a:cs typeface="Times New Roman" pitchFamily="18" charset="0"/>
              </a:rPr>
              <a:t>matan manusia sebagai khalifah Allah untuk merealisasikan kese-</a:t>
            </a:r>
          </a:p>
          <a:p>
            <a:pPr marL="457200" indent="-457200">
              <a:buNone/>
            </a:pPr>
            <a:r>
              <a:rPr lang="id-ID" sz="2400" dirty="0" smtClean="0">
                <a:latin typeface="Times New Roman" pitchFamily="18" charset="0"/>
                <a:cs typeface="Times New Roman" pitchFamily="18" charset="0"/>
              </a:rPr>
              <a:t>jahteraan hidup manusia di dunia dan di akhirat.</a:t>
            </a:r>
          </a:p>
          <a:p>
            <a:pPr marL="457200" indent="-457200">
              <a:buNone/>
            </a:pPr>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1524000"/>
            <a:ext cx="8229600" cy="4602163"/>
          </a:xfrm>
        </p:spPr>
        <p:txBody>
          <a:bodyPr>
            <a:normAutofit/>
          </a:bodyPr>
          <a:lstStyle/>
          <a:p>
            <a:pPr marL="0" indent="0" algn="just">
              <a:buNone/>
            </a:pPr>
            <a:r>
              <a:rPr lang="id-ID" sz="2400" dirty="0" smtClean="0">
                <a:latin typeface="Times New Roman" pitchFamily="18" charset="0"/>
                <a:cs typeface="Times New Roman" pitchFamily="18" charset="0"/>
              </a:rPr>
              <a:t>Dalam hal ini ajaran Islam memberikan kebebasan kepada setiap individu melakukan aktivitas ekonomi sesuai kemampuannya dalam bentuk kerjasama. Dalam kerjasama ini akan tercipta kerja produktif yang berdampak pada peningkatan kesejahteraan sosial, dan terlindunginya kepentingan ekonomi bagi masyarakat ekonomi lemah. Lebih dari itu dapat dicegah terjadi penimbunan harta dan penindasan ekonomi dalam bentuk pendistribusian pendapatan yang tidak adil. Karena kekayaan adalah milik mutlak Allah SWT dan manusia diberikan amanah untuk memanfaat-kannya secara adil. </a:t>
            </a:r>
          </a:p>
          <a:p>
            <a:pPr marL="0" indent="0" algn="just">
              <a:buNone/>
            </a:pPr>
            <a:r>
              <a:rPr lang="id-ID" sz="2400" dirty="0" smtClean="0">
                <a:latin typeface="Times New Roman" pitchFamily="18" charset="0"/>
                <a:cs typeface="Times New Roman" pitchFamily="18" charset="0"/>
              </a:rPr>
              <a:t> </a:t>
            </a:r>
          </a:p>
          <a:p>
            <a:pPr algn="just">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Kenyataannya, saat ini tidak mampu mengentaskan kemiskinan dan  ketimpangan pendapatan. Yang miskin  makin miskin dan bertambah serta terpinggirkan, yang kaya makin kaya dan menodai ekonomi berdasarkan syariah Islam.</a:t>
            </a:r>
          </a:p>
          <a:p>
            <a:pPr marL="0" indent="0" algn="just">
              <a:buNone/>
            </a:pPr>
            <a:r>
              <a:rPr lang="id-ID" sz="2400" dirty="0" smtClean="0">
                <a:latin typeface="Times New Roman" pitchFamily="18" charset="0"/>
                <a:cs typeface="Times New Roman" pitchFamily="18" charset="0"/>
              </a:rPr>
              <a:t>Realita pembangunan ekonomi Indonesia menunjukkan adanya korelasi positif antara pertumbuhan  ekonomi dan ketimpangan pendapatan. Semakin pesat pertumbuhan ekonomi, pada saat yang sama diikuti dengan ketimpangan pendapatan yang semakin tajam diantara lapisan masyarakat.</a:t>
            </a:r>
          </a:p>
          <a:p>
            <a:pPr marL="0" indent="0" algn="just">
              <a:buNone/>
            </a:pPr>
            <a:endParaRPr lang="id-ID" sz="2400" dirty="0" smtClean="0">
              <a:latin typeface="Times New Roman" pitchFamily="18" charset="0"/>
              <a:cs typeface="Times New Roman" pitchFamily="18" charset="0"/>
            </a:endParaRPr>
          </a:p>
          <a:p>
            <a:pPr algn="just">
              <a:buNone/>
            </a:pPr>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685800"/>
            <a:ext cx="8229600" cy="5440363"/>
          </a:xfrm>
        </p:spPr>
        <p:txBody>
          <a:bodyPr>
            <a:normAutofit/>
          </a:bodyPr>
          <a:lstStyle/>
          <a:p>
            <a:pPr marL="0" indent="0" algn="just">
              <a:buNone/>
            </a:pPr>
            <a:r>
              <a:rPr lang="id-ID" sz="2400" dirty="0" smtClean="0">
                <a:latin typeface="Times New Roman" pitchFamily="18" charset="0"/>
                <a:cs typeface="Times New Roman" pitchFamily="18" charset="0"/>
              </a:rPr>
              <a:t> </a:t>
            </a:r>
          </a:p>
          <a:p>
            <a:pPr marL="0" indent="0" algn="just">
              <a:buNone/>
            </a:pPr>
            <a:r>
              <a:rPr lang="id-ID" sz="2400" dirty="0" smtClean="0">
                <a:latin typeface="Times New Roman" pitchFamily="18" charset="0"/>
                <a:cs typeface="Times New Roman" pitchFamily="18" charset="0"/>
              </a:rPr>
              <a:t>Islam sebagai sumber nilai memadukan pembangunan ekonomi dengan sektor agama. Kegiatan2 distribusi barang/jasa serta pendapatan haruslah menggunakan pertimbangan nilai Islam dan bukan determinisme mekanistik ekonomi lainnya seperti pada sistem kapitalisme dan sosialisme. Pemisahan nilai positif dan normatif menyebabkan manusia dalam aktivitas ekonominya menjadi </a:t>
            </a:r>
            <a:r>
              <a:rPr lang="id-ID" sz="2400" i="1" dirty="0" smtClean="0">
                <a:latin typeface="Times New Roman" pitchFamily="18" charset="0"/>
                <a:cs typeface="Times New Roman" pitchFamily="18" charset="0"/>
              </a:rPr>
              <a:t>economic animal  </a:t>
            </a:r>
            <a:r>
              <a:rPr lang="id-ID" sz="2400" dirty="0" smtClean="0">
                <a:latin typeface="Times New Roman" pitchFamily="18" charset="0"/>
                <a:cs typeface="Times New Roman" pitchFamily="18" charset="0"/>
              </a:rPr>
              <a:t>yang destruktif.</a:t>
            </a:r>
          </a:p>
          <a:p>
            <a:pPr marL="0" indent="0" algn="just">
              <a:buNone/>
            </a:pPr>
            <a:r>
              <a:rPr lang="id-ID" sz="2400" i="1" dirty="0" smtClean="0">
                <a:latin typeface="Times New Roman" pitchFamily="18" charset="0"/>
                <a:cs typeface="Times New Roman" pitchFamily="18" charset="0"/>
              </a:rPr>
              <a:t>Jika distribusi pendapatan tidak tepat dilakukan, maka sebagian besar pendapatan dan sumberdaya akan dikuasai para kapitalis yang monopolis sehingga mengakibatkan masyarakat tetap dalam kemiskinan meskipun negara mempunyai sumberdaya yang melimpah. </a:t>
            </a:r>
            <a:endParaRPr lang="en-US" sz="24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609600" y="1600200"/>
            <a:ext cx="8077200" cy="4525963"/>
          </a:xfrm>
        </p:spPr>
        <p:txBody>
          <a:bodyPr>
            <a:normAutofit/>
          </a:bodyPr>
          <a:lstStyle/>
          <a:p>
            <a:pPr marL="0" indent="0" algn="just">
              <a:buNone/>
            </a:pPr>
            <a:r>
              <a:rPr lang="id-ID" sz="2400" dirty="0" smtClean="0">
                <a:latin typeface="Times New Roman" pitchFamily="18" charset="0"/>
                <a:cs typeface="Times New Roman" pitchFamily="18" charset="0"/>
              </a:rPr>
              <a:t>Bumi dengan segala isinya diciptakan Allah untuk kepentingan manusia agar dapat dinikmati dan dimanfaatkan secara maksimal. Al-Qur’an  menegaskan bahwa mencari harta  karunia Allah bukanlah perbuatan dosa (Al Baqarah/2 : 198</a:t>
            </a:r>
            <a:r>
              <a:rPr lang="en-US" sz="2400"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rPr>
              <a:t>. Secara tidak langsung Allah SWT menuntut umat islam menjadi kaya. Sebab bagaimana mungkin seseorang diperintahkan membayar zakat,  menunaikan ibadah haji, berinfak, membangun masjid dan prasarana sosial lainnya tanpa tersedia dana yang dibutuhkan dalam jumlah yang banyak.</a:t>
            </a:r>
          </a:p>
          <a:p>
            <a:pPr marL="0" indent="0" algn="just">
              <a:buNone/>
            </a:pPr>
            <a:r>
              <a:rPr lang="id-ID" sz="2400" dirty="0" smtClean="0">
                <a:latin typeface="Times New Roman" pitchFamily="18" charset="0"/>
                <a:cs typeface="Times New Roman" pitchFamily="18" charset="0"/>
              </a:rPr>
              <a:t>Untuk dapat mengemban tugas kekhalifahan dengan baik Allah SWT membekali manusia dengan segala potensi dan kekuatan</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1219200"/>
            <a:ext cx="8229600" cy="5334000"/>
          </a:xfrm>
        </p:spPr>
        <p:txBody>
          <a:bodyPr>
            <a:normAutofit/>
          </a:bodyPr>
          <a:lstStyle/>
          <a:p>
            <a:pPr marL="0" indent="0" algn="just">
              <a:buNone/>
            </a:pPr>
            <a:r>
              <a:rPr lang="id-ID" sz="2400" dirty="0" smtClean="0">
                <a:latin typeface="Times New Roman" pitchFamily="18" charset="0"/>
                <a:cs typeface="Times New Roman" pitchFamily="18" charset="0"/>
              </a:rPr>
              <a:t>Atas pertimbangan mendasar ini dapat ditegaskan bahwa kesejahteraan dan kemakmuran rakyat bergantung pada cara bagaimana seharusnya sistem pendistribusian yang adil dapat dilaksanakan.</a:t>
            </a:r>
          </a:p>
          <a:p>
            <a:pPr marL="457200" indent="-457200" algn="just">
              <a:buFont typeface="+mj-lt"/>
              <a:buAutoNum type="arabicPeriod"/>
            </a:pPr>
            <a:r>
              <a:rPr lang="id-ID" sz="2400" dirty="0" smtClean="0">
                <a:latin typeface="Times New Roman" pitchFamily="18" charset="0"/>
                <a:cs typeface="Times New Roman" pitchFamily="18" charset="0"/>
              </a:rPr>
              <a:t>Seperti apakah konsep distribusi dalam ekonomi Islam</a:t>
            </a:r>
          </a:p>
          <a:p>
            <a:pPr marL="457200" indent="-457200" algn="just">
              <a:buFont typeface="+mj-lt"/>
              <a:buAutoNum type="arabicPeriod"/>
            </a:pPr>
            <a:r>
              <a:rPr lang="id-ID" sz="2400" dirty="0" smtClean="0">
                <a:latin typeface="Times New Roman" pitchFamily="18" charset="0"/>
                <a:cs typeface="Times New Roman" pitchFamily="18" charset="0"/>
              </a:rPr>
              <a:t>Kenapa mekanisme pemenuhan kebutuhan pokok baik barang /jasa dalam sistem ekonomi kapitalis tidak mewujudkan keadilan</a:t>
            </a:r>
          </a:p>
          <a:p>
            <a:pPr marL="457200" indent="-457200" algn="just">
              <a:buFont typeface="+mj-lt"/>
              <a:buAutoNum type="arabicPeriod"/>
            </a:pPr>
            <a:r>
              <a:rPr lang="id-ID" sz="2400" dirty="0" smtClean="0">
                <a:latin typeface="Times New Roman" pitchFamily="18" charset="0"/>
                <a:cs typeface="Times New Roman" pitchFamily="18" charset="0"/>
              </a:rPr>
              <a:t>Bagaimana memperbaiki mekanisme distribusi tidak adil  ini dapat diperbaiki demi terwujudnya keadilan dalam masyarakat.</a:t>
            </a:r>
            <a:endParaRPr lang="en-US" sz="2400" dirty="0" smtClean="0">
              <a:latin typeface="Times New Roman" pitchFamily="18" charset="0"/>
              <a:cs typeface="Times New Roman" pitchFamily="18" charset="0"/>
            </a:endParaRPr>
          </a:p>
          <a:p>
            <a:pPr algn="just">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id-ID" sz="2400" dirty="0" smtClean="0">
                <a:latin typeface="Times New Roman" pitchFamily="18" charset="0"/>
                <a:cs typeface="Times New Roman" pitchFamily="18" charset="0"/>
              </a:rPr>
              <a:t>Suatu peradaban, tidak terkecuali peradaban Islam, hanya bisa dibangun oleh pemikiran yang dituangkan dalam teori2 atau sistem2 yang berdaya konstektual, aktual, dan operasional. Agar pesan wahyu dapat difungsikan dan dirasakan kehadirannya sebagaimana mestinya, manusia harus mengerti dan memahami substansi nilai yang dikandung di dalamnya. Agama adalah sistem simbolik yang tidak cukup dipahami terbatas sebagai formulasi abstrak tentang kepercayaan pada nilai etika saja.</a:t>
            </a:r>
          </a:p>
          <a:p>
            <a:pPr marL="0" indent="0" algn="just">
              <a:buNone/>
            </a:pPr>
            <a:r>
              <a:rPr lang="id-ID" sz="2400" dirty="0" smtClean="0">
                <a:latin typeface="Times New Roman" pitchFamily="18" charset="0"/>
                <a:cs typeface="Times New Roman" pitchFamily="18" charset="0"/>
              </a:rPr>
              <a:t>Bagaimana karakteristik pesan Islam tentang konsep distribusi sehingga dapat me</a:t>
            </a:r>
            <a:r>
              <a:rPr lang="en-US" sz="2400" dirty="0" smtClean="0">
                <a:latin typeface="Times New Roman" pitchFamily="18" charset="0"/>
                <a:cs typeface="Times New Roman" pitchFamily="18" charset="0"/>
              </a:rPr>
              <a:t>m</a:t>
            </a:r>
            <a:r>
              <a:rPr lang="id-ID" sz="2400" dirty="0" smtClean="0">
                <a:latin typeface="Times New Roman" pitchFamily="18" charset="0"/>
                <a:cs typeface="Times New Roman" pitchFamily="18" charset="0"/>
              </a:rPr>
              <a:t>bedakannya dari konsep distribusi  ekonomi kapitalis &amp; sosialis. Menjadi konsep distribusi pada ekonomi syariah.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762000"/>
            <a:ext cx="8229600" cy="5364163"/>
          </a:xfrm>
        </p:spPr>
        <p:txBody>
          <a:bodyPr>
            <a:normAutofit/>
          </a:bodyPr>
          <a:lstStyle/>
          <a:p>
            <a:pPr>
              <a:buNone/>
            </a:pPr>
            <a:r>
              <a:rPr lang="id-ID" sz="2400" dirty="0" smtClean="0">
                <a:latin typeface="Times New Roman" pitchFamily="18" charset="0"/>
                <a:cs typeface="Times New Roman" pitchFamily="18" charset="0"/>
              </a:rPr>
              <a:t>Bisnis Syariah, kenapa tidak ?</a:t>
            </a:r>
          </a:p>
          <a:p>
            <a:pPr marL="0" indent="0" algn="just">
              <a:buNone/>
            </a:pPr>
            <a:r>
              <a:rPr lang="id-ID" sz="2400" dirty="0" smtClean="0">
                <a:latin typeface="Times New Roman" pitchFamily="18" charset="0"/>
                <a:cs typeface="Times New Roman" pitchFamily="18" charset="0"/>
              </a:rPr>
              <a:t>Akan dipelajari selanjutnya untuk mengetahui cara pandang tentang bisnis yang dikelola dengan syariat Islam dan dapat dijadikan sarana berbagi pengalaman membangun sebuah institusi bisnis berbasis syariah. Hal ini bukanlah berarti eksklusivisme aliran atau agama, melainkan sekedar keinginan untuk menyampaikan kebenaran. Karena sesungguhnya Islam dengan Al Qur’annya bukan hanya untuk umat Islam tetapi untuk kemaslahatan umat di dunia.</a:t>
            </a:r>
          </a:p>
          <a:p>
            <a:pPr marL="0" indent="0" algn="just">
              <a:buNone/>
            </a:pPr>
            <a:r>
              <a:rPr lang="id-ID" sz="2400" dirty="0" smtClean="0">
                <a:latin typeface="Times New Roman" pitchFamily="18" charset="0"/>
                <a:cs typeface="Times New Roman" pitchFamily="18" charset="0"/>
              </a:rPr>
              <a:t>Dari apa yang kita peroleh dari kuliah </a:t>
            </a:r>
            <a:r>
              <a:rPr lang="id-ID" sz="2400" smtClean="0">
                <a:latin typeface="Times New Roman" pitchFamily="18" charset="0"/>
                <a:cs typeface="Times New Roman" pitchFamily="18" charset="0"/>
              </a:rPr>
              <a:t>Ekonomi Syariah </a:t>
            </a:r>
            <a:r>
              <a:rPr lang="id-ID" sz="2400" dirty="0" smtClean="0">
                <a:latin typeface="Times New Roman" pitchFamily="18" charset="0"/>
                <a:cs typeface="Times New Roman" pitchFamily="18" charset="0"/>
              </a:rPr>
              <a:t>ini dapat membawa kepada keberhasilan dan telah berada di jalur yang benar untuk istiqomah dari koridor yang ada, agar dapat melesat dalam kancah persaingan bisnis dengan cara yang indah.  </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p:txBody>
          <a:bodyPr>
            <a:normAutofit/>
          </a:bodyPr>
          <a:lstStyle/>
          <a:p>
            <a:pPr marL="0" indent="0" algn="just">
              <a:buNone/>
            </a:pPr>
            <a:r>
              <a:rPr lang="id-ID" sz="2400" dirty="0" smtClean="0">
                <a:latin typeface="Times New Roman" pitchFamily="18" charset="0"/>
                <a:cs typeface="Times New Roman" pitchFamily="18" charset="0"/>
              </a:rPr>
              <a:t>positif untuk mengubah corak kehidupan di dunia ke arah yang lebih baik (Ar Ra’d /13 : 11), yaitu tugas mewujudkan kemakmuran disamping tugas pengabdian atau ibadah dalam arti luas (Az-Zariyat/51 : 56). </a:t>
            </a:r>
          </a:p>
          <a:p>
            <a:pPr marL="0" indent="0" algn="just">
              <a:buNone/>
            </a:pPr>
            <a:r>
              <a:rPr lang="id-ID" sz="2400" dirty="0" smtClean="0">
                <a:latin typeface="Times New Roman" pitchFamily="18" charset="0"/>
                <a:cs typeface="Times New Roman" pitchFamily="18" charset="0"/>
              </a:rPr>
              <a:t>Untuk menunaikan kedua tugas itu secara baik dan benar Allah SWT memberikan dua anugerah nikmat utama, yaitu</a:t>
            </a:r>
          </a:p>
          <a:p>
            <a:pPr marL="457200" indent="-457200">
              <a:buAutoNum type="alphaLcPeriod"/>
            </a:pPr>
            <a:r>
              <a:rPr lang="id-ID" sz="2400" dirty="0" smtClean="0">
                <a:latin typeface="Times New Roman" pitchFamily="18" charset="0"/>
                <a:cs typeface="Times New Roman" pitchFamily="18" charset="0"/>
              </a:rPr>
              <a:t>Sistem kehidupan (</a:t>
            </a:r>
            <a:r>
              <a:rPr lang="id-ID" sz="2400" i="1" dirty="0" smtClean="0">
                <a:latin typeface="Times New Roman" pitchFamily="18" charset="0"/>
                <a:cs typeface="Times New Roman" pitchFamily="18" charset="0"/>
              </a:rPr>
              <a:t>manhaj al-hayat</a:t>
            </a:r>
            <a:r>
              <a:rPr lang="id-ID" sz="2400" dirty="0" smtClean="0">
                <a:latin typeface="Times New Roman" pitchFamily="18" charset="0"/>
                <a:cs typeface="Times New Roman" pitchFamily="18" charset="0"/>
              </a:rPr>
              <a:t>)</a:t>
            </a:r>
          </a:p>
          <a:p>
            <a:pPr marL="457200" indent="-457200">
              <a:buAutoNum type="alphaLcPeriod"/>
            </a:pPr>
            <a:r>
              <a:rPr lang="id-ID" sz="2400" dirty="0" smtClean="0">
                <a:latin typeface="Times New Roman" pitchFamily="18" charset="0"/>
                <a:cs typeface="Times New Roman" pitchFamily="18" charset="0"/>
              </a:rPr>
              <a:t>Sarana kehidupan (</a:t>
            </a:r>
            <a:r>
              <a:rPr lang="id-ID" sz="2400" i="1" dirty="0" smtClean="0">
                <a:latin typeface="Times New Roman" pitchFamily="18" charset="0"/>
                <a:cs typeface="Times New Roman" pitchFamily="18" charset="0"/>
              </a:rPr>
              <a:t>wasilah al-hayat)</a:t>
            </a:r>
          </a:p>
          <a:p>
            <a:pPr marL="0" indent="0" algn="just">
              <a:buNone/>
            </a:pPr>
            <a:r>
              <a:rPr lang="id-ID" sz="2400" dirty="0" smtClean="0">
                <a:latin typeface="Times New Roman" pitchFamily="18" charset="0"/>
                <a:cs typeface="Times New Roman" pitchFamily="18" charset="0"/>
              </a:rPr>
              <a:t>Sistem kehidupan adalah suatu aturan kehidupan manusia yang bersumber dari Al-Qur’an dan Sunnah Rasul untuk menjamin keselamatan manusia sepanjang hayat.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1524000"/>
            <a:ext cx="8229600" cy="4602163"/>
          </a:xfrm>
        </p:spPr>
        <p:txBody>
          <a:bodyPr>
            <a:normAutofit/>
          </a:bodyPr>
          <a:lstStyle/>
          <a:p>
            <a:pPr marL="0" indent="0" algn="just">
              <a:buNone/>
            </a:pPr>
            <a:r>
              <a:rPr lang="id-ID" sz="2400" dirty="0" smtClean="0">
                <a:latin typeface="Times New Roman" pitchFamily="18" charset="0"/>
                <a:cs typeface="Times New Roman" pitchFamily="18" charset="0"/>
              </a:rPr>
              <a:t>Baik yang menyangkut keselamatan agama, keselamatan jiwa, keselamatan akal,  keturunan, dan keselamatan harta benda. Kesemua itu merupakan kebutuhan pokok yangn harus dipenuhi manusia (</a:t>
            </a:r>
            <a:r>
              <a:rPr lang="id-ID" sz="2400" i="1" dirty="0" smtClean="0">
                <a:latin typeface="Times New Roman" pitchFamily="18" charset="0"/>
                <a:cs typeface="Times New Roman" pitchFamily="18" charset="0"/>
              </a:rPr>
              <a:t>al-hajat al-dharuriyyah</a:t>
            </a:r>
            <a:r>
              <a:rPr lang="id-ID" sz="2400" dirty="0" smtClean="0">
                <a:latin typeface="Times New Roman" pitchFamily="18" charset="0"/>
                <a:cs typeface="Times New Roman" pitchFamily="18" charset="0"/>
              </a:rPr>
              <a:t>)  dalam perspektif ekonomi syariah (ekonomi islam).</a:t>
            </a:r>
          </a:p>
          <a:p>
            <a:pPr marL="0" indent="0" algn="just">
              <a:buNone/>
            </a:pPr>
            <a:r>
              <a:rPr lang="id-ID" sz="2400" dirty="0" smtClean="0">
                <a:latin typeface="Times New Roman" pitchFamily="18" charset="0"/>
                <a:cs typeface="Times New Roman" pitchFamily="18" charset="0"/>
              </a:rPr>
              <a:t>Untuk memudahkan pengelolalaan dan pelestarian alam, Allah SWT menganugerahkan berbagai fasilitas kehidupan untuk kepentingan seluruh umat manusia. Misalnya, Allah menciptakan semua yang ada di bumi untuk manusia (Al </a:t>
            </a:r>
            <a:r>
              <a:rPr lang="en-US" sz="2400" dirty="0" smtClean="0">
                <a:latin typeface="Times New Roman" pitchFamily="18" charset="0"/>
                <a:cs typeface="Times New Roman" pitchFamily="18" charset="0"/>
              </a:rPr>
              <a:t>B</a:t>
            </a:r>
            <a:r>
              <a:rPr lang="id-ID" sz="2400" dirty="0" smtClean="0">
                <a:latin typeface="Times New Roman" pitchFamily="18" charset="0"/>
                <a:cs typeface="Times New Roman" pitchFamily="18" charset="0"/>
              </a:rPr>
              <a:t>aqarah/2 : 29). Semua yang ada di alam dijadikan tunduk atau dapat dikuasai oleh manusia agar dapat diolah dan dimanfaatkan (Al-Jatsiyah/45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990600"/>
            <a:ext cx="8229600" cy="5135563"/>
          </a:xfrm>
        </p:spPr>
        <p:txBody>
          <a:bodyPr>
            <a:normAutofit/>
          </a:bodyPr>
          <a:lstStyle/>
          <a:p>
            <a:pPr marL="0" indent="0" algn="just">
              <a:buNone/>
            </a:pPr>
            <a:r>
              <a:rPr lang="id-ID" sz="2400" dirty="0" smtClean="0">
                <a:latin typeface="Times New Roman" pitchFamily="18" charset="0"/>
                <a:cs typeface="Times New Roman" pitchFamily="18" charset="0"/>
              </a:rPr>
              <a:t>: 12-13). Bumi dan alam lingkungannya dilengkapi dengan berbagai sarana penunjang kehidupan manusia, seperti sungai dan lautan sebagai sarana transportasi (Ibrahim/14 : 32)</a:t>
            </a:r>
          </a:p>
          <a:p>
            <a:pPr marL="0" indent="0" algn="just">
              <a:buNone/>
            </a:pPr>
            <a:r>
              <a:rPr lang="id-ID" sz="2400" dirty="0" smtClean="0">
                <a:latin typeface="Times New Roman" pitchFamily="18" charset="0"/>
                <a:cs typeface="Times New Roman" pitchFamily="18" charset="0"/>
              </a:rPr>
              <a:t>Agar segala potensi sumberdaya yang dianugerahkan Allah SWT dapat didayagunakan, manusia harus mengolah supaya dapat dikonsumsi dan mempunyai nilai ekonomi. Tantangan besar yang menghadang dunia islam dalam percaturan politik global, diantaranya pada pengabaian persoalan ekonomi, bahkan keterbelakangan kekuatan militer negara2 berpenduduk mayoritas muslim mencerminkan keterbelakangan ekonomi dunia islam.</a:t>
            </a:r>
          </a:p>
          <a:p>
            <a:pPr marL="0" indent="0" algn="just">
              <a:buNone/>
            </a:pPr>
            <a:r>
              <a:rPr lang="id-ID" sz="2400" dirty="0" smtClean="0">
                <a:latin typeface="Times New Roman" pitchFamily="18" charset="0"/>
                <a:cs typeface="Times New Roman" pitchFamily="18" charset="0"/>
              </a:rPr>
              <a:t>Secara faktual, kondisi ekonomi umat islam pada umumnya lemah.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id-ID" sz="2400" dirty="0" smtClean="0">
                <a:latin typeface="Times New Roman" pitchFamily="18" charset="0"/>
                <a:cs typeface="Times New Roman" pitchFamily="18" charset="0"/>
              </a:rPr>
              <a:t>Sumberdaya produksi, kapital maupun teknologi sebagai penggerak ekonomi pada umumnya tidak dikuasai umat. Umat islam menjadi objek, konsumen pasif atau tenaga kerja murah, dan menjadi ajang eksploitasi negara2 industri maju dunia. </a:t>
            </a:r>
          </a:p>
          <a:p>
            <a:pPr marL="0" indent="0" algn="just">
              <a:buNone/>
            </a:pPr>
            <a:r>
              <a:rPr lang="id-ID" sz="2400" dirty="0" smtClean="0">
                <a:latin typeface="Times New Roman" pitchFamily="18" charset="0"/>
                <a:cs typeface="Times New Roman" pitchFamily="18" charset="0"/>
              </a:rPr>
              <a:t>Kelemahan ekonomi menjadi penyebab  lain dari rendahnya kualitas pendidikan umat, yang mengakibatkan marjinalisasi penguasaan ilmu dan teknologi. Demikian pula kualitas kesehatan dan gizi rata2 umat rendah. Umat islam kurang mampu memproduksi sendiri apa yang mereka butuhkan. Akibatnya jangankan jadi umat terbaik (</a:t>
            </a:r>
            <a:r>
              <a:rPr lang="id-ID" sz="2400" i="1" dirty="0" smtClean="0">
                <a:latin typeface="Times New Roman" pitchFamily="18" charset="0"/>
                <a:cs typeface="Times New Roman" pitchFamily="18" charset="0"/>
              </a:rPr>
              <a:t>khairu ummah, </a:t>
            </a:r>
            <a:r>
              <a:rPr lang="id-ID" sz="2400" dirty="0" smtClean="0">
                <a:latin typeface="Times New Roman" pitchFamily="18" charset="0"/>
                <a:cs typeface="Times New Roman" pitchFamily="18" charset="0"/>
              </a:rPr>
              <a:t>Ali-Imran/3 : 110), umat islam malah menjadi korban kepentingan negara2 yang maju teknologi dan kuat perekonomiannya.</a:t>
            </a:r>
          </a:p>
          <a:p>
            <a:pPr marL="0" indent="0" algn="just">
              <a:buNone/>
            </a:pPr>
            <a:r>
              <a:rPr lang="id-ID"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id-ID" sz="2400" dirty="0" smtClean="0">
                <a:latin typeface="Times New Roman" pitchFamily="18" charset="0"/>
                <a:cs typeface="Times New Roman" pitchFamily="18" charset="0"/>
              </a:rPr>
              <a:t>Sebagai agama yang sempurna, Islam tidak hanya membawa ajaran2 tentang ibadah dalam arti sempit, tetapi juga mengandung ajaran2 tentang tingkah laku seluruh aspek kehidupan manusia yang lebih dikenal dengan </a:t>
            </a:r>
            <a:r>
              <a:rPr lang="id-ID" sz="2400" i="1" dirty="0" smtClean="0">
                <a:latin typeface="Times New Roman" pitchFamily="18" charset="0"/>
                <a:cs typeface="Times New Roman" pitchFamily="18" charset="0"/>
              </a:rPr>
              <a:t>muamalah.</a:t>
            </a:r>
            <a:r>
              <a:rPr lang="id-ID" sz="2400" dirty="0" smtClean="0">
                <a:latin typeface="Times New Roman" pitchFamily="18" charset="0"/>
                <a:cs typeface="Times New Roman" pitchFamily="18" charset="0"/>
              </a:rPr>
              <a:t>  </a:t>
            </a:r>
            <a:r>
              <a:rPr lang="id-ID" sz="2400" i="1" dirty="0" smtClean="0">
                <a:latin typeface="Times New Roman" pitchFamily="18" charset="0"/>
                <a:cs typeface="Times New Roman" pitchFamily="18" charset="0"/>
              </a:rPr>
              <a:t>Muamalah</a:t>
            </a:r>
            <a:r>
              <a:rPr lang="id-ID" sz="2400" dirty="0" smtClean="0">
                <a:latin typeface="Times New Roman" pitchFamily="18" charset="0"/>
                <a:cs typeface="Times New Roman" pitchFamily="18" charset="0"/>
              </a:rPr>
              <a:t> mengatur bagaimana manusia berhubungan dan saling berinteraksi dengan sesamanya, dengan makhluk Allah SWT lainnya serta lingkungan hidup dimana mereka tinggal.</a:t>
            </a:r>
          </a:p>
          <a:p>
            <a:pPr marL="0" indent="0" algn="just">
              <a:buNone/>
            </a:pPr>
            <a:r>
              <a:rPr lang="id-ID" sz="2400" dirty="0" smtClean="0">
                <a:latin typeface="Times New Roman" pitchFamily="18" charset="0"/>
                <a:cs typeface="Times New Roman" pitchFamily="18" charset="0"/>
              </a:rPr>
              <a:t>Secara arti kebahasaan, </a:t>
            </a:r>
            <a:r>
              <a:rPr lang="id-ID" sz="2400" i="1" dirty="0" smtClean="0">
                <a:latin typeface="Times New Roman" pitchFamily="18" charset="0"/>
                <a:cs typeface="Times New Roman" pitchFamily="18" charset="0"/>
              </a:rPr>
              <a:t>mu’amalah </a:t>
            </a:r>
            <a:r>
              <a:rPr lang="id-ID" sz="2400" dirty="0" smtClean="0">
                <a:latin typeface="Times New Roman" pitchFamily="18" charset="0"/>
                <a:cs typeface="Times New Roman" pitchFamily="18" charset="0"/>
              </a:rPr>
              <a:t>itu sinonim  dengan a</a:t>
            </a:r>
            <a:r>
              <a:rPr lang="id-ID" sz="2400" i="1" dirty="0" smtClean="0">
                <a:latin typeface="Times New Roman" pitchFamily="18" charset="0"/>
                <a:cs typeface="Times New Roman" pitchFamily="18" charset="0"/>
              </a:rPr>
              <a:t>l-mufa’alah </a:t>
            </a:r>
            <a:r>
              <a:rPr lang="id-ID" sz="2400" dirty="0" smtClean="0">
                <a:latin typeface="Times New Roman" pitchFamily="18" charset="0"/>
                <a:cs typeface="Times New Roman" pitchFamily="18" charset="0"/>
              </a:rPr>
              <a:t>artinya saling berbuat. Kata ini menggambarkan suatu aktivitas yang oleh seseorang dengan beberapa orang lain dalam memenuhi kebutuhan masing2.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id-ID" sz="2400" dirty="0" smtClean="0">
                <a:latin typeface="Times New Roman" pitchFamily="18" charset="0"/>
                <a:cs typeface="Times New Roman" pitchFamily="18" charset="0"/>
              </a:rPr>
              <a:t>Mu’amalah jika dilihat dari asal usul bahasa berasal dari kata </a:t>
            </a:r>
            <a:r>
              <a:rPr lang="id-ID" sz="2400" i="1" dirty="0" smtClean="0">
                <a:latin typeface="Times New Roman" pitchFamily="18" charset="0"/>
                <a:cs typeface="Times New Roman" pitchFamily="18" charset="0"/>
              </a:rPr>
              <a:t>‘ammala – yu’amilu – mu’amalatan, </a:t>
            </a:r>
            <a:r>
              <a:rPr lang="id-ID" sz="2400" dirty="0" smtClean="0">
                <a:latin typeface="Times New Roman" pitchFamily="18" charset="0"/>
                <a:cs typeface="Times New Roman" pitchFamily="18" charset="0"/>
              </a:rPr>
              <a:t>serupa dengan wazan bahasa arab </a:t>
            </a:r>
            <a:r>
              <a:rPr lang="id-ID" sz="2400" i="1" dirty="0" smtClean="0">
                <a:latin typeface="Times New Roman" pitchFamily="18" charset="0"/>
                <a:cs typeface="Times New Roman" pitchFamily="18" charset="0"/>
              </a:rPr>
              <a:t>fa’ala – yufa’ilu – mufa’alatan </a:t>
            </a:r>
            <a:r>
              <a:rPr lang="id-ID" sz="2400" dirty="0" smtClean="0">
                <a:latin typeface="Times New Roman" pitchFamily="18" charset="0"/>
                <a:cs typeface="Times New Roman" pitchFamily="18" charset="0"/>
              </a:rPr>
              <a:t>yang artinya saling bertindak, saling berbuat, dan saling mengamalkan. </a:t>
            </a:r>
          </a:p>
          <a:p>
            <a:pPr marL="0" indent="0" algn="just">
              <a:buNone/>
            </a:pPr>
            <a:r>
              <a:rPr lang="id-ID" sz="2400" dirty="0" smtClean="0">
                <a:latin typeface="Times New Roman" pitchFamily="18" charset="0"/>
                <a:cs typeface="Times New Roman" pitchFamily="18" charset="0"/>
              </a:rPr>
              <a:t>Dalam arti terminologi muamalah diartikan sebagai salah segala aktivitas manusia  yang dilakukan diluar ibadah dalam arti sempit (</a:t>
            </a:r>
            <a:r>
              <a:rPr lang="id-ID" sz="2400" i="1" dirty="0" smtClean="0">
                <a:latin typeface="Times New Roman" pitchFamily="18" charset="0"/>
                <a:cs typeface="Times New Roman" pitchFamily="18" charset="0"/>
              </a:rPr>
              <a:t>ibadah ghairu mahdhah)</a:t>
            </a:r>
          </a:p>
          <a:p>
            <a:pPr marL="0" indent="0" algn="just">
              <a:buNone/>
            </a:pPr>
            <a:r>
              <a:rPr lang="id-ID" sz="2400" dirty="0" smtClean="0">
                <a:latin typeface="Times New Roman" pitchFamily="18" charset="0"/>
                <a:cs typeface="Times New Roman" pitchFamily="18" charset="0"/>
              </a:rPr>
              <a:t>Meskipun aktivitas muamalah merupakan bagian terbesar dalam kehidupan manusia, hu</a:t>
            </a:r>
            <a:r>
              <a:rPr lang="en-US" sz="2400" dirty="0" smtClean="0">
                <a:latin typeface="Times New Roman" pitchFamily="18" charset="0"/>
                <a:cs typeface="Times New Roman" pitchFamily="18" charset="0"/>
              </a:rPr>
              <a:t>k</a:t>
            </a:r>
            <a:r>
              <a:rPr lang="id-ID" sz="2400" dirty="0" smtClean="0">
                <a:latin typeface="Times New Roman" pitchFamily="18" charset="0"/>
                <a:cs typeface="Times New Roman" pitchFamily="18" charset="0"/>
              </a:rPr>
              <a:t>um islam memberikan aturan2  longgar, hal itu untuk memberi kesempatan kepada para fuqaha untuk melakukan pembaruan dan atau menetapkan hukum baru sesuai dengan tuntutan zaman.</a:t>
            </a:r>
          </a:p>
          <a:p>
            <a:pPr marL="0" indent="0" algn="just">
              <a:buNone/>
            </a:pPr>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a:t>
            </a:r>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dirty="0" smtClean="0">
                <a:latin typeface="Times New Roman" pitchFamily="18" charset="0"/>
                <a:cs typeface="Times New Roman" pitchFamily="18" charset="0"/>
              </a:rPr>
              <a:t> </a:t>
            </a:r>
          </a:p>
          <a:p>
            <a:pPr marL="0" indent="0" algn="just">
              <a:buNone/>
            </a:pPr>
            <a:r>
              <a:rPr lang="id-ID" sz="2400" dirty="0" smtClean="0">
                <a:latin typeface="Times New Roman" pitchFamily="18" charset="0"/>
                <a:cs typeface="Times New Roman" pitchFamily="18" charset="0"/>
              </a:rPr>
              <a:t>Musatfa Ahmad al-Zarqa mendefinisikan muamalah sbb:</a:t>
            </a:r>
          </a:p>
          <a:p>
            <a:pPr marL="0" indent="0" algn="just">
              <a:buNone/>
            </a:pPr>
            <a:r>
              <a:rPr lang="id-ID" sz="2400" i="1" dirty="0" smtClean="0">
                <a:latin typeface="Times New Roman" pitchFamily="18" charset="0"/>
                <a:cs typeface="Times New Roman" pitchFamily="18" charset="0"/>
              </a:rPr>
              <a:t>“Al-ahkamul</a:t>
            </a:r>
            <a:r>
              <a:rPr lang="en-US" sz="2400" i="1" dirty="0" smtClean="0">
                <a:latin typeface="Times New Roman" pitchFamily="18" charset="0"/>
                <a:cs typeface="Times New Roman" pitchFamily="18" charset="0"/>
              </a:rPr>
              <a:t>-</a:t>
            </a:r>
            <a:r>
              <a:rPr lang="en-US" sz="2400" i="1" dirty="0" err="1" smtClean="0">
                <a:latin typeface="Times New Roman" pitchFamily="18" charset="0"/>
                <a:cs typeface="Times New Roman" pitchFamily="18" charset="0"/>
              </a:rPr>
              <a:t>muta</a:t>
            </a:r>
            <a:r>
              <a:rPr lang="en-US" sz="2400" i="1" dirty="0" smtClean="0">
                <a:latin typeface="Times New Roman" pitchFamily="18" charset="0"/>
                <a:cs typeface="Times New Roman" pitchFamily="18" charset="0"/>
              </a:rPr>
              <a:t>’ </a:t>
            </a:r>
            <a:r>
              <a:rPr lang="en-US" sz="2400" i="1" dirty="0" err="1" smtClean="0">
                <a:latin typeface="Times New Roman" pitchFamily="18" charset="0"/>
                <a:cs typeface="Times New Roman" pitchFamily="18" charset="0"/>
              </a:rPr>
              <a:t>alliqatu</a:t>
            </a:r>
            <a:r>
              <a:rPr lang="id-ID" sz="2400" i="1" dirty="0" smtClean="0">
                <a:latin typeface="Times New Roman" pitchFamily="18" charset="0"/>
                <a:cs typeface="Times New Roman" pitchFamily="18" charset="0"/>
              </a:rPr>
              <a:t> bi af’alinnasi wa ta’amulihim ba’dhu</a:t>
            </a:r>
            <a:r>
              <a:rPr lang="en-US" sz="2400" i="1" dirty="0" smtClean="0">
                <a:latin typeface="Times New Roman" pitchFamily="18" charset="0"/>
                <a:cs typeface="Times New Roman" pitchFamily="18" charset="0"/>
              </a:rPr>
              <a:t>h</a:t>
            </a:r>
            <a:r>
              <a:rPr lang="id-ID" sz="2400" i="1" dirty="0" smtClean="0">
                <a:latin typeface="Times New Roman" pitchFamily="18" charset="0"/>
                <a:cs typeface="Times New Roman" pitchFamily="18" charset="0"/>
              </a:rPr>
              <a:t>um ma’a </a:t>
            </a:r>
            <a:r>
              <a:rPr lang="en-US" sz="2400" i="1" dirty="0" smtClean="0">
                <a:latin typeface="Times New Roman" pitchFamily="18" charset="0"/>
                <a:cs typeface="Times New Roman" pitchFamily="18" charset="0"/>
              </a:rPr>
              <a:t> </a:t>
            </a:r>
            <a:r>
              <a:rPr lang="id-ID" sz="2400" i="1" dirty="0" smtClean="0">
                <a:latin typeface="Times New Roman" pitchFamily="18" charset="0"/>
                <a:cs typeface="Times New Roman" pitchFamily="18" charset="0"/>
              </a:rPr>
              <a:t>ba’dhin</a:t>
            </a:r>
            <a:r>
              <a:rPr lang="en-US" sz="2400" i="1" dirty="0" smtClean="0">
                <a:latin typeface="Times New Roman" pitchFamily="18" charset="0"/>
                <a:cs typeface="Times New Roman" pitchFamily="18" charset="0"/>
              </a:rPr>
              <a:t> </a:t>
            </a:r>
            <a:r>
              <a:rPr lang="id-ID" sz="2400" i="1" dirty="0" smtClean="0">
                <a:latin typeface="Times New Roman" pitchFamily="18" charset="0"/>
                <a:cs typeface="Times New Roman" pitchFamily="18" charset="0"/>
              </a:rPr>
              <a:t> fil-amwali </a:t>
            </a:r>
            <a:r>
              <a:rPr lang="en-US" sz="2400" i="1" dirty="0" smtClean="0">
                <a:latin typeface="Times New Roman" pitchFamily="18" charset="0"/>
                <a:cs typeface="Times New Roman" pitchFamily="18" charset="0"/>
              </a:rPr>
              <a:t> </a:t>
            </a:r>
            <a:r>
              <a:rPr lang="id-ID" sz="2400" i="1" dirty="0" smtClean="0">
                <a:latin typeface="Times New Roman" pitchFamily="18" charset="0"/>
                <a:cs typeface="Times New Roman" pitchFamily="18" charset="0"/>
              </a:rPr>
              <a:t>wal-huquqi”</a:t>
            </a:r>
          </a:p>
          <a:p>
            <a:pPr marL="0" indent="0" algn="just">
              <a:buNone/>
            </a:pPr>
            <a:r>
              <a:rPr lang="id-ID" sz="2400" dirty="0" smtClean="0">
                <a:latin typeface="Times New Roman" pitchFamily="18" charset="0"/>
                <a:cs typeface="Times New Roman" pitchFamily="18" charset="0"/>
              </a:rPr>
              <a:t>(Hukum2 yang berkaitan dengan perbuatan dan hubungan sesama manusia dalam urusan kebendaan dan hak2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kebendaan)</a:t>
            </a:r>
          </a:p>
          <a:p>
            <a:pPr marL="0" indent="0" algn="just">
              <a:buNone/>
            </a:pPr>
            <a:r>
              <a:rPr lang="id-ID" sz="2400" dirty="0" smtClean="0">
                <a:latin typeface="Times New Roman" pitchFamily="18" charset="0"/>
                <a:cs typeface="Times New Roman" pitchFamily="18" charset="0"/>
              </a:rPr>
              <a:t>Menurut Mahmud Syaltut, </a:t>
            </a:r>
            <a:r>
              <a:rPr lang="id-ID" sz="2400" i="1" dirty="0" smtClean="0">
                <a:latin typeface="Times New Roman" pitchFamily="18" charset="0"/>
                <a:cs typeface="Times New Roman" pitchFamily="18" charset="0"/>
              </a:rPr>
              <a:t>muamalah</a:t>
            </a:r>
            <a:r>
              <a:rPr lang="id-ID" sz="2400" dirty="0" smtClean="0">
                <a:latin typeface="Times New Roman" pitchFamily="18" charset="0"/>
                <a:cs typeface="Times New Roman" pitchFamily="18" charset="0"/>
              </a:rPr>
              <a:t> berorientasi pada pembahasan tentang ketentuan2 hukum mengenai usaha2 memperoleh harta, mengembangkan serta mempertukarkan harta antara seseorang dengan orang lain  atau antar kelompok.</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348</TotalTime>
  <Words>1832</Words>
  <Application>Microsoft Office PowerPoint</Application>
  <PresentationFormat>On-screen Show (4:3)</PresentationFormat>
  <Paragraphs>107</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EKONOMI SYARIAH  LITA WULANTIKA, SE., M. Si</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SYARIAH BY ADANG WIDJANA</dc:title>
  <dc:creator>Asus</dc:creator>
  <cp:lastModifiedBy>--</cp:lastModifiedBy>
  <cp:revision>53</cp:revision>
  <dcterms:created xsi:type="dcterms:W3CDTF">2006-08-16T00:00:00Z</dcterms:created>
  <dcterms:modified xsi:type="dcterms:W3CDTF">2012-09-27T15:54:28Z</dcterms:modified>
</cp:coreProperties>
</file>