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7" r:id="rId21"/>
    <p:sldId id="275" r:id="rId22"/>
    <p:sldId id="276" r:id="rId23"/>
    <p:sldId id="277" r:id="rId24"/>
    <p:sldId id="278" r:id="rId25"/>
    <p:sldId id="279" r:id="rId26"/>
    <p:sldId id="299" r:id="rId27"/>
    <p:sldId id="280" r:id="rId28"/>
    <p:sldId id="281" r:id="rId29"/>
    <p:sldId id="282" r:id="rId30"/>
    <p:sldId id="298" r:id="rId31"/>
    <p:sldId id="283" r:id="rId32"/>
    <p:sldId id="284" r:id="rId33"/>
    <p:sldId id="285" r:id="rId34"/>
    <p:sldId id="300" r:id="rId35"/>
    <p:sldId id="286" r:id="rId36"/>
    <p:sldId id="287" r:id="rId37"/>
    <p:sldId id="301" r:id="rId38"/>
    <p:sldId id="288" r:id="rId39"/>
    <p:sldId id="289" r:id="rId40"/>
    <p:sldId id="302" r:id="rId41"/>
    <p:sldId id="290" r:id="rId42"/>
    <p:sldId id="291" r:id="rId43"/>
    <p:sldId id="292" r:id="rId44"/>
    <p:sldId id="293" r:id="rId45"/>
    <p:sldId id="303" r:id="rId46"/>
    <p:sldId id="294" r:id="rId47"/>
    <p:sldId id="304" r:id="rId48"/>
    <p:sldId id="305" r:id="rId49"/>
    <p:sldId id="295" r:id="rId50"/>
    <p:sldId id="306" r:id="rId51"/>
    <p:sldId id="29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38D0-25E0-40C8-91EB-2ADC8C470D4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user.com/" TargetMode="External"/><Relationship Id="rId2" Type="http://schemas.openxmlformats.org/officeDocument/2006/relationships/hyperlink" Target="http://www.siliconvall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057400"/>
            <a:ext cx="5257800" cy="1470025"/>
          </a:xfrm>
        </p:spPr>
        <p:txBody>
          <a:bodyPr/>
          <a:lstStyle/>
          <a:p>
            <a:r>
              <a:rPr lang="en-US" dirty="0" smtClean="0"/>
              <a:t>Computer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4958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Pengantar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Ilmu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Komputer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1387-0602-0112-1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3810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Pascal’s Machine </a:t>
            </a:r>
            <a:r>
              <a:rPr lang="en-US" dirty="0" err="1" smtClean="0"/>
              <a:t>Aritmethique</a:t>
            </a:r>
            <a:r>
              <a:rPr lang="en-US" dirty="0" smtClean="0"/>
              <a:t> (1642)</a:t>
            </a:r>
            <a:endParaRPr lang="en-US" dirty="0"/>
          </a:p>
        </p:txBody>
      </p:sp>
      <p:pic>
        <p:nvPicPr>
          <p:cNvPr id="4" name="rg_hi" descr="http://t1.gstatic.com/images?q=tbn:ANd9GcR-py2vKumxCs_zvzkCcy6CRgi7W6apDjAM6llJtKin6bUaGL8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Leibnitz’s Calculating </a:t>
            </a:r>
            <a:r>
              <a:rPr lang="en-US" dirty="0" smtClean="0"/>
              <a:t>Machine (1673)</a:t>
            </a:r>
            <a:endParaRPr lang="en-US" dirty="0"/>
          </a:p>
        </p:txBody>
      </p:sp>
      <p:pic>
        <p:nvPicPr>
          <p:cNvPr id="4" name="rg_hi" descr="http://t3.gstatic.com/images?q=tbn:ANd9GcRH0B1Qck0rTHSEUS3trHI73QYnJlN-7LDcPQlkaPhgryjgfZKrv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5437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 </a:t>
            </a:r>
            <a:r>
              <a:rPr lang="en-US" dirty="0" smtClean="0"/>
              <a:t>Demonstrator (1777) </a:t>
            </a:r>
            <a:endParaRPr lang="en-US" dirty="0"/>
          </a:p>
        </p:txBody>
      </p:sp>
      <p:pic>
        <p:nvPicPr>
          <p:cNvPr id="4" name="rg_hi" descr="http://t2.gstatic.com/images?q=tbn:ANd9GcQPLlwKSRpirvw9p0A7LocC_G3ocC-CXH-UZKew_rvJLyLGkdjHD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1628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Jacuquard’s</a:t>
            </a:r>
            <a:r>
              <a:rPr lang="en-US" dirty="0"/>
              <a:t> </a:t>
            </a:r>
            <a:r>
              <a:rPr lang="en-US" dirty="0" smtClean="0"/>
              <a:t>Loom (1804)</a:t>
            </a:r>
            <a:endParaRPr lang="en-US" dirty="0"/>
          </a:p>
        </p:txBody>
      </p:sp>
      <p:pic>
        <p:nvPicPr>
          <p:cNvPr id="4" name="rg_hi" descr="http://t3.gstatic.com/images?q=tbn:ANd9GcQADnMZV4Z3ksJ5xC224kNqYHjPk5CwQolK2vWm2VWIyn4DrcAtH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543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Adder (1868)</a:t>
            </a:r>
            <a:endParaRPr lang="en-US" dirty="0"/>
          </a:p>
        </p:txBody>
      </p:sp>
      <p:pic>
        <p:nvPicPr>
          <p:cNvPr id="4" name="rg_hi" descr="http://t3.gstatic.com/images?q=tbn:ANd9GcQnJVuY69SYtOk4qRI3pCHrRYo5yZkJeqmSfKLxp8g0iwUW5QNV5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288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Monroe </a:t>
            </a:r>
            <a:r>
              <a:rPr lang="en-US" dirty="0" smtClean="0"/>
              <a:t>Calculator (1911)</a:t>
            </a:r>
            <a:endParaRPr lang="en-US" dirty="0"/>
          </a:p>
        </p:txBody>
      </p:sp>
      <p:pic>
        <p:nvPicPr>
          <p:cNvPr id="4" name="rg_hi" descr="http://t0.gstatic.com/images?q=tbn:ANd9GcT6dJg-n699TdzAerCg8KAsTPVgPU5DZQfhcJOkvgakjYVGis4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5260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Electronic Mechanic Device</a:t>
            </a:r>
            <a:br>
              <a:rPr lang="en-US" dirty="0" smtClean="0">
                <a:sym typeface="Wingdings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1890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Tabulation Machine (created by Dr. Herman Hollerith)</a:t>
            </a:r>
          </a:p>
          <a:p>
            <a:r>
              <a:rPr lang="en-US" dirty="0" smtClean="0"/>
              <a:t>1920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otomatic</a:t>
            </a:r>
            <a:r>
              <a:rPr lang="en-US" dirty="0" smtClean="0"/>
              <a:t> counter machine (decision maker machine, by Leonardo </a:t>
            </a:r>
            <a:r>
              <a:rPr lang="en-US" dirty="0" err="1" smtClean="0"/>
              <a:t>Torresy</a:t>
            </a:r>
            <a:r>
              <a:rPr lang="en-US" dirty="0" smtClean="0"/>
              <a:t> </a:t>
            </a:r>
            <a:r>
              <a:rPr lang="en-US" dirty="0" err="1" smtClean="0"/>
              <a:t>Quevedo,Spain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1931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Analog Computer (</a:t>
            </a:r>
            <a:r>
              <a:rPr lang="en-US" dirty="0" err="1" smtClean="0"/>
              <a:t>Differensial</a:t>
            </a:r>
            <a:r>
              <a:rPr lang="en-US" dirty="0" smtClean="0"/>
              <a:t> Analyzer, Dr. </a:t>
            </a:r>
            <a:r>
              <a:rPr lang="en-US" dirty="0" err="1" smtClean="0"/>
              <a:t>Vannevar</a:t>
            </a:r>
            <a:r>
              <a:rPr lang="en-US" dirty="0" smtClean="0"/>
              <a:t> Bush, MIT)</a:t>
            </a:r>
          </a:p>
          <a:p>
            <a:r>
              <a:rPr lang="en-US" dirty="0" smtClean="0"/>
              <a:t>1938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electronic mechanic device (Complex Calculator, George R. </a:t>
            </a:r>
            <a:r>
              <a:rPr lang="en-US" dirty="0" err="1" smtClean="0"/>
              <a:t>Stibitz</a:t>
            </a:r>
            <a:r>
              <a:rPr lang="en-US" dirty="0" smtClean="0"/>
              <a:t>, Bell Laboratories)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1942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digital computer  </a:t>
            </a:r>
          </a:p>
          <a:p>
            <a:r>
              <a:rPr lang="en-US" dirty="0" smtClean="0"/>
              <a:t>1944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Hardvard</a:t>
            </a:r>
            <a:r>
              <a:rPr lang="en-US" dirty="0"/>
              <a:t> Mark I </a:t>
            </a:r>
            <a:r>
              <a:rPr lang="en-US" dirty="0" smtClean="0"/>
              <a:t>ASCC 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otomatic</a:t>
            </a:r>
            <a:r>
              <a:rPr lang="en-US" dirty="0" smtClean="0"/>
              <a:t> arithmetic and logic, made by IBM, </a:t>
            </a:r>
            <a:r>
              <a:rPr lang="en-US" dirty="0"/>
              <a:t>Prof. Howard </a:t>
            </a:r>
            <a:r>
              <a:rPr lang="en-US" dirty="0" err="1"/>
              <a:t>Aiken,Harvard</a:t>
            </a:r>
            <a:r>
              <a:rPr lang="en-US" dirty="0"/>
              <a:t> </a:t>
            </a:r>
            <a:r>
              <a:rPr lang="en-US" dirty="0" smtClean="0"/>
              <a:t>University 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(1946 – 1959)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Vacuumtube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Machine/Assembly </a:t>
            </a:r>
            <a:r>
              <a:rPr lang="en-US" dirty="0" err="1" smtClean="0"/>
              <a:t>Languange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Secondary </a:t>
            </a:r>
            <a:r>
              <a:rPr lang="en-US" dirty="0" smtClean="0"/>
              <a:t>Storage </a:t>
            </a:r>
            <a:r>
              <a:rPr lang="en-US" dirty="0" smtClean="0"/>
              <a:t>: Magnetic Tape and Magnetic </a:t>
            </a:r>
            <a:r>
              <a:rPr lang="en-US" dirty="0" smtClean="0"/>
              <a:t>Disk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Punch Card and paper tape to feed program and to get results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Bulky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High Cost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Small </a:t>
            </a:r>
            <a:r>
              <a:rPr lang="en-US" dirty="0" err="1" smtClean="0"/>
              <a:t>Capasity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Consume more power with limited performance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Slow Process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smtClean="0"/>
              <a:t>Scientific Computations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Tube</a:t>
            </a:r>
            <a:endParaRPr lang="en-US" dirty="0"/>
          </a:p>
        </p:txBody>
      </p:sp>
      <p:pic>
        <p:nvPicPr>
          <p:cNvPr id="4" name="rg_hi" descr="http://t1.gstatic.com/images?q=tbn:ANd9GcTcFm9iDCVEYAo80I1E12AOeuNR_y1Ch5Dtba46aNlnYjrDOG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764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Computer </a:t>
            </a:r>
            <a:r>
              <a:rPr lang="en-US" dirty="0" smtClean="0">
                <a:sym typeface="Wingdings" pitchFamily="2" charset="2"/>
              </a:rPr>
              <a:t> Processing Device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Consist of 4 classification :</a:t>
            </a:r>
          </a:p>
          <a:p>
            <a:r>
              <a:rPr lang="en-US" dirty="0" smtClean="0">
                <a:sym typeface="Wingdings" pitchFamily="2" charset="2"/>
              </a:rPr>
              <a:t>Manual Device</a:t>
            </a:r>
          </a:p>
          <a:p>
            <a:r>
              <a:rPr lang="en-US" dirty="0" smtClean="0">
                <a:sym typeface="Wingdings" pitchFamily="2" charset="2"/>
              </a:rPr>
              <a:t>Mechanic Device</a:t>
            </a:r>
          </a:p>
          <a:p>
            <a:r>
              <a:rPr lang="en-US" dirty="0" smtClean="0">
                <a:sym typeface="Wingdings" pitchFamily="2" charset="2"/>
              </a:rPr>
              <a:t>Electronic Mechanic Device</a:t>
            </a:r>
          </a:p>
          <a:p>
            <a:r>
              <a:rPr lang="en-US" dirty="0" smtClean="0">
                <a:sym typeface="Wingdings" pitchFamily="2" charset="2"/>
              </a:rPr>
              <a:t>Electronic Device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1.gstatic.com/images?q=tbn:ANd9GcQYJgLF-rsIPTIhpzIgWba7gHTqLL03cXAOamDUIt6J4fjoNx8j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EDVAC (1945)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40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UNIVAC (1951)</a:t>
            </a:r>
            <a:endParaRPr lang="en-US" dirty="0"/>
          </a:p>
        </p:txBody>
      </p:sp>
      <p:pic>
        <p:nvPicPr>
          <p:cNvPr id="4" name="rg_hi" descr="http://t2.gstatic.com/images?q=tbn:ANd9GcQOHfMjE96lJIecrumMFun9DmBm8KyItyNSMakNtTeMDR9CVgI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518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</a:t>
            </a:r>
            <a:r>
              <a:rPr lang="en-US" dirty="0"/>
              <a:t>(1959-1964)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Transistor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Level </a:t>
            </a:r>
            <a:r>
              <a:rPr lang="en-US" dirty="0" smtClean="0"/>
              <a:t>Language : </a:t>
            </a:r>
            <a:r>
              <a:rPr lang="en-US" dirty="0" err="1" smtClean="0"/>
              <a:t>fortran</a:t>
            </a:r>
            <a:r>
              <a:rPr lang="en-US" dirty="0" smtClean="0"/>
              <a:t>, </a:t>
            </a:r>
            <a:r>
              <a:rPr lang="en-US" dirty="0" err="1" smtClean="0"/>
              <a:t>cobol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ferrite core memories were used as main memory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memory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tapes and magnetic disks were used as secondary memory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 time and Time sharing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in size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Punch cards used continued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Lesser</a:t>
            </a:r>
            <a:r>
              <a:rPr lang="en-US" dirty="0" smtClean="0"/>
              <a:t> </a:t>
            </a:r>
            <a:r>
              <a:rPr lang="en-US" dirty="0" smtClean="0"/>
              <a:t>power </a:t>
            </a:r>
            <a:r>
              <a:rPr lang="en-US" dirty="0" smtClean="0"/>
              <a:t>consumption and better performance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Busines</a:t>
            </a:r>
            <a:r>
              <a:rPr lang="en-US" dirty="0" smtClean="0"/>
              <a:t> application and Technique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</a:t>
            </a:r>
          </a:p>
        </p:txBody>
      </p:sp>
      <p:pic>
        <p:nvPicPr>
          <p:cNvPr id="4" name="rg_hi" descr="http://t1.gstatic.com/images?q=tbn:ANd9GcRAZfFBsXGTfJtIzW29xEkzrT2r5mgKN2-eVH2NoS9vSZ4bkFop0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TjCB-GLjgPw0pbU4Yih8E9sxG9q9RCGujk0XXtstBmNdNCXt16R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7094</a:t>
            </a:r>
            <a:endParaRPr lang="en-US" dirty="0"/>
          </a:p>
        </p:txBody>
      </p:sp>
      <p:pic>
        <p:nvPicPr>
          <p:cNvPr id="57346" name="Picture 2" descr="http://www.eece.maine.edu/%7Esegee/classes/ece473/comphist/ibm23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5791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(1964 – 1970)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IC (Integrated Circuit) as main component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10000 times Faster then 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memory capacities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External Storage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electric power consumption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Multiprocessing and multiprogramming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Cheaper price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Visual and graphic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Communication with other computer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Integrated Circuit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RjCk33-pAOgutXg6IJGd4Me2wweNa2Bo7zpTKDBumsQ9ncGt4wa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00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Sinclair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3.gstatic.com/images?q=tbn:ANd9GcScqTcGRmZjU9AXHBu0kfQ6vkiipRzvdFq_4HTPWJepAlhEei8YY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(300000BC)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Used for reminder and communication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ex : to count distance</a:t>
            </a:r>
          </a:p>
          <a:p>
            <a:r>
              <a:rPr lang="en-US" dirty="0" err="1" smtClean="0"/>
              <a:t>Petroglyphs</a:t>
            </a:r>
            <a:r>
              <a:rPr lang="en-US" dirty="0" smtClean="0"/>
              <a:t> (300000 BC)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Used for note data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t2.gstatic.com/images?q=tbn:ANd9GcRb_6oPZWepGXdzayI7lI39ckzdSH9UaB9l14XohjuzEBwTed7c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096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(1970 - 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Faster Processing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Cheaper Price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used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Software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Online application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Ultra-Large Scale Integration</a:t>
            </a:r>
            <a:r>
              <a:rPr lang="en-US" b="1" dirty="0"/>
              <a:t> (ULSI)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0.gstatic.com/images?q=tbn:ANd9GcTQDnQeh9CnM9iR6pII2aXnzamj-MLpTAouk9wiZ_aOtS25FH6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71600"/>
            <a:ext cx="487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Atari </a:t>
            </a:r>
            <a:r>
              <a:rPr lang="en-US" b="1" dirty="0" smtClean="0"/>
              <a:t>2600 (1980)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TIRgTFR9YuYfzMGOZ3-IVvYksknH6zC91tsvvYWgswaGXWY3p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Motorolla</a:t>
            </a:r>
            <a:r>
              <a:rPr lang="en-US" dirty="0" smtClean="0"/>
              <a:t> 68000</a:t>
            </a:r>
            <a:endParaRPr lang="en-US" dirty="0"/>
          </a:p>
        </p:txBody>
      </p:sp>
      <p:pic>
        <p:nvPicPr>
          <p:cNvPr id="58370" name="Picture 2" descr="http://t3.gstatic.com/images?q=tbn:ANd9GcSlu6BWTaFFrCfxNeJSyRXXCEZUCurB4CwSYObfYK5NVaVMCaw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81200"/>
            <a:ext cx="3657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Intelligent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Biochip </a:t>
            </a:r>
            <a:r>
              <a:rPr lang="en-US" dirty="0" smtClean="0">
                <a:sym typeface="Wingdings" pitchFamily="2" charset="2"/>
              </a:rPr>
              <a:t> synthetic Protein</a:t>
            </a:r>
          </a:p>
          <a:p>
            <a:r>
              <a:rPr lang="en-US" dirty="0" smtClean="0">
                <a:sym typeface="Wingdings" pitchFamily="2" charset="2"/>
              </a:rPr>
              <a:t>Similar to human characteristic : has emotion and thinking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Biochip</a:t>
            </a:r>
            <a:endParaRPr lang="en-US" dirty="0"/>
          </a:p>
        </p:txBody>
      </p:sp>
      <p:pic>
        <p:nvPicPr>
          <p:cNvPr id="59394" name="Picture 2" descr="http://3.bp.blogspot.com/_jluNALX4kKU/Soov5PpGvEI/AAAAAAAAAdc/IbTt4DjwDic/s320/chip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429000" cy="4953000"/>
          </a:xfrm>
          <a:prstGeom prst="rect">
            <a:avLst/>
          </a:prstGeom>
          <a:noFill/>
        </p:spPr>
      </p:pic>
      <p:pic>
        <p:nvPicPr>
          <p:cNvPr id="59396" name="Picture 4" descr="http://2.bp.blogspot.com/-8g6HQQlxWeo/TikDa6zb-aI/AAAAAAAAAHU/hnUWcvxyP7I/s1600/biochip%2B%25281%2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00200"/>
            <a:ext cx="48768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Process Data</a:t>
            </a:r>
          </a:p>
          <a:p>
            <a:r>
              <a:rPr lang="en-US" dirty="0" smtClean="0"/>
              <a:t>How to use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Analog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For continue data and physical form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ex : electricity, temperature, speed, pressure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use for hospital (heart pressure), oil pipe, electricity power</a:t>
            </a:r>
          </a:p>
          <a:p>
            <a:pPr algn="just">
              <a:buNone/>
            </a:pPr>
            <a:r>
              <a:rPr lang="en-US" b="1" dirty="0"/>
              <a:t>	</a:t>
            </a:r>
            <a:r>
              <a:rPr lang="en-US" b="1" dirty="0" smtClean="0"/>
              <a:t>advantage </a:t>
            </a:r>
            <a:r>
              <a:rPr lang="en-US" dirty="0" smtClean="0"/>
              <a:t>: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accept physical data and measure data without conversion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b="1" dirty="0" smtClean="0"/>
              <a:t>weakness</a:t>
            </a:r>
            <a:r>
              <a:rPr lang="en-US" dirty="0" smtClean="0"/>
              <a:t> :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precision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Petroglyphs</a:t>
            </a:r>
            <a:endParaRPr lang="en-US" dirty="0"/>
          </a:p>
        </p:txBody>
      </p:sp>
      <p:pic>
        <p:nvPicPr>
          <p:cNvPr id="4" name="rg_hi" descr="http://t1.gstatic.com/images?q=tbn:ANd9GcQ5cXizbMyWeelXmEdE_zCLhyuayTh_BjUq9i33AYUCCZaHlZvms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2.gstatic.com/images?q=tbn:ANd9GcTP_qRqOWK11uApxHssZGQx4XwSF1flGxnhMUG5GeNankoHbBG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Calculo</a:t>
            </a:r>
            <a:r>
              <a:rPr lang="en-US" dirty="0" smtClean="0"/>
              <a:t> (1959)</a:t>
            </a:r>
            <a:endParaRPr lang="en-US" dirty="0"/>
          </a:p>
        </p:txBody>
      </p:sp>
      <p:pic>
        <p:nvPicPr>
          <p:cNvPr id="60418" name="Picture 2" descr="http://www.computermuseum.li/Testpage/AnalogComputerKitcalculo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r>
              <a:rPr lang="en-US" dirty="0" smtClean="0"/>
              <a:t>Digital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Numeric and character data form and usually used for business and technique</a:t>
            </a:r>
          </a:p>
          <a:p>
            <a:pPr>
              <a:buNone/>
            </a:pPr>
            <a:r>
              <a:rPr lang="en-US" dirty="0" smtClean="0"/>
              <a:t>	Advantage :</a:t>
            </a:r>
          </a:p>
          <a:p>
            <a:pPr lvl="1"/>
            <a:r>
              <a:rPr lang="en-US" dirty="0" smtClean="0"/>
              <a:t>Faster data processing</a:t>
            </a:r>
          </a:p>
          <a:p>
            <a:pPr lvl="1"/>
            <a:r>
              <a:rPr lang="en-US" dirty="0" smtClean="0"/>
              <a:t>Data Storing</a:t>
            </a:r>
          </a:p>
          <a:p>
            <a:pPr lvl="1"/>
            <a:r>
              <a:rPr lang="en-US" dirty="0" smtClean="0"/>
              <a:t>Logical operation capabilities</a:t>
            </a:r>
          </a:p>
          <a:p>
            <a:pPr lvl="1"/>
            <a:r>
              <a:rPr lang="en-US" dirty="0" smtClean="0"/>
              <a:t>Correctional or erasable data</a:t>
            </a:r>
          </a:p>
          <a:p>
            <a:pPr lvl="1"/>
            <a:r>
              <a:rPr lang="en-US" dirty="0" smtClean="0"/>
              <a:t>Numeric, character and graphic output display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Combination of analog computer and digital computer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 Purpose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Made for certain case, usually used to handle one case. Used for automatic controller for industry. Ex : analog computer</a:t>
            </a:r>
          </a:p>
          <a:p>
            <a:r>
              <a:rPr lang="en-US" dirty="0" smtClean="0"/>
              <a:t>General Purpose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Made for handling many case. Slower then special purpose computer. Used for business, technique, education, word processing, gaming etc.  Ex : General purpose computer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 Computer</a:t>
            </a:r>
          </a:p>
          <a:p>
            <a:pPr lvl="1"/>
            <a:r>
              <a:rPr lang="en-US" dirty="0" smtClean="0"/>
              <a:t>Single user</a:t>
            </a:r>
          </a:p>
          <a:p>
            <a:pPr lvl="1"/>
            <a:r>
              <a:rPr lang="en-US" dirty="0" smtClean="0"/>
              <a:t>PC or notebook</a:t>
            </a:r>
          </a:p>
          <a:p>
            <a:pPr lvl="1"/>
            <a:r>
              <a:rPr lang="en-US" dirty="0" smtClean="0"/>
              <a:t>Small Space</a:t>
            </a:r>
          </a:p>
          <a:p>
            <a:pPr lvl="1"/>
            <a:r>
              <a:rPr lang="en-US" dirty="0" smtClean="0"/>
              <a:t>Smaller operand register</a:t>
            </a:r>
          </a:p>
          <a:p>
            <a:r>
              <a:rPr lang="en-US" dirty="0" smtClean="0"/>
              <a:t>Mini Computer</a:t>
            </a:r>
          </a:p>
          <a:p>
            <a:pPr lvl="1"/>
            <a:r>
              <a:rPr lang="en-US" dirty="0" smtClean="0"/>
              <a:t>Multiuser</a:t>
            </a:r>
          </a:p>
          <a:p>
            <a:pPr lvl="1"/>
            <a:r>
              <a:rPr lang="en-US" dirty="0" smtClean="0"/>
              <a:t>Small room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General Nova (mini computer)</a:t>
            </a:r>
            <a:endParaRPr lang="en-US" dirty="0"/>
          </a:p>
        </p:txBody>
      </p:sp>
      <p:pic>
        <p:nvPicPr>
          <p:cNvPr id="61442" name="Picture 2" descr="http://upload.wikimedia.org/wikipedia/commons/thumb/7/7f/Data_General_Nova_SN_1.agr.JPG/220px-Data_General_Nova_SN_1.a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5181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Medium Computer</a:t>
            </a:r>
          </a:p>
          <a:p>
            <a:pPr lvl="1"/>
            <a:r>
              <a:rPr lang="en-US" dirty="0" smtClean="0"/>
              <a:t>Has many Input and Output Devices</a:t>
            </a:r>
          </a:p>
          <a:p>
            <a:pPr lvl="1"/>
            <a:r>
              <a:rPr lang="en-US" dirty="0" smtClean="0"/>
              <a:t>Used for Data Communication with hundreds terminal </a:t>
            </a:r>
            <a:r>
              <a:rPr lang="en-US" dirty="0" err="1" smtClean="0"/>
              <a:t>dan</a:t>
            </a:r>
            <a:r>
              <a:rPr lang="en-US" dirty="0" smtClean="0"/>
              <a:t> separate from </a:t>
            </a:r>
            <a:r>
              <a:rPr lang="en-US" dirty="0" err="1" smtClean="0"/>
              <a:t>cmputer</a:t>
            </a:r>
            <a:r>
              <a:rPr lang="en-US" dirty="0" smtClean="0"/>
              <a:t> center</a:t>
            </a:r>
          </a:p>
          <a:p>
            <a:pPr lvl="1"/>
            <a:r>
              <a:rPr lang="en-US" dirty="0" smtClean="0"/>
              <a:t>Expensive</a:t>
            </a:r>
          </a:p>
          <a:p>
            <a:r>
              <a:rPr lang="en-US" dirty="0" smtClean="0"/>
              <a:t>Large Computer</a:t>
            </a:r>
          </a:p>
          <a:p>
            <a:pPr lvl="1"/>
            <a:r>
              <a:rPr lang="en-US" dirty="0" smtClean="0"/>
              <a:t>Large size</a:t>
            </a:r>
          </a:p>
          <a:p>
            <a:pPr lvl="1"/>
            <a:r>
              <a:rPr lang="en-US" dirty="0" smtClean="0"/>
              <a:t>Usually used by big company</a:t>
            </a:r>
          </a:p>
          <a:p>
            <a:pPr lvl="1"/>
            <a:r>
              <a:rPr lang="en-US" dirty="0" smtClean="0"/>
              <a:t>High speed processing and big capacity, timesharing capabilities</a:t>
            </a:r>
          </a:p>
          <a:p>
            <a:pPr lvl="1"/>
            <a:r>
              <a:rPr lang="en-US" dirty="0" smtClean="0"/>
              <a:t>Expensive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 </a:t>
            </a:r>
            <a:r>
              <a:rPr lang="en-US" dirty="0" err="1" smtClean="0"/>
              <a:t>Vax</a:t>
            </a:r>
            <a:r>
              <a:rPr lang="en-US" dirty="0" smtClean="0"/>
              <a:t> (Medium Computer)</a:t>
            </a:r>
            <a:endParaRPr lang="en-US" dirty="0"/>
          </a:p>
        </p:txBody>
      </p:sp>
      <p:pic>
        <p:nvPicPr>
          <p:cNvPr id="62466" name="Picture 2" descr="http://ed-thelen.org/comp-hist/Shustek/26-VAX-clo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6705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– 23 (Medium Computer)</a:t>
            </a:r>
            <a:endParaRPr lang="en-US" dirty="0"/>
          </a:p>
        </p:txBody>
      </p:sp>
      <p:pic>
        <p:nvPicPr>
          <p:cNvPr id="63490" name="Picture 2" descr="http://ed-thelen.org/comp-hist/Shustek/27-Z-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029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Computer</a:t>
            </a:r>
          </a:p>
          <a:p>
            <a:pPr lvl="1"/>
            <a:r>
              <a:rPr lang="en-US" dirty="0" smtClean="0"/>
              <a:t>Thousands Computer connected</a:t>
            </a:r>
          </a:p>
          <a:p>
            <a:pPr lvl="1"/>
            <a:r>
              <a:rPr lang="en-US" dirty="0" smtClean="0"/>
              <a:t>More effective in time sharing</a:t>
            </a:r>
          </a:p>
          <a:p>
            <a:pPr lvl="1"/>
            <a:r>
              <a:rPr lang="en-US" dirty="0" smtClean="0"/>
              <a:t>Very expensive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Papyrus (2600 BC)</a:t>
            </a:r>
            <a:endParaRPr lang="en-US" dirty="0"/>
          </a:p>
        </p:txBody>
      </p:sp>
      <p:pic>
        <p:nvPicPr>
          <p:cNvPr id="4" name="rg_hi" descr="http://t2.gstatic.com/images?q=tbn:ANd9GcS5pnMItUnKRtEJ92tf5NocsmeIzOV1UKOB6K7IkR_ax8cPo2R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top500.org/files/systems/Sequoia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590800"/>
            <a:ext cx="36576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Sequoia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petascale</a:t>
            </a:r>
            <a:r>
              <a:rPr lang="en-US" dirty="0" smtClean="0">
                <a:solidFill>
                  <a:srgbClr val="FF0000"/>
                </a:solidFill>
              </a:rPr>
              <a:t> Blue Gene Supercomputer, constructed by IBM for The National Nuclear Security Administration for Advanced Simulation and Computing Program (ASC)</a:t>
            </a:r>
          </a:p>
          <a:p>
            <a:pPr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and write how to use </a:t>
            </a:r>
            <a:r>
              <a:rPr lang="en-US" dirty="0" err="1" smtClean="0"/>
              <a:t>Oughtred’s</a:t>
            </a:r>
            <a:r>
              <a:rPr lang="en-US" dirty="0" smtClean="0"/>
              <a:t> Slide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some of Super Computer and find :</a:t>
            </a:r>
            <a:endParaRPr lang="en-US" dirty="0"/>
          </a:p>
          <a:p>
            <a:pPr marL="914400" lvl="1" indent="-514350"/>
            <a:r>
              <a:rPr lang="en-US" dirty="0" smtClean="0"/>
              <a:t> The owner (Country or organization)</a:t>
            </a:r>
          </a:p>
          <a:p>
            <a:pPr marL="914400" lvl="1" indent="-514350"/>
            <a:r>
              <a:rPr lang="en-US" dirty="0" smtClean="0"/>
              <a:t> Function and capabilities</a:t>
            </a:r>
          </a:p>
          <a:p>
            <a:pPr marL="914400" lvl="1" indent="-514350"/>
            <a:r>
              <a:rPr lang="en-US" dirty="0" smtClean="0"/>
              <a:t>And when it made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Visit next website to find hot topic about computer</a:t>
            </a:r>
          </a:p>
          <a:p>
            <a:pPr marL="914400" lvl="1" indent="-514350"/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www.siliconvalley.com</a:t>
            </a:r>
            <a:endParaRPr lang="en-US" u="sng" dirty="0" smtClean="0"/>
          </a:p>
          <a:p>
            <a:pPr marL="914400" lvl="1" indent="-514350"/>
            <a:r>
              <a:rPr lang="en-US" u="sng" dirty="0" smtClean="0">
                <a:hlinkClick r:id="rId3"/>
              </a:rPr>
              <a:t>www.computeruser.com</a:t>
            </a:r>
            <a:endParaRPr lang="en-US" u="sng" dirty="0" smtClean="0"/>
          </a:p>
          <a:p>
            <a:pPr marL="914400" lvl="1" indent="-514350">
              <a:buNone/>
            </a:pPr>
            <a:r>
              <a:rPr lang="en-US" dirty="0" smtClean="0"/>
              <a:t>Write your experience when you visit the website</a:t>
            </a:r>
            <a:endParaRPr lang="en-US" dirty="0"/>
          </a:p>
          <a:p>
            <a:pPr marL="914400" lvl="1" indent="-514350"/>
            <a:endParaRPr lang="en-US" u="sng" dirty="0" smtClean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Abacus (2500 BC)</a:t>
            </a:r>
            <a:endParaRPr lang="en-US" dirty="0"/>
          </a:p>
        </p:txBody>
      </p:sp>
      <p:pic>
        <p:nvPicPr>
          <p:cNvPr id="4" name="rg_hi" descr="http://t3.gstatic.com/images?q=tbn:ANd9GcRfXzGj5_D7tK2EnUn_JO4Ft0IPcq4sazr0rtv0NMxB2r3WYkj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Stonehenge (1900 BC)</a:t>
            </a:r>
            <a:endParaRPr lang="en-US" dirty="0"/>
          </a:p>
        </p:txBody>
      </p:sp>
      <p:pic>
        <p:nvPicPr>
          <p:cNvPr id="4" name="rg_hi" descr="http://t2.gstatic.com/images?q=tbn:ANd9GcQlDxe2XR-GlNaJOYVavuWC5WNDLmr0ZevYDgnPlOpHoqjuyK5aF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Oughtred’s</a:t>
            </a:r>
            <a:r>
              <a:rPr lang="en-US" b="1" dirty="0"/>
              <a:t> Slide </a:t>
            </a:r>
            <a:r>
              <a:rPr lang="en-US" b="1" dirty="0" smtClean="0"/>
              <a:t>rule (1621)</a:t>
            </a:r>
            <a:endParaRPr lang="en-US" dirty="0"/>
          </a:p>
        </p:txBody>
      </p:sp>
      <p:pic>
        <p:nvPicPr>
          <p:cNvPr id="4" name="rg_hi" descr="http://t0.gstatic.com/images?q=tbn:ANd9GcRtuAX_G8P9psfaPEjBcRB3H_lhNprS-CUbwuRFVbaHCmGn1t3tA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First Counting Device (</a:t>
            </a:r>
            <a:r>
              <a:rPr lang="en-US" dirty="0" err="1" smtClean="0"/>
              <a:t>Wilhem</a:t>
            </a:r>
            <a:r>
              <a:rPr lang="en-US" dirty="0" smtClean="0"/>
              <a:t> </a:t>
            </a:r>
            <a:r>
              <a:rPr lang="en-US" dirty="0" err="1" smtClean="0"/>
              <a:t>Schickard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rg_hi" descr="http://t1.gstatic.com/images?q=tbn:ANd9GcQ4an1H7vR7MB9BTzDMoFXxBpdbtgKmIkxj3-_N2e4s-ghXJgY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7149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532</Words>
  <Application>Microsoft Office PowerPoint</Application>
  <PresentationFormat>On-screen Show (4:3)</PresentationFormat>
  <Paragraphs>174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Computer Evolution</vt:lpstr>
      <vt:lpstr>Computer Classification</vt:lpstr>
      <vt:lpstr>Manual Device</vt:lpstr>
      <vt:lpstr>Petroglyphs</vt:lpstr>
      <vt:lpstr>Papyrus (2600 BC)</vt:lpstr>
      <vt:lpstr>Abacus (2500 BC)</vt:lpstr>
      <vt:lpstr>Stonehenge (1900 BC)</vt:lpstr>
      <vt:lpstr>Oughtred’s Slide rule (1621)</vt:lpstr>
      <vt:lpstr>Mechanic Device</vt:lpstr>
      <vt:lpstr>Pascal’s Machine Aritmethique (1642)</vt:lpstr>
      <vt:lpstr>Leibnitz’s Calculating Machine (1673)</vt:lpstr>
      <vt:lpstr>Logic Demonstrator (1777) </vt:lpstr>
      <vt:lpstr>Jacuquard’s Loom (1804)</vt:lpstr>
      <vt:lpstr>The Adder (1868)</vt:lpstr>
      <vt:lpstr>Monroe Calculator (1911)</vt:lpstr>
      <vt:lpstr> Electronic Mechanic Device </vt:lpstr>
      <vt:lpstr>Electronic Device</vt:lpstr>
      <vt:lpstr>1st Generation (1946 – 1959)</vt:lpstr>
      <vt:lpstr>Vacuum Tube</vt:lpstr>
      <vt:lpstr>Slide 20</vt:lpstr>
      <vt:lpstr>EDVAC (1945) </vt:lpstr>
      <vt:lpstr>UNIVAC (1951)</vt:lpstr>
      <vt:lpstr>2nd Generation (1959-1964)</vt:lpstr>
      <vt:lpstr>Transistor</vt:lpstr>
      <vt:lpstr>LARC </vt:lpstr>
      <vt:lpstr>IBM 7094</vt:lpstr>
      <vt:lpstr>3rd Generation (1964 – 1970)</vt:lpstr>
      <vt:lpstr>Integrated Circuit </vt:lpstr>
      <vt:lpstr>Sinclair </vt:lpstr>
      <vt:lpstr>PDP 1</vt:lpstr>
      <vt:lpstr>4th Generation (1970 - …)</vt:lpstr>
      <vt:lpstr>Ultra-Large Scale Integration (ULSI) </vt:lpstr>
      <vt:lpstr>Atari 2600 (1980) </vt:lpstr>
      <vt:lpstr>Motorolla 68000</vt:lpstr>
      <vt:lpstr>5th Generation</vt:lpstr>
      <vt:lpstr>Future Computer</vt:lpstr>
      <vt:lpstr>Biochip</vt:lpstr>
      <vt:lpstr>Computer Classification</vt:lpstr>
      <vt:lpstr>Way to Process Data</vt:lpstr>
      <vt:lpstr>Calculo (1959)</vt:lpstr>
      <vt:lpstr>Way to Process Data</vt:lpstr>
      <vt:lpstr>Way to Process Data</vt:lpstr>
      <vt:lpstr>Way to use</vt:lpstr>
      <vt:lpstr>Size</vt:lpstr>
      <vt:lpstr>Data General Nova (mini computer)</vt:lpstr>
      <vt:lpstr>Size</vt:lpstr>
      <vt:lpstr>Dec Vax (Medium Computer)</vt:lpstr>
      <vt:lpstr>Z – 23 (Medium Computer)</vt:lpstr>
      <vt:lpstr>Size</vt:lpstr>
      <vt:lpstr>Sequoia</vt:lpstr>
      <vt:lpstr>Questions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MELZZ</dc:creator>
  <cp:lastModifiedBy>MELZZ</cp:lastModifiedBy>
  <cp:revision>43</cp:revision>
  <dcterms:created xsi:type="dcterms:W3CDTF">2012-09-30T13:32:30Z</dcterms:created>
  <dcterms:modified xsi:type="dcterms:W3CDTF">2012-10-01T08:18:10Z</dcterms:modified>
</cp:coreProperties>
</file>