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65" r:id="rId4"/>
    <p:sldId id="258" r:id="rId5"/>
    <p:sldId id="273" r:id="rId6"/>
    <p:sldId id="259" r:id="rId7"/>
    <p:sldId id="260" r:id="rId8"/>
    <p:sldId id="280" r:id="rId9"/>
    <p:sldId id="263" r:id="rId10"/>
    <p:sldId id="261" r:id="rId11"/>
    <p:sldId id="262" r:id="rId12"/>
    <p:sldId id="286" r:id="rId13"/>
    <p:sldId id="266" r:id="rId14"/>
    <p:sldId id="268" r:id="rId15"/>
    <p:sldId id="269" r:id="rId16"/>
    <p:sldId id="291" r:id="rId17"/>
    <p:sldId id="292" r:id="rId18"/>
    <p:sldId id="293" r:id="rId19"/>
    <p:sldId id="294" r:id="rId20"/>
    <p:sldId id="264" r:id="rId21"/>
    <p:sldId id="267" r:id="rId22"/>
    <p:sldId id="270" r:id="rId23"/>
    <p:sldId id="271" r:id="rId24"/>
    <p:sldId id="272" r:id="rId25"/>
    <p:sldId id="274" r:id="rId26"/>
    <p:sldId id="275" r:id="rId27"/>
    <p:sldId id="276" r:id="rId28"/>
    <p:sldId id="283" r:id="rId29"/>
    <p:sldId id="277" r:id="rId30"/>
    <p:sldId id="278" r:id="rId31"/>
    <p:sldId id="279" r:id="rId32"/>
    <p:sldId id="284" r:id="rId33"/>
    <p:sldId id="281" r:id="rId34"/>
    <p:sldId id="282" r:id="rId35"/>
    <p:sldId id="285" r:id="rId36"/>
    <p:sldId id="295" r:id="rId37"/>
    <p:sldId id="296" r:id="rId38"/>
    <p:sldId id="288" r:id="rId39"/>
    <p:sldId id="289" r:id="rId40"/>
    <p:sldId id="287" r:id="rId41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1" d="100"/>
          <a:sy n="51" d="100"/>
        </p:scale>
        <p:origin x="-97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E9EDC5-2CDF-4053-B483-9008972C2FB7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E6D06CA8-5B72-44C7-AFA9-E20C3C1C826E}">
      <dgm:prSet phldrT="[Text]"/>
      <dgm:spPr/>
      <dgm:t>
        <a:bodyPr/>
        <a:lstStyle/>
        <a:p>
          <a:r>
            <a:rPr lang="en-US" dirty="0" err="1" smtClean="0"/>
            <a:t>Umum</a:t>
          </a:r>
          <a:endParaRPr lang="en-US" dirty="0"/>
        </a:p>
      </dgm:t>
    </dgm:pt>
    <dgm:pt modelId="{B39782E9-7232-4347-99D7-5EB2DF57CA88}" type="parTrans" cxnId="{B0233133-EE8E-43B6-B047-580B3A259FD4}">
      <dgm:prSet/>
      <dgm:spPr/>
      <dgm:t>
        <a:bodyPr/>
        <a:lstStyle/>
        <a:p>
          <a:endParaRPr lang="en-US"/>
        </a:p>
      </dgm:t>
    </dgm:pt>
    <dgm:pt modelId="{116DBFB7-0B13-4759-B6B6-1D1785D04D88}" type="sibTrans" cxnId="{B0233133-EE8E-43B6-B047-580B3A259FD4}">
      <dgm:prSet/>
      <dgm:spPr/>
      <dgm:t>
        <a:bodyPr/>
        <a:lstStyle/>
        <a:p>
          <a:endParaRPr lang="en-US"/>
        </a:p>
      </dgm:t>
    </dgm:pt>
    <dgm:pt modelId="{7B953811-9EAD-41D3-8180-6217338F2A47}">
      <dgm:prSet phldrT="[Text]"/>
      <dgm:spPr/>
      <dgm:t>
        <a:bodyPr/>
        <a:lstStyle/>
        <a:p>
          <a:r>
            <a:rPr lang="en-US" dirty="0" err="1" smtClean="0"/>
            <a:t>Berubah-ubah</a:t>
          </a:r>
          <a:endParaRPr lang="en-US" dirty="0"/>
        </a:p>
      </dgm:t>
    </dgm:pt>
    <dgm:pt modelId="{20134A87-0DC9-4498-A987-44D094A8FC61}" type="parTrans" cxnId="{5897270D-C92A-427B-A952-6878392084C5}">
      <dgm:prSet/>
      <dgm:spPr/>
      <dgm:t>
        <a:bodyPr/>
        <a:lstStyle/>
        <a:p>
          <a:endParaRPr lang="en-US"/>
        </a:p>
      </dgm:t>
    </dgm:pt>
    <dgm:pt modelId="{691B1BF2-6AC8-4163-A3FC-5CE642E9A14B}" type="sibTrans" cxnId="{5897270D-C92A-427B-A952-6878392084C5}">
      <dgm:prSet/>
      <dgm:spPr/>
      <dgm:t>
        <a:bodyPr/>
        <a:lstStyle/>
        <a:p>
          <a:endParaRPr lang="en-US"/>
        </a:p>
      </dgm:t>
    </dgm:pt>
    <dgm:pt modelId="{11E76694-544C-481C-9289-C5B7448D2851}">
      <dgm:prSet phldrT="[Text]"/>
      <dgm:spPr/>
      <dgm:t>
        <a:bodyPr/>
        <a:lstStyle/>
        <a:p>
          <a:r>
            <a:rPr lang="en-US" dirty="0" err="1" smtClean="0"/>
            <a:t>Fleksibel</a:t>
          </a:r>
          <a:endParaRPr lang="en-US" dirty="0"/>
        </a:p>
      </dgm:t>
    </dgm:pt>
    <dgm:pt modelId="{D8303449-07E0-4D1C-B239-CBE165CCE3B4}" type="parTrans" cxnId="{DC9A2CE7-0242-49CD-B2E6-7753E2587D7A}">
      <dgm:prSet/>
      <dgm:spPr/>
      <dgm:t>
        <a:bodyPr/>
        <a:lstStyle/>
        <a:p>
          <a:endParaRPr lang="en-US"/>
        </a:p>
      </dgm:t>
    </dgm:pt>
    <dgm:pt modelId="{E88F5FD5-5C5E-4EDC-9318-B32C3DB47302}" type="sibTrans" cxnId="{DC9A2CE7-0242-49CD-B2E6-7753E2587D7A}">
      <dgm:prSet/>
      <dgm:spPr/>
      <dgm:t>
        <a:bodyPr/>
        <a:lstStyle/>
        <a:p>
          <a:endParaRPr lang="en-US"/>
        </a:p>
      </dgm:t>
    </dgm:pt>
    <dgm:pt modelId="{EE94E734-0136-44AA-ACE2-E48693AA5407}">
      <dgm:prSet phldrT="[Text]"/>
      <dgm:spPr/>
      <dgm:t>
        <a:bodyPr/>
        <a:lstStyle/>
        <a:p>
          <a:r>
            <a:rPr lang="en-US" dirty="0" smtClean="0"/>
            <a:t>Terbuka</a:t>
          </a:r>
          <a:endParaRPr lang="en-US" dirty="0"/>
        </a:p>
      </dgm:t>
    </dgm:pt>
    <dgm:pt modelId="{00E9DA9A-9374-436B-A12D-7103B47BDB24}" type="parTrans" cxnId="{41A83223-A92B-49E6-A499-87AB5AD661B5}">
      <dgm:prSet/>
      <dgm:spPr/>
      <dgm:t>
        <a:bodyPr/>
        <a:lstStyle/>
        <a:p>
          <a:endParaRPr lang="en-US"/>
        </a:p>
      </dgm:t>
    </dgm:pt>
    <dgm:pt modelId="{5C53E96C-74F2-44AC-81C4-657942014521}" type="sibTrans" cxnId="{41A83223-A92B-49E6-A499-87AB5AD661B5}">
      <dgm:prSet/>
      <dgm:spPr/>
      <dgm:t>
        <a:bodyPr/>
        <a:lstStyle/>
        <a:p>
          <a:endParaRPr lang="en-US"/>
        </a:p>
      </dgm:t>
    </dgm:pt>
    <dgm:pt modelId="{21F56195-84EB-4EFB-A14B-EC599DCA1FAE}" type="pres">
      <dgm:prSet presAssocID="{A8E9EDC5-2CDF-4053-B483-9008972C2FB7}" presName="linearFlow" presStyleCnt="0">
        <dgm:presLayoutVars>
          <dgm:dir/>
          <dgm:resizeHandles val="exact"/>
        </dgm:presLayoutVars>
      </dgm:prSet>
      <dgm:spPr/>
    </dgm:pt>
    <dgm:pt modelId="{9160958F-3871-4C3C-A5B7-9A2DC1695CB5}" type="pres">
      <dgm:prSet presAssocID="{E6D06CA8-5B72-44C7-AFA9-E20C3C1C826E}" presName="composite" presStyleCnt="0"/>
      <dgm:spPr/>
    </dgm:pt>
    <dgm:pt modelId="{A0F67C90-BD77-4FA4-A7E6-68BFC6688091}" type="pres">
      <dgm:prSet presAssocID="{E6D06CA8-5B72-44C7-AFA9-E20C3C1C826E}" presName="imgShp" presStyleLbl="fgImgPlace1" presStyleIdx="0" presStyleCnt="4"/>
      <dgm:spPr/>
    </dgm:pt>
    <dgm:pt modelId="{99E32EE8-34BA-4EF1-96A1-CBCF183FE08D}" type="pres">
      <dgm:prSet presAssocID="{E6D06CA8-5B72-44C7-AFA9-E20C3C1C826E}" presName="txShp" presStyleLbl="node1" presStyleIdx="0" presStyleCnt="4">
        <dgm:presLayoutVars>
          <dgm:bulletEnabled val="1"/>
        </dgm:presLayoutVars>
      </dgm:prSet>
      <dgm:spPr/>
    </dgm:pt>
    <dgm:pt modelId="{0F794066-1380-4FFB-904C-1539DC26B192}" type="pres">
      <dgm:prSet presAssocID="{116DBFB7-0B13-4759-B6B6-1D1785D04D88}" presName="spacing" presStyleCnt="0"/>
      <dgm:spPr/>
    </dgm:pt>
    <dgm:pt modelId="{62940F9D-B70A-4893-AE8F-47436107A81C}" type="pres">
      <dgm:prSet presAssocID="{7B953811-9EAD-41D3-8180-6217338F2A47}" presName="composite" presStyleCnt="0"/>
      <dgm:spPr/>
    </dgm:pt>
    <dgm:pt modelId="{4FDAB7D2-C39D-4C6E-AE79-E8ECA65D1CB5}" type="pres">
      <dgm:prSet presAssocID="{7B953811-9EAD-41D3-8180-6217338F2A47}" presName="imgShp" presStyleLbl="fgImgPlace1" presStyleIdx="1" presStyleCnt="4"/>
      <dgm:spPr/>
    </dgm:pt>
    <dgm:pt modelId="{AEE3E8F6-75DC-4142-A8AB-C97E8DC60F1D}" type="pres">
      <dgm:prSet presAssocID="{7B953811-9EAD-41D3-8180-6217338F2A47}" presName="txShp" presStyleLbl="node1" presStyleIdx="1" presStyleCnt="4">
        <dgm:presLayoutVars>
          <dgm:bulletEnabled val="1"/>
        </dgm:presLayoutVars>
      </dgm:prSet>
      <dgm:spPr/>
    </dgm:pt>
    <dgm:pt modelId="{E09D5A0D-F08D-4C23-86AA-8AC783282564}" type="pres">
      <dgm:prSet presAssocID="{691B1BF2-6AC8-4163-A3FC-5CE642E9A14B}" presName="spacing" presStyleCnt="0"/>
      <dgm:spPr/>
    </dgm:pt>
    <dgm:pt modelId="{C26123CF-DE49-4A02-8C03-4AA980E2D8DD}" type="pres">
      <dgm:prSet presAssocID="{11E76694-544C-481C-9289-C5B7448D2851}" presName="composite" presStyleCnt="0"/>
      <dgm:spPr/>
    </dgm:pt>
    <dgm:pt modelId="{2BB25965-211B-447C-AD6B-EDB163628CDA}" type="pres">
      <dgm:prSet presAssocID="{11E76694-544C-481C-9289-C5B7448D2851}" presName="imgShp" presStyleLbl="fgImgPlace1" presStyleIdx="2" presStyleCnt="4"/>
      <dgm:spPr/>
    </dgm:pt>
    <dgm:pt modelId="{E4E1238F-B385-4656-83D3-866E6C48403E}" type="pres">
      <dgm:prSet presAssocID="{11E76694-544C-481C-9289-C5B7448D2851}" presName="txShp" presStyleLbl="node1" presStyleIdx="2" presStyleCnt="4" custLinFactNeighborY="3685">
        <dgm:presLayoutVars>
          <dgm:bulletEnabled val="1"/>
        </dgm:presLayoutVars>
      </dgm:prSet>
      <dgm:spPr/>
    </dgm:pt>
    <dgm:pt modelId="{A2D4B728-8BBB-40F8-AB04-84265CC6A5D4}" type="pres">
      <dgm:prSet presAssocID="{E88F5FD5-5C5E-4EDC-9318-B32C3DB47302}" presName="spacing" presStyleCnt="0"/>
      <dgm:spPr/>
    </dgm:pt>
    <dgm:pt modelId="{BEFD62BF-0927-4DB3-8AAE-ED6C5EE12A02}" type="pres">
      <dgm:prSet presAssocID="{EE94E734-0136-44AA-ACE2-E48693AA5407}" presName="composite" presStyleCnt="0"/>
      <dgm:spPr/>
    </dgm:pt>
    <dgm:pt modelId="{B43241CF-B67D-46ED-BE96-2E9EC2DA4430}" type="pres">
      <dgm:prSet presAssocID="{EE94E734-0136-44AA-ACE2-E48693AA5407}" presName="imgShp" presStyleLbl="fgImgPlace1" presStyleIdx="3" presStyleCnt="4"/>
      <dgm:spPr/>
    </dgm:pt>
    <dgm:pt modelId="{F6A61535-19DD-440A-B3DE-4D5669A28DDA}" type="pres">
      <dgm:prSet presAssocID="{EE94E734-0136-44AA-ACE2-E48693AA5407}" presName="txShp" presStyleLbl="node1" presStyleIdx="3" presStyleCnt="4">
        <dgm:presLayoutVars>
          <dgm:bulletEnabled val="1"/>
        </dgm:presLayoutVars>
      </dgm:prSet>
      <dgm:spPr/>
    </dgm:pt>
  </dgm:ptLst>
  <dgm:cxnLst>
    <dgm:cxn modelId="{5897270D-C92A-427B-A952-6878392084C5}" srcId="{A8E9EDC5-2CDF-4053-B483-9008972C2FB7}" destId="{7B953811-9EAD-41D3-8180-6217338F2A47}" srcOrd="1" destOrd="0" parTransId="{20134A87-0DC9-4498-A987-44D094A8FC61}" sibTransId="{691B1BF2-6AC8-4163-A3FC-5CE642E9A14B}"/>
    <dgm:cxn modelId="{C06D6D13-01E0-4D29-9EF5-494DA2F90B11}" type="presOf" srcId="{E6D06CA8-5B72-44C7-AFA9-E20C3C1C826E}" destId="{99E32EE8-34BA-4EF1-96A1-CBCF183FE08D}" srcOrd="0" destOrd="0" presId="urn:microsoft.com/office/officeart/2005/8/layout/vList3"/>
    <dgm:cxn modelId="{41A83223-A92B-49E6-A499-87AB5AD661B5}" srcId="{A8E9EDC5-2CDF-4053-B483-9008972C2FB7}" destId="{EE94E734-0136-44AA-ACE2-E48693AA5407}" srcOrd="3" destOrd="0" parTransId="{00E9DA9A-9374-436B-A12D-7103B47BDB24}" sibTransId="{5C53E96C-74F2-44AC-81C4-657942014521}"/>
    <dgm:cxn modelId="{2C84C070-386B-43D2-8802-D96F751AC108}" type="presOf" srcId="{7B953811-9EAD-41D3-8180-6217338F2A47}" destId="{AEE3E8F6-75DC-4142-A8AB-C97E8DC60F1D}" srcOrd="0" destOrd="0" presId="urn:microsoft.com/office/officeart/2005/8/layout/vList3"/>
    <dgm:cxn modelId="{C6FC83D1-75C2-4D85-A680-BB6246D1E8BD}" type="presOf" srcId="{11E76694-544C-481C-9289-C5B7448D2851}" destId="{E4E1238F-B385-4656-83D3-866E6C48403E}" srcOrd="0" destOrd="0" presId="urn:microsoft.com/office/officeart/2005/8/layout/vList3"/>
    <dgm:cxn modelId="{DC9A2CE7-0242-49CD-B2E6-7753E2587D7A}" srcId="{A8E9EDC5-2CDF-4053-B483-9008972C2FB7}" destId="{11E76694-544C-481C-9289-C5B7448D2851}" srcOrd="2" destOrd="0" parTransId="{D8303449-07E0-4D1C-B239-CBE165CCE3B4}" sibTransId="{E88F5FD5-5C5E-4EDC-9318-B32C3DB47302}"/>
    <dgm:cxn modelId="{5ECE8F16-5F45-44EC-B4F0-6392ACDC84CE}" type="presOf" srcId="{A8E9EDC5-2CDF-4053-B483-9008972C2FB7}" destId="{21F56195-84EB-4EFB-A14B-EC599DCA1FAE}" srcOrd="0" destOrd="0" presId="urn:microsoft.com/office/officeart/2005/8/layout/vList3"/>
    <dgm:cxn modelId="{92238299-BF27-4B01-A69A-18A4DF9792B2}" type="presOf" srcId="{EE94E734-0136-44AA-ACE2-E48693AA5407}" destId="{F6A61535-19DD-440A-B3DE-4D5669A28DDA}" srcOrd="0" destOrd="0" presId="urn:microsoft.com/office/officeart/2005/8/layout/vList3"/>
    <dgm:cxn modelId="{B0233133-EE8E-43B6-B047-580B3A259FD4}" srcId="{A8E9EDC5-2CDF-4053-B483-9008972C2FB7}" destId="{E6D06CA8-5B72-44C7-AFA9-E20C3C1C826E}" srcOrd="0" destOrd="0" parTransId="{B39782E9-7232-4347-99D7-5EB2DF57CA88}" sibTransId="{116DBFB7-0B13-4759-B6B6-1D1785D04D88}"/>
    <dgm:cxn modelId="{0080C2FD-A694-46E2-BFB6-40B84C03F9D9}" type="presParOf" srcId="{21F56195-84EB-4EFB-A14B-EC599DCA1FAE}" destId="{9160958F-3871-4C3C-A5B7-9A2DC1695CB5}" srcOrd="0" destOrd="0" presId="urn:microsoft.com/office/officeart/2005/8/layout/vList3"/>
    <dgm:cxn modelId="{0100900B-8C03-48E5-AF68-D245E38C32E6}" type="presParOf" srcId="{9160958F-3871-4C3C-A5B7-9A2DC1695CB5}" destId="{A0F67C90-BD77-4FA4-A7E6-68BFC6688091}" srcOrd="0" destOrd="0" presId="urn:microsoft.com/office/officeart/2005/8/layout/vList3"/>
    <dgm:cxn modelId="{7D89D735-9C58-4513-8286-8C992F9E23C0}" type="presParOf" srcId="{9160958F-3871-4C3C-A5B7-9A2DC1695CB5}" destId="{99E32EE8-34BA-4EF1-96A1-CBCF183FE08D}" srcOrd="1" destOrd="0" presId="urn:microsoft.com/office/officeart/2005/8/layout/vList3"/>
    <dgm:cxn modelId="{8A8DC859-57C2-40CF-9437-128214BC949A}" type="presParOf" srcId="{21F56195-84EB-4EFB-A14B-EC599DCA1FAE}" destId="{0F794066-1380-4FFB-904C-1539DC26B192}" srcOrd="1" destOrd="0" presId="urn:microsoft.com/office/officeart/2005/8/layout/vList3"/>
    <dgm:cxn modelId="{E7899704-32F3-4E1A-B087-B46498E2D6DD}" type="presParOf" srcId="{21F56195-84EB-4EFB-A14B-EC599DCA1FAE}" destId="{62940F9D-B70A-4893-AE8F-47436107A81C}" srcOrd="2" destOrd="0" presId="urn:microsoft.com/office/officeart/2005/8/layout/vList3"/>
    <dgm:cxn modelId="{8F80CE76-BCD9-484C-A95B-A82A78850F0F}" type="presParOf" srcId="{62940F9D-B70A-4893-AE8F-47436107A81C}" destId="{4FDAB7D2-C39D-4C6E-AE79-E8ECA65D1CB5}" srcOrd="0" destOrd="0" presId="urn:microsoft.com/office/officeart/2005/8/layout/vList3"/>
    <dgm:cxn modelId="{48E64C7A-B8BE-4E73-A2C6-24D28FAB2A19}" type="presParOf" srcId="{62940F9D-B70A-4893-AE8F-47436107A81C}" destId="{AEE3E8F6-75DC-4142-A8AB-C97E8DC60F1D}" srcOrd="1" destOrd="0" presId="urn:microsoft.com/office/officeart/2005/8/layout/vList3"/>
    <dgm:cxn modelId="{39252395-BAE5-43B4-BAC9-D6312592E2AC}" type="presParOf" srcId="{21F56195-84EB-4EFB-A14B-EC599DCA1FAE}" destId="{E09D5A0D-F08D-4C23-86AA-8AC783282564}" srcOrd="3" destOrd="0" presId="urn:microsoft.com/office/officeart/2005/8/layout/vList3"/>
    <dgm:cxn modelId="{48723B35-5EF3-4053-956B-1458F61F4296}" type="presParOf" srcId="{21F56195-84EB-4EFB-A14B-EC599DCA1FAE}" destId="{C26123CF-DE49-4A02-8C03-4AA980E2D8DD}" srcOrd="4" destOrd="0" presId="urn:microsoft.com/office/officeart/2005/8/layout/vList3"/>
    <dgm:cxn modelId="{42DA4970-92C8-4689-B414-851D5B82941F}" type="presParOf" srcId="{C26123CF-DE49-4A02-8C03-4AA980E2D8DD}" destId="{2BB25965-211B-447C-AD6B-EDB163628CDA}" srcOrd="0" destOrd="0" presId="urn:microsoft.com/office/officeart/2005/8/layout/vList3"/>
    <dgm:cxn modelId="{8645AE4C-57C1-46AA-89AE-0023AA485006}" type="presParOf" srcId="{C26123CF-DE49-4A02-8C03-4AA980E2D8DD}" destId="{E4E1238F-B385-4656-83D3-866E6C48403E}" srcOrd="1" destOrd="0" presId="urn:microsoft.com/office/officeart/2005/8/layout/vList3"/>
    <dgm:cxn modelId="{0F17E0BC-F21F-4EB7-8963-11015CA23D10}" type="presParOf" srcId="{21F56195-84EB-4EFB-A14B-EC599DCA1FAE}" destId="{A2D4B728-8BBB-40F8-AB04-84265CC6A5D4}" srcOrd="5" destOrd="0" presId="urn:microsoft.com/office/officeart/2005/8/layout/vList3"/>
    <dgm:cxn modelId="{C3890B64-A8D0-4720-88D3-A9747BD974D1}" type="presParOf" srcId="{21F56195-84EB-4EFB-A14B-EC599DCA1FAE}" destId="{BEFD62BF-0927-4DB3-8AAE-ED6C5EE12A02}" srcOrd="6" destOrd="0" presId="urn:microsoft.com/office/officeart/2005/8/layout/vList3"/>
    <dgm:cxn modelId="{9C6143B6-915A-484E-B6C8-4AB249E337CE}" type="presParOf" srcId="{BEFD62BF-0927-4DB3-8AAE-ED6C5EE12A02}" destId="{B43241CF-B67D-46ED-BE96-2E9EC2DA4430}" srcOrd="0" destOrd="0" presId="urn:microsoft.com/office/officeart/2005/8/layout/vList3"/>
    <dgm:cxn modelId="{9B4371C3-4F19-4A38-9B58-2CCE94508D84}" type="presParOf" srcId="{BEFD62BF-0927-4DB3-8AAE-ED6C5EE12A02}" destId="{F6A61535-19DD-440A-B3DE-4D5669A28DDA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E9B34-7AAF-4089-BFB3-8DCA32C9B639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C78EF-0CDE-48FB-BA11-7003B6C6F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E33B4-0AB4-4CA0-B378-FF5BD2FAFCDC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52754-B6F6-4CED-B0A2-EBBFA2604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754-B6F6-4CED-B0A2-EBBFA260450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4650" y="1600200"/>
            <a:ext cx="5238750" cy="1600200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7502" y="3276600"/>
            <a:ext cx="4433047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fld id="{FE5FB441-0128-43B4-BFA3-FBFC065CBB9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3640"/>
            <a:ext cx="2895600" cy="255494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3A78-47B7-4769-BE70-B582C663B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215153" y="381001"/>
            <a:ext cx="2639924" cy="5029200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29730 w 2928136"/>
              <a:gd name="connsiteY1" fmla="*/ 1463460 h 5548763"/>
              <a:gd name="connsiteX2" fmla="*/ 958067 w 2928136"/>
              <a:gd name="connsiteY2" fmla="*/ 1554822 h 5548763"/>
              <a:gd name="connsiteX3" fmla="*/ 2928136 w 2928136"/>
              <a:gd name="connsiteY3" fmla="*/ 107023 h 5548763"/>
              <a:gd name="connsiteX4" fmla="*/ 228600 w 2928136"/>
              <a:gd name="connsiteY4" fmla="*/ 2501761 h 5548763"/>
              <a:gd name="connsiteX5" fmla="*/ 2470934 w 2928136"/>
              <a:gd name="connsiteY5" fmla="*/ 1696096 h 5548763"/>
              <a:gd name="connsiteX6" fmla="*/ 0 w 2928136"/>
              <a:gd name="connsiteY6" fmla="*/ 1053958 h 5548763"/>
              <a:gd name="connsiteX7" fmla="*/ 0 w 2928136"/>
              <a:gd name="connsiteY7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102755 w 3030891"/>
              <a:gd name="connsiteY0" fmla="*/ 1053955 h 5548763"/>
              <a:gd name="connsiteX1" fmla="*/ 722768 w 3030891"/>
              <a:gd name="connsiteY1" fmla="*/ 1301228 h 5548763"/>
              <a:gd name="connsiteX2" fmla="*/ 1032485 w 3030891"/>
              <a:gd name="connsiteY2" fmla="*/ 1463460 h 5548763"/>
              <a:gd name="connsiteX3" fmla="*/ 1060822 w 3030891"/>
              <a:gd name="connsiteY3" fmla="*/ 1554822 h 5548763"/>
              <a:gd name="connsiteX4" fmla="*/ 3030891 w 3030891"/>
              <a:gd name="connsiteY4" fmla="*/ 107023 h 5548763"/>
              <a:gd name="connsiteX5" fmla="*/ 331355 w 3030891"/>
              <a:gd name="connsiteY5" fmla="*/ 2501761 h 5548763"/>
              <a:gd name="connsiteX6" fmla="*/ 2573689 w 3030891"/>
              <a:gd name="connsiteY6" fmla="*/ 1696096 h 5548763"/>
              <a:gd name="connsiteX7" fmla="*/ 102755 w 3030891"/>
              <a:gd name="connsiteY7" fmla="*/ 1053958 h 5548763"/>
              <a:gd name="connsiteX8" fmla="*/ 102755 w 3030891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57466 w 2928136"/>
              <a:gd name="connsiteY2" fmla="*/ 54258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296942 w 3225078"/>
              <a:gd name="connsiteY0" fmla="*/ 1053955 h 5578260"/>
              <a:gd name="connsiteX1" fmla="*/ 916955 w 3225078"/>
              <a:gd name="connsiteY1" fmla="*/ 1301228 h 5578260"/>
              <a:gd name="connsiteX2" fmla="*/ 986944 w 3225078"/>
              <a:gd name="connsiteY2" fmla="*/ 4740060 h 5578260"/>
              <a:gd name="connsiteX3" fmla="*/ 1255009 w 3225078"/>
              <a:gd name="connsiteY3" fmla="*/ 1554822 h 5578260"/>
              <a:gd name="connsiteX4" fmla="*/ 3225078 w 3225078"/>
              <a:gd name="connsiteY4" fmla="*/ 107023 h 5578260"/>
              <a:gd name="connsiteX5" fmla="*/ 525542 w 3225078"/>
              <a:gd name="connsiteY5" fmla="*/ 2501761 h 5578260"/>
              <a:gd name="connsiteX6" fmla="*/ 2767876 w 3225078"/>
              <a:gd name="connsiteY6" fmla="*/ 1696096 h 5578260"/>
              <a:gd name="connsiteX7" fmla="*/ 296942 w 3225078"/>
              <a:gd name="connsiteY7" fmla="*/ 1053958 h 5578260"/>
              <a:gd name="connsiteX8" fmla="*/ 296942 w 3225078"/>
              <a:gd name="connsiteY8" fmla="*/ 1053955 h 5578260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8136" h="5578260">
                <a:moveTo>
                  <a:pt x="0" y="1053955"/>
                </a:moveTo>
                <a:cubicBezTo>
                  <a:pt x="849961" y="667873"/>
                  <a:pt x="530324" y="4656582"/>
                  <a:pt x="690002" y="4740060"/>
                </a:cubicBezTo>
                <a:cubicBezTo>
                  <a:pt x="746344" y="4782326"/>
                  <a:pt x="625000" y="1780895"/>
                  <a:pt x="958067" y="1554822"/>
                </a:cubicBezTo>
                <a:cubicBezTo>
                  <a:pt x="1204042" y="2617693"/>
                  <a:pt x="2516314" y="0"/>
                  <a:pt x="2928136" y="107023"/>
                </a:cubicBezTo>
                <a:cubicBezTo>
                  <a:pt x="1435513" y="2045643"/>
                  <a:pt x="468189" y="5267469"/>
                  <a:pt x="228600" y="2501761"/>
                </a:cubicBezTo>
                <a:cubicBezTo>
                  <a:pt x="360324" y="5578260"/>
                  <a:pt x="2153781" y="2236695"/>
                  <a:pt x="2470934" y="1696096"/>
                </a:cubicBezTo>
                <a:cubicBezTo>
                  <a:pt x="429222" y="2772608"/>
                  <a:pt x="411822" y="1160981"/>
                  <a:pt x="0" y="1053958"/>
                </a:cubicBezTo>
                <a:lnTo>
                  <a:pt x="0" y="1053955"/>
                </a:ln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63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126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32"/>
          <p:cNvGrpSpPr/>
          <p:nvPr/>
        </p:nvGrpSpPr>
        <p:grpSpPr>
          <a:xfrm>
            <a:off x="6941417" y="5105400"/>
            <a:ext cx="2238442" cy="2005669"/>
            <a:chOff x="2810256" y="4943398"/>
            <a:chExt cx="2238442" cy="2005669"/>
          </a:xfrm>
        </p:grpSpPr>
        <p:sp>
          <p:nvSpPr>
            <p:cNvPr id="10" name="Freeform 9"/>
            <p:cNvSpPr>
              <a:spLocks noChangeAspect="1"/>
            </p:cNvSpPr>
            <p:nvPr/>
          </p:nvSpPr>
          <p:spPr>
            <a:xfrm rot="6563566" flipH="1" flipV="1">
              <a:off x="2928137" y="544273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3359071" y="482551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3613937" y="5236996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 noChangeAspect="1"/>
            </p:cNvSpPr>
            <p:nvPr/>
          </p:nvSpPr>
          <p:spPr>
            <a:xfrm rot="6563566" flipH="1" flipV="1">
              <a:off x="3209136" y="5914804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>
            <a:xfrm rot="6563566" flipH="1" flipV="1">
              <a:off x="4014435" y="56584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5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B441-0128-43B4-BFA3-FBFC065CBB9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3A78-47B7-4769-BE70-B582C663B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65163"/>
            <a:ext cx="1411288" cy="5461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9138" y="665163"/>
            <a:ext cx="4487862" cy="5461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B441-0128-43B4-BFA3-FBFC065CBB9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3A78-47B7-4769-BE70-B582C663B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B441-0128-43B4-BFA3-FBFC065CBB9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3A78-47B7-4769-BE70-B582C663B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538413"/>
            <a:ext cx="6665913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  <a:alpha val="9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799" y="3910013"/>
            <a:ext cx="4532313" cy="8143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768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fld id="{FE5FB441-0128-43B4-BFA3-FBFC065CBB9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1309"/>
            <a:ext cx="2895600" cy="25549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432" y="6208059"/>
            <a:ext cx="1048872" cy="685800"/>
          </a:xfrm>
        </p:spPr>
        <p:txBody>
          <a:bodyPr/>
          <a:lstStyle/>
          <a:p>
            <a:fld id="{61773A78-47B7-4769-BE70-B582C663B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 rot="5400000" flipH="1" flipV="1">
            <a:off x="5782442" y="1304158"/>
            <a:ext cx="4208515" cy="3124199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1275236 w 4203372"/>
              <a:gd name="connsiteY0" fmla="*/ 1810262 h 6305070"/>
              <a:gd name="connsiteX1" fmla="*/ 2233303 w 4203372"/>
              <a:gd name="connsiteY1" fmla="*/ 2311129 h 6305070"/>
              <a:gd name="connsiteX2" fmla="*/ 4203372 w 4203372"/>
              <a:gd name="connsiteY2" fmla="*/ 863330 h 6305070"/>
              <a:gd name="connsiteX3" fmla="*/ 1503836 w 4203372"/>
              <a:gd name="connsiteY3" fmla="*/ 3258068 h 6305070"/>
              <a:gd name="connsiteX4" fmla="*/ 3746170 w 4203372"/>
              <a:gd name="connsiteY4" fmla="*/ 2452403 h 6305070"/>
              <a:gd name="connsiteX5" fmla="*/ 1275236 w 4203372"/>
              <a:gd name="connsiteY5" fmla="*/ 1810265 h 6305070"/>
              <a:gd name="connsiteX6" fmla="*/ 1275236 w 4203372"/>
              <a:gd name="connsiteY6" fmla="*/ 1810262 h 6305070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844930 w 3773066"/>
              <a:gd name="connsiteY0" fmla="*/ 2505027 h 6999835"/>
              <a:gd name="connsiteX1" fmla="*/ 1802997 w 3773066"/>
              <a:gd name="connsiteY1" fmla="*/ 3005894 h 6999835"/>
              <a:gd name="connsiteX2" fmla="*/ 3773066 w 3773066"/>
              <a:gd name="connsiteY2" fmla="*/ 1558095 h 6999835"/>
              <a:gd name="connsiteX3" fmla="*/ 1073530 w 3773066"/>
              <a:gd name="connsiteY3" fmla="*/ 3952833 h 6999835"/>
              <a:gd name="connsiteX4" fmla="*/ 3315864 w 3773066"/>
              <a:gd name="connsiteY4" fmla="*/ 3147168 h 6999835"/>
              <a:gd name="connsiteX5" fmla="*/ 844930 w 3773066"/>
              <a:gd name="connsiteY5" fmla="*/ 2505030 h 6999835"/>
              <a:gd name="connsiteX6" fmla="*/ 844930 w 3773066"/>
              <a:gd name="connsiteY6" fmla="*/ 2505027 h 6999835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869139 w 4797275"/>
              <a:gd name="connsiteY0" fmla="*/ 2392968 h 6887776"/>
              <a:gd name="connsiteX1" fmla="*/ 2827206 w 4797275"/>
              <a:gd name="connsiteY1" fmla="*/ 2893835 h 6887776"/>
              <a:gd name="connsiteX2" fmla="*/ 4797275 w 4797275"/>
              <a:gd name="connsiteY2" fmla="*/ 1446036 h 6887776"/>
              <a:gd name="connsiteX3" fmla="*/ 2097739 w 4797275"/>
              <a:gd name="connsiteY3" fmla="*/ 3840774 h 6887776"/>
              <a:gd name="connsiteX4" fmla="*/ 4340073 w 4797275"/>
              <a:gd name="connsiteY4" fmla="*/ 3035109 h 6887776"/>
              <a:gd name="connsiteX5" fmla="*/ 1869139 w 4797275"/>
              <a:gd name="connsiteY5" fmla="*/ 2392971 h 6887776"/>
              <a:gd name="connsiteX6" fmla="*/ 1869139 w 4797275"/>
              <a:gd name="connsiteY6" fmla="*/ 2392968 h 6887776"/>
              <a:gd name="connsiteX0" fmla="*/ 1869139 w 4797275"/>
              <a:gd name="connsiteY0" fmla="*/ 2433309 h 6928117"/>
              <a:gd name="connsiteX1" fmla="*/ 2827206 w 4797275"/>
              <a:gd name="connsiteY1" fmla="*/ 2934176 h 6928117"/>
              <a:gd name="connsiteX2" fmla="*/ 4797275 w 4797275"/>
              <a:gd name="connsiteY2" fmla="*/ 1486377 h 6928117"/>
              <a:gd name="connsiteX3" fmla="*/ 2097739 w 4797275"/>
              <a:gd name="connsiteY3" fmla="*/ 3881115 h 6928117"/>
              <a:gd name="connsiteX4" fmla="*/ 4340073 w 4797275"/>
              <a:gd name="connsiteY4" fmla="*/ 3075450 h 6928117"/>
              <a:gd name="connsiteX5" fmla="*/ 1869139 w 4797275"/>
              <a:gd name="connsiteY5" fmla="*/ 2433312 h 6928117"/>
              <a:gd name="connsiteX6" fmla="*/ 1869139 w 4797275"/>
              <a:gd name="connsiteY6" fmla="*/ 2433309 h 6928117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3269869 w 4797275"/>
              <a:gd name="connsiteY5" fmla="*/ 2756647 h 7026729"/>
              <a:gd name="connsiteX6" fmla="*/ 1869139 w 4797275"/>
              <a:gd name="connsiteY6" fmla="*/ 2531924 h 7026729"/>
              <a:gd name="connsiteX7" fmla="*/ 1869139 w 4797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6324598"/>
              <a:gd name="connsiteY0" fmla="*/ 2531921 h 7331529"/>
              <a:gd name="connsiteX1" fmla="*/ 2827206 w 6324598"/>
              <a:gd name="connsiteY1" fmla="*/ 3032788 h 7331529"/>
              <a:gd name="connsiteX2" fmla="*/ 5940275 w 6324598"/>
              <a:gd name="connsiteY2" fmla="*/ 2423189 h 7331529"/>
              <a:gd name="connsiteX3" fmla="*/ 5831539 w 6324598"/>
              <a:gd name="connsiteY3" fmla="*/ 4284527 h 7331529"/>
              <a:gd name="connsiteX4" fmla="*/ 4568673 w 6324598"/>
              <a:gd name="connsiteY4" fmla="*/ 3174062 h 7331529"/>
              <a:gd name="connsiteX5" fmla="*/ 3269869 w 6324598"/>
              <a:gd name="connsiteY5" fmla="*/ 2756647 h 7331529"/>
              <a:gd name="connsiteX6" fmla="*/ 1869139 w 6324598"/>
              <a:gd name="connsiteY6" fmla="*/ 2531924 h 7331529"/>
              <a:gd name="connsiteX7" fmla="*/ 1869139 w 63245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1869139 w 6934198"/>
              <a:gd name="connsiteY5" fmla="*/ 2531924 h 7331529"/>
              <a:gd name="connsiteX6" fmla="*/ 1869139 w 6934198"/>
              <a:gd name="connsiteY6" fmla="*/ 2531921 h 7331529"/>
              <a:gd name="connsiteX0" fmla="*/ 1869139 w 6911785"/>
              <a:gd name="connsiteY0" fmla="*/ 2531921 h 7336788"/>
              <a:gd name="connsiteX1" fmla="*/ 2827206 w 6911785"/>
              <a:gd name="connsiteY1" fmla="*/ 3032788 h 7336788"/>
              <a:gd name="connsiteX2" fmla="*/ 5940275 w 6911785"/>
              <a:gd name="connsiteY2" fmla="*/ 2423189 h 7336788"/>
              <a:gd name="connsiteX3" fmla="*/ 6441139 w 6911785"/>
              <a:gd name="connsiteY3" fmla="*/ 4284527 h 7336788"/>
              <a:gd name="connsiteX4" fmla="*/ 4568673 w 6911785"/>
              <a:gd name="connsiteY4" fmla="*/ 3174062 h 7336788"/>
              <a:gd name="connsiteX5" fmla="*/ 1869139 w 6911785"/>
              <a:gd name="connsiteY5" fmla="*/ 2531924 h 7336788"/>
              <a:gd name="connsiteX6" fmla="*/ 1869139 w 6911785"/>
              <a:gd name="connsiteY6" fmla="*/ 2531921 h 7336788"/>
              <a:gd name="connsiteX0" fmla="*/ 1869139 w 7024741"/>
              <a:gd name="connsiteY0" fmla="*/ 2531921 h 7336788"/>
              <a:gd name="connsiteX1" fmla="*/ 2827206 w 7024741"/>
              <a:gd name="connsiteY1" fmla="*/ 3032788 h 7336788"/>
              <a:gd name="connsiteX2" fmla="*/ 5940275 w 7024741"/>
              <a:gd name="connsiteY2" fmla="*/ 2423189 h 7336788"/>
              <a:gd name="connsiteX3" fmla="*/ 6441139 w 7024741"/>
              <a:gd name="connsiteY3" fmla="*/ 4284527 h 7336788"/>
              <a:gd name="connsiteX4" fmla="*/ 4568673 w 7024741"/>
              <a:gd name="connsiteY4" fmla="*/ 3174062 h 7336788"/>
              <a:gd name="connsiteX5" fmla="*/ 1869139 w 7024741"/>
              <a:gd name="connsiteY5" fmla="*/ 2531924 h 7336788"/>
              <a:gd name="connsiteX6" fmla="*/ 1869139 w 7024741"/>
              <a:gd name="connsiteY6" fmla="*/ 2531921 h 7336788"/>
              <a:gd name="connsiteX0" fmla="*/ 2685372 w 6756508"/>
              <a:gd name="connsiteY0" fmla="*/ 2531921 h 5551239"/>
              <a:gd name="connsiteX1" fmla="*/ 3643439 w 6756508"/>
              <a:gd name="connsiteY1" fmla="*/ 3032788 h 5551239"/>
              <a:gd name="connsiteX2" fmla="*/ 6756508 w 6756508"/>
              <a:gd name="connsiteY2" fmla="*/ 2423189 h 5551239"/>
              <a:gd name="connsiteX3" fmla="*/ 0 w 6756508"/>
              <a:gd name="connsiteY3" fmla="*/ 2498978 h 5551239"/>
              <a:gd name="connsiteX4" fmla="*/ 5384906 w 6756508"/>
              <a:gd name="connsiteY4" fmla="*/ 3174062 h 5551239"/>
              <a:gd name="connsiteX5" fmla="*/ 2685372 w 6756508"/>
              <a:gd name="connsiteY5" fmla="*/ 2531924 h 5551239"/>
              <a:gd name="connsiteX6" fmla="*/ 2685372 w 6756508"/>
              <a:gd name="connsiteY6" fmla="*/ 2531921 h 5551239"/>
              <a:gd name="connsiteX0" fmla="*/ 2685372 w 6756508"/>
              <a:gd name="connsiteY0" fmla="*/ 2531921 h 5663722"/>
              <a:gd name="connsiteX1" fmla="*/ 3643439 w 6756508"/>
              <a:gd name="connsiteY1" fmla="*/ 3032788 h 5663722"/>
              <a:gd name="connsiteX2" fmla="*/ 6756508 w 6756508"/>
              <a:gd name="connsiteY2" fmla="*/ 2423189 h 5663722"/>
              <a:gd name="connsiteX3" fmla="*/ 0 w 6756508"/>
              <a:gd name="connsiteY3" fmla="*/ 2498978 h 5663722"/>
              <a:gd name="connsiteX4" fmla="*/ 5384906 w 6756508"/>
              <a:gd name="connsiteY4" fmla="*/ 3174062 h 5663722"/>
              <a:gd name="connsiteX5" fmla="*/ 2685372 w 6756508"/>
              <a:gd name="connsiteY5" fmla="*/ 2531924 h 5663722"/>
              <a:gd name="connsiteX6" fmla="*/ 2685372 w 6756508"/>
              <a:gd name="connsiteY6" fmla="*/ 2531921 h 5663722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6508" h="4203685">
                <a:moveTo>
                  <a:pt x="2685372" y="1071887"/>
                </a:moveTo>
                <a:cubicBezTo>
                  <a:pt x="3004728" y="1238842"/>
                  <a:pt x="3929746" y="843385"/>
                  <a:pt x="3643439" y="1572751"/>
                </a:cubicBezTo>
                <a:cubicBezTo>
                  <a:pt x="5291114" y="2384738"/>
                  <a:pt x="5802321" y="0"/>
                  <a:pt x="6756508" y="963152"/>
                </a:cubicBezTo>
                <a:cubicBezTo>
                  <a:pt x="5263885" y="2901772"/>
                  <a:pt x="583602" y="3607661"/>
                  <a:pt x="0" y="1038941"/>
                </a:cubicBezTo>
                <a:cubicBezTo>
                  <a:pt x="438400" y="4203685"/>
                  <a:pt x="5067753" y="2254624"/>
                  <a:pt x="5384906" y="1714025"/>
                </a:cubicBezTo>
                <a:cubicBezTo>
                  <a:pt x="4622906" y="1421925"/>
                  <a:pt x="3135294" y="1178910"/>
                  <a:pt x="2685372" y="1071887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120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60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7360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 baseline="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638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B441-0128-43B4-BFA3-FBFC065CBB9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3A78-47B7-4769-BE70-B582C663B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1660" y="1722279"/>
            <a:ext cx="28346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3938" y="1722279"/>
            <a:ext cx="283464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>
              <a:buNone/>
              <a:defRPr sz="2000" b="1" kern="1200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1737360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959638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7360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9638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B441-0128-43B4-BFA3-FBFC065CBB9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3A78-47B7-4769-BE70-B582C663B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B441-0128-43B4-BFA3-FBFC065CBB9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3A78-47B7-4769-BE70-B582C663BB5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B441-0128-43B4-BFA3-FBFC065CBB9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3A78-47B7-4769-BE70-B582C663BB5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5" name="Freeform 4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49941"/>
            <a:ext cx="3886200" cy="54864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B441-0128-43B4-BFA3-FBFC065CBB9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3A78-47B7-4769-BE70-B582C663B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5353" y="2516841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353" y="1526241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4666129" y="523718"/>
            <a:ext cx="4114800" cy="572826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656" y="1527048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7760" y="786384"/>
            <a:ext cx="3611880" cy="5212080"/>
          </a:xfrm>
          <a:effectLst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656" y="2514600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B441-0128-43B4-BFA3-FBFC065CBB9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3A78-47B7-4769-BE70-B582C663B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752600"/>
            <a:ext cx="6041679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89279" y="6498874"/>
            <a:ext cx="2133600" cy="256032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r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fld id="{FE5FB441-0128-43B4-BFA3-FBFC065CBB9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499412"/>
            <a:ext cx="2895600" cy="255494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l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7894" y="6208059"/>
            <a:ext cx="1048872" cy="685800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algn="r">
              <a:defRPr sz="2800" b="1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</a:defRPr>
            </a:lvl1pPr>
          </a:lstStyle>
          <a:p>
            <a:fld id="{61773A78-47B7-4769-BE70-B582C663B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990600" y="76200"/>
            <a:ext cx="3340100" cy="6629400"/>
          </a:xfrm>
          <a:custGeom>
            <a:avLst/>
            <a:gdLst>
              <a:gd name="connsiteX0" fmla="*/ 0 w 2057400"/>
              <a:gd name="connsiteY0" fmla="*/ 3238500 h 6477000"/>
              <a:gd name="connsiteX1" fmla="*/ 48274 w 2057400"/>
              <a:gd name="connsiteY1" fmla="*/ 2258072 h 6477000"/>
              <a:gd name="connsiteX2" fmla="*/ 1028706 w 2057400"/>
              <a:gd name="connsiteY2" fmla="*/ 1 h 6477000"/>
              <a:gd name="connsiteX3" fmla="*/ 2009129 w 2057400"/>
              <a:gd name="connsiteY3" fmla="*/ 2258077 h 6477000"/>
              <a:gd name="connsiteX4" fmla="*/ 2057403 w 2057400"/>
              <a:gd name="connsiteY4" fmla="*/ 3238502 h 6477000"/>
              <a:gd name="connsiteX5" fmla="*/ 2009129 w 2057400"/>
              <a:gd name="connsiteY5" fmla="*/ 4218929 h 6477000"/>
              <a:gd name="connsiteX6" fmla="*/ 1028701 w 2057400"/>
              <a:gd name="connsiteY6" fmla="*/ 6477002 h 6477000"/>
              <a:gd name="connsiteX7" fmla="*/ 48277 w 2057400"/>
              <a:gd name="connsiteY7" fmla="*/ 4218927 h 6477000"/>
              <a:gd name="connsiteX8" fmla="*/ 3 w 2057400"/>
              <a:gd name="connsiteY8" fmla="*/ 3238501 h 6477000"/>
              <a:gd name="connsiteX9" fmla="*/ 0 w 2057400"/>
              <a:gd name="connsiteY9" fmla="*/ 3238500 h 6477000"/>
              <a:gd name="connsiteX0" fmla="*/ 0 w 2057403"/>
              <a:gd name="connsiteY0" fmla="*/ 3238507 h 6477012"/>
              <a:gd name="connsiteX1" fmla="*/ 48274 w 2057403"/>
              <a:gd name="connsiteY1" fmla="*/ 22580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593235 w 2650638"/>
              <a:gd name="connsiteY0" fmla="*/ 3238507 h 6477012"/>
              <a:gd name="connsiteX1" fmla="*/ 1479709 w 2650638"/>
              <a:gd name="connsiteY1" fmla="*/ 2562879 h 6477012"/>
              <a:gd name="connsiteX2" fmla="*/ 1621941 w 2650638"/>
              <a:gd name="connsiteY2" fmla="*/ 8 h 6477012"/>
              <a:gd name="connsiteX3" fmla="*/ 2602364 w 2650638"/>
              <a:gd name="connsiteY3" fmla="*/ 2258084 h 6477012"/>
              <a:gd name="connsiteX4" fmla="*/ 2650638 w 2650638"/>
              <a:gd name="connsiteY4" fmla="*/ 3238509 h 6477012"/>
              <a:gd name="connsiteX5" fmla="*/ 2602364 w 2650638"/>
              <a:gd name="connsiteY5" fmla="*/ 4218936 h 6477012"/>
              <a:gd name="connsiteX6" fmla="*/ 1621936 w 2650638"/>
              <a:gd name="connsiteY6" fmla="*/ 6477009 h 6477012"/>
              <a:gd name="connsiteX7" fmla="*/ 641512 w 2650638"/>
              <a:gd name="connsiteY7" fmla="*/ 4218934 h 6477012"/>
              <a:gd name="connsiteX8" fmla="*/ 593238 w 2650638"/>
              <a:gd name="connsiteY8" fmla="*/ 3238508 h 6477012"/>
              <a:gd name="connsiteX9" fmla="*/ 593235 w 2650638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1964838 w 3406086"/>
              <a:gd name="connsiteY4" fmla="*/ 26289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8 w 3406086"/>
              <a:gd name="connsiteY0" fmla="*/ 3238508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0" fmla="*/ 641512 w 3406086"/>
              <a:gd name="connsiteY0" fmla="*/ 42189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7780" h="6477009">
                <a:moveTo>
                  <a:pt x="1860712" y="2923534"/>
                </a:moveTo>
                <a:cubicBezTo>
                  <a:pt x="1944660" y="1493706"/>
                  <a:pt x="1492916" y="2558773"/>
                  <a:pt x="1479709" y="2562879"/>
                </a:cubicBezTo>
                <a:cubicBezTo>
                  <a:pt x="3317780" y="1849120"/>
                  <a:pt x="1173778" y="0"/>
                  <a:pt x="1621941" y="8"/>
                </a:cubicBezTo>
                <a:cubicBezTo>
                  <a:pt x="0" y="1257313"/>
                  <a:pt x="2466688" y="913421"/>
                  <a:pt x="2602364" y="2258084"/>
                </a:cubicBezTo>
                <a:cubicBezTo>
                  <a:pt x="2812155" y="1330547"/>
                  <a:pt x="2128243" y="1925755"/>
                  <a:pt x="1964838" y="2628909"/>
                </a:cubicBezTo>
                <a:cubicBezTo>
                  <a:pt x="1801433" y="3332063"/>
                  <a:pt x="1842490" y="6212005"/>
                  <a:pt x="1621936" y="6477009"/>
                </a:cubicBezTo>
                <a:cubicBezTo>
                  <a:pt x="1173776" y="6477006"/>
                  <a:pt x="3025088" y="1778999"/>
                  <a:pt x="1860712" y="2923534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gradFill>
            <a:gsLst>
              <a:gs pos="0">
                <a:schemeClr val="tx1">
                  <a:alpha val="90000"/>
                </a:schemeClr>
              </a:gs>
              <a:gs pos="50000">
                <a:schemeClr val="tx1">
                  <a:lumMod val="75000"/>
                  <a:lumOff val="25000"/>
                  <a:alpha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/>
        </a:buClr>
        <a:buSzPct val="80000"/>
        <a:buFont typeface="Wingdings" pitchFamily="2" charset="2"/>
        <a:buChar char="v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577850" indent="-228600" algn="l" defTabSz="914400" rtl="0" eaLnBrk="1" latinLnBrk="0" hangingPunct="1">
        <a:spcBef>
          <a:spcPts val="1200"/>
        </a:spcBef>
        <a:buSzPct val="100000"/>
        <a:buFont typeface="Wingdings" pitchFamily="2" charset="2"/>
        <a:buChar char="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200"/>
        </a:spcBef>
        <a:buClr>
          <a:schemeClr val="accent4"/>
        </a:buClr>
        <a:buSzPct val="100000"/>
        <a:buFont typeface="Wingdings" pitchFamily="2" charset="2"/>
        <a:buChar char="w"/>
        <a:defRPr sz="20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35050" indent="-228600" algn="l" defTabSz="914400" rtl="0" eaLnBrk="1" latinLnBrk="0" hangingPunct="1">
        <a:spcBef>
          <a:spcPts val="1200"/>
        </a:spcBef>
        <a:buClr>
          <a:schemeClr val="accent2"/>
        </a:buClr>
        <a:buFont typeface="Wingdings" pitchFamily="2" charset="2"/>
        <a:buChar char=""/>
        <a:defRPr sz="18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63650" indent="-228600" algn="l" defTabSz="914400" rtl="0" eaLnBrk="1" latinLnBrk="0" hangingPunct="1">
        <a:spcBef>
          <a:spcPts val="1200"/>
        </a:spcBef>
        <a:buClr>
          <a:schemeClr val="accent3"/>
        </a:buClr>
        <a:buSzPct val="100000"/>
        <a:buFont typeface="Wingdings" pitchFamily="2" charset="2"/>
        <a:buChar char="w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1492250" indent="-228600" algn="l" defTabSz="914400" rtl="0" eaLnBrk="1" latinLnBrk="0" hangingPunct="1">
        <a:spcBef>
          <a:spcPts val="1200"/>
        </a:spcBef>
        <a:buClr>
          <a:schemeClr val="accent5"/>
        </a:buClr>
        <a:buFont typeface="Wingdings" pitchFamily="2" charset="2"/>
        <a:buChar char="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6pPr>
      <a:lvl7pPr marL="1720850" indent="-228600" algn="l" defTabSz="914400" rtl="0" eaLnBrk="1" latinLnBrk="0" hangingPunct="1">
        <a:spcBef>
          <a:spcPts val="1200"/>
        </a:spcBef>
        <a:buClr>
          <a:schemeClr val="accent6"/>
        </a:buClr>
        <a:buFont typeface="Wingdings" pitchFamily="2" charset="2"/>
        <a:buChar char="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7pPr>
      <a:lvl8pPr marL="1949450" indent="-228600" algn="l" defTabSz="914400" rtl="0" eaLnBrk="1" latinLnBrk="0" hangingPunct="1">
        <a:spcBef>
          <a:spcPts val="1200"/>
        </a:spcBef>
        <a:buFont typeface="Wingdings" pitchFamily="2" charset="2"/>
        <a:buChar char=""/>
        <a:defRPr sz="1600" kern="1200" baseline="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8pPr>
      <a:lvl9pPr marL="2178050" indent="-228600" algn="l" defTabSz="914400" rtl="0" eaLnBrk="1" latinLnBrk="0" hangingPunct="1">
        <a:spcBef>
          <a:spcPts val="1200"/>
        </a:spcBef>
        <a:buFont typeface="Wingdings" pitchFamily="2" charset="2"/>
        <a:buChar char=""/>
        <a:defRPr sz="1600" kern="1200" baseline="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7422" y="1357298"/>
            <a:ext cx="6643734" cy="272986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Perbedaan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err="1" smtClean="0"/>
              <a:t>Kualitatif</a:t>
            </a:r>
            <a:r>
              <a:rPr lang="en-US" b="1" dirty="0" smtClean="0"/>
              <a:t>  </a:t>
            </a:r>
            <a:r>
              <a:rPr lang="en-US" b="1" dirty="0" err="1" smtClean="0"/>
              <a:t>dan</a:t>
            </a:r>
            <a:r>
              <a:rPr lang="en-US" b="1" dirty="0" smtClean="0"/>
              <a:t>  </a:t>
            </a:r>
            <a:r>
              <a:rPr lang="en-US" b="1" dirty="0" err="1" smtClean="0"/>
              <a:t>Kuantitatif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sz="3200" smtClean="0">
                <a:solidFill>
                  <a:schemeClr val="tx1"/>
                </a:solidFill>
              </a:rPr>
              <a:t>Metode Penelitian </a:t>
            </a:r>
            <a:r>
              <a:rPr sz="3200" smtClean="0">
                <a:solidFill>
                  <a:schemeClr val="tx1"/>
                </a:solidFill>
              </a:rPr>
              <a:t>Sosial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2984"/>
            <a:ext cx="6041679" cy="5105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 err="1" smtClean="0">
                <a:latin typeface="Arial Rounded MT Bold" pitchFamily="34" charset="0"/>
              </a:rPr>
              <a:t>Analisa</a:t>
            </a:r>
            <a:r>
              <a:rPr lang="en-US" sz="2800" b="1" dirty="0" smtClean="0">
                <a:latin typeface="Arial Rounded MT Bold" pitchFamily="34" charset="0"/>
              </a:rPr>
              <a:t> Data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smtClean="0">
                <a:latin typeface="Arial Rounded MT Bold" pitchFamily="34" charset="0"/>
                <a:sym typeface="Wingdings" pitchFamily="2" charset="2"/>
              </a:rPr>
              <a:t></a:t>
            </a:r>
            <a:r>
              <a:rPr lang="en-US" sz="2800" dirty="0" err="1" smtClean="0">
                <a:latin typeface="Arial Rounded MT Bold" pitchFamily="34" charset="0"/>
              </a:rPr>
              <a:t>Bersifat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induktif</a:t>
            </a:r>
            <a:endParaRPr lang="en-US" sz="2800" dirty="0" smtClean="0">
              <a:latin typeface="Arial Rounded MT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latin typeface="Arial Rounded MT Bold" pitchFamily="34" charset="0"/>
              </a:rPr>
              <a:t>Model </a:t>
            </a:r>
            <a:r>
              <a:rPr lang="en-US" sz="2800" b="1" dirty="0" err="1" smtClean="0">
                <a:latin typeface="Arial Rounded MT Bold" pitchFamily="34" charset="0"/>
              </a:rPr>
              <a:t>Analisa</a:t>
            </a:r>
            <a:r>
              <a:rPr lang="en-US" sz="2800" b="1" dirty="0" smtClean="0">
                <a:latin typeface="Arial Rounded MT Bold" pitchFamily="34" charset="0"/>
              </a:rPr>
              <a:t> </a:t>
            </a:r>
            <a:r>
              <a:rPr lang="en-US" sz="2800" b="1" dirty="0" err="1" smtClean="0">
                <a:latin typeface="Arial Rounded MT Bold" pitchFamily="34" charset="0"/>
              </a:rPr>
              <a:t>Kualitatif</a:t>
            </a:r>
            <a:r>
              <a:rPr lang="en-US" sz="2800" dirty="0" smtClean="0">
                <a:latin typeface="Arial Rounded MT Bold" pitchFamily="34" charset="0"/>
              </a:rPr>
              <a:t> :</a:t>
            </a:r>
          </a:p>
          <a:p>
            <a:pPr marL="898525" indent="-536575">
              <a:buFont typeface="Wingdings" pitchFamily="2" charset="2"/>
              <a:buChar char="Ø"/>
            </a:pPr>
            <a:r>
              <a:rPr lang="en-US" sz="2800" dirty="0" err="1" smtClean="0">
                <a:latin typeface="Arial Rounded MT Bold" pitchFamily="34" charset="0"/>
              </a:rPr>
              <a:t>analisa</a:t>
            </a:r>
            <a:r>
              <a:rPr lang="en-US" sz="2800" dirty="0" smtClean="0">
                <a:latin typeface="Arial Rounded MT Bold" pitchFamily="34" charset="0"/>
              </a:rPr>
              <a:t> domain</a:t>
            </a:r>
          </a:p>
          <a:p>
            <a:pPr marL="898525" indent="-536575">
              <a:buFont typeface="Wingdings" pitchFamily="2" charset="2"/>
              <a:buChar char="Ø"/>
            </a:pPr>
            <a:r>
              <a:rPr lang="en-US" sz="2800" dirty="0" err="1" smtClean="0">
                <a:latin typeface="Arial Rounded MT Bold" pitchFamily="34" charset="0"/>
              </a:rPr>
              <a:t>analisa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taksonomi</a:t>
            </a:r>
            <a:endParaRPr lang="en-US" sz="2800" dirty="0" smtClean="0">
              <a:latin typeface="Arial Rounded MT Bold" pitchFamily="34" charset="0"/>
            </a:endParaRPr>
          </a:p>
          <a:p>
            <a:pPr marL="898525" indent="-536575">
              <a:buFont typeface="Wingdings" pitchFamily="2" charset="2"/>
              <a:buChar char="Ø"/>
            </a:pPr>
            <a:r>
              <a:rPr lang="en-US" sz="2800" dirty="0" err="1" smtClean="0">
                <a:latin typeface="Arial Rounded MT Bold" pitchFamily="34" charset="0"/>
              </a:rPr>
              <a:t>analisa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komponensial</a:t>
            </a:r>
            <a:endParaRPr lang="en-US" sz="2800" dirty="0" smtClean="0">
              <a:latin typeface="Arial Rounded MT Bold" pitchFamily="34" charset="0"/>
            </a:endParaRPr>
          </a:p>
          <a:p>
            <a:pPr marL="898525" indent="-536575">
              <a:buFont typeface="Wingdings" pitchFamily="2" charset="2"/>
              <a:buChar char="Ø"/>
            </a:pPr>
            <a:r>
              <a:rPr lang="en-US" sz="2800" dirty="0" err="1" smtClean="0">
                <a:latin typeface="Arial Rounded MT Bold" pitchFamily="34" charset="0"/>
              </a:rPr>
              <a:t>analisa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tema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kultural</a:t>
            </a:r>
            <a:endParaRPr lang="en-US" sz="2800" dirty="0" smtClean="0">
              <a:latin typeface="Arial Rounded MT Bold" pitchFamily="34" charset="0"/>
            </a:endParaRPr>
          </a:p>
          <a:p>
            <a:pPr marL="898525" indent="-536575">
              <a:buFont typeface="Wingdings" pitchFamily="2" charset="2"/>
              <a:buChar char="Ø"/>
            </a:pPr>
            <a:r>
              <a:rPr lang="en-US" sz="2800" dirty="0" err="1" smtClean="0">
                <a:latin typeface="Arial Rounded MT Bold" pitchFamily="34" charset="0"/>
              </a:rPr>
              <a:t>analisa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komparasi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konstan</a:t>
            </a:r>
            <a:r>
              <a:rPr lang="en-US" sz="2800" dirty="0" smtClean="0">
                <a:latin typeface="Arial Rounded MT Bold" pitchFamily="34" charset="0"/>
              </a:rPr>
              <a:t> (</a:t>
            </a:r>
            <a:r>
              <a:rPr lang="en-US" sz="2800" i="1" dirty="0" smtClean="0">
                <a:latin typeface="Arial Rounded MT Bold" pitchFamily="34" charset="0"/>
              </a:rPr>
              <a:t>grounded theory research</a:t>
            </a:r>
            <a:r>
              <a:rPr lang="en-US" sz="2800" dirty="0" smtClean="0">
                <a:latin typeface="Arial Rounded MT Bold" pitchFamily="34" charset="0"/>
              </a:rPr>
              <a:t>).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b="1" dirty="0" err="1" smtClean="0">
                <a:latin typeface="Arial Rounded MT Bold" pitchFamily="34" charset="0"/>
              </a:rPr>
              <a:t>Teknik</a:t>
            </a:r>
            <a:r>
              <a:rPr lang="en-US" sz="3600" b="1" dirty="0" smtClean="0">
                <a:latin typeface="Arial Rounded MT Bold" pitchFamily="34" charset="0"/>
              </a:rPr>
              <a:t> </a:t>
            </a:r>
            <a:r>
              <a:rPr lang="en-US" sz="3600" b="1" dirty="0" err="1" smtClean="0">
                <a:latin typeface="Arial Rounded MT Bold" pitchFamily="34" charset="0"/>
              </a:rPr>
              <a:t>Analisis</a:t>
            </a:r>
            <a:r>
              <a:rPr lang="en-US" sz="3600" b="1" dirty="0" smtClean="0">
                <a:latin typeface="Arial Rounded MT Bold" pitchFamily="34" charset="0"/>
              </a:rPr>
              <a:t> Data</a:t>
            </a:r>
          </a:p>
          <a:p>
            <a:pPr algn="ctr">
              <a:buNone/>
            </a:pPr>
            <a:endParaRPr lang="en-US" b="1" dirty="0" smtClean="0">
              <a:latin typeface="Arial Rounded MT Bold" pitchFamily="34" charset="0"/>
            </a:endParaRPr>
          </a:p>
          <a:p>
            <a:pPr marL="725488" indent="-363538">
              <a:buFont typeface="Wingdings" pitchFamily="2" charset="2"/>
              <a:buChar char="Ø"/>
            </a:pPr>
            <a:r>
              <a:rPr lang="en-US" sz="2800" i="1" dirty="0" smtClean="0">
                <a:latin typeface="Arial Rounded MT Bold" pitchFamily="34" charset="0"/>
              </a:rPr>
              <a:t>Data Reduction</a:t>
            </a:r>
            <a:r>
              <a:rPr lang="en-US" sz="2800" dirty="0" smtClean="0">
                <a:latin typeface="Arial Rounded MT Bold" pitchFamily="34" charset="0"/>
              </a:rPr>
              <a:t> (</a:t>
            </a:r>
            <a:r>
              <a:rPr lang="en-US" sz="2800" dirty="0" err="1" smtClean="0">
                <a:latin typeface="Arial Rounded MT Bold" pitchFamily="34" charset="0"/>
              </a:rPr>
              <a:t>reduksi</a:t>
            </a:r>
            <a:r>
              <a:rPr lang="en-US" sz="2800" dirty="0" smtClean="0">
                <a:latin typeface="Arial Rounded MT Bold" pitchFamily="34" charset="0"/>
              </a:rPr>
              <a:t> data)</a:t>
            </a:r>
          </a:p>
          <a:p>
            <a:pPr marL="725488" indent="-363538">
              <a:buFont typeface="Wingdings" pitchFamily="2" charset="2"/>
              <a:buChar char="Ø"/>
            </a:pPr>
            <a:r>
              <a:rPr lang="en-US" sz="2800" i="1" dirty="0" smtClean="0">
                <a:latin typeface="Arial Rounded MT Bold" pitchFamily="34" charset="0"/>
              </a:rPr>
              <a:t>Data Display</a:t>
            </a:r>
            <a:r>
              <a:rPr lang="en-US" sz="2800" dirty="0" smtClean="0">
                <a:latin typeface="Arial Rounded MT Bold" pitchFamily="34" charset="0"/>
              </a:rPr>
              <a:t> (</a:t>
            </a:r>
            <a:r>
              <a:rPr lang="en-US" sz="2800" dirty="0" err="1" smtClean="0">
                <a:latin typeface="Arial Rounded MT Bold" pitchFamily="34" charset="0"/>
              </a:rPr>
              <a:t>penyajian</a:t>
            </a:r>
            <a:r>
              <a:rPr lang="en-US" sz="2800" dirty="0" smtClean="0">
                <a:latin typeface="Arial Rounded MT Bold" pitchFamily="34" charset="0"/>
              </a:rPr>
              <a:t> data)</a:t>
            </a:r>
          </a:p>
          <a:p>
            <a:pPr marL="725488" indent="-363538">
              <a:buFont typeface="Wingdings" pitchFamily="2" charset="2"/>
              <a:buChar char="Ø"/>
            </a:pPr>
            <a:r>
              <a:rPr lang="en-US" sz="2800" i="1" dirty="0" smtClean="0">
                <a:latin typeface="Arial Rounded MT Bold" pitchFamily="34" charset="0"/>
              </a:rPr>
              <a:t>Conclusion Verification</a:t>
            </a:r>
            <a:r>
              <a:rPr lang="en-US" sz="2800" dirty="0" smtClean="0">
                <a:latin typeface="Arial Rounded MT Bold" pitchFamily="34" charset="0"/>
              </a:rPr>
              <a:t> (</a:t>
            </a:r>
            <a:r>
              <a:rPr lang="en-US" sz="2800" dirty="0" err="1" smtClean="0">
                <a:latin typeface="Arial Rounded MT Bold" pitchFamily="34" charset="0"/>
              </a:rPr>
              <a:t>penarikan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kesimpulan</a:t>
            </a:r>
            <a:r>
              <a:rPr lang="en-US" sz="2800" dirty="0" smtClean="0">
                <a:latin typeface="Arial Rounded MT Bold" pitchFamily="34" charset="0"/>
              </a:rPr>
              <a:t>)</a:t>
            </a:r>
            <a:endParaRPr lang="en-US" sz="28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err="1" smtClean="0">
                <a:latin typeface="Arial Rounded MT Bold" pitchFamily="34" charset="0"/>
              </a:rPr>
              <a:t>Uji</a:t>
            </a:r>
            <a:r>
              <a:rPr lang="en-US" sz="3600" b="1" dirty="0" smtClean="0">
                <a:latin typeface="Arial Rounded MT Bold" pitchFamily="34" charset="0"/>
              </a:rPr>
              <a:t> </a:t>
            </a:r>
            <a:r>
              <a:rPr lang="en-US" sz="3600" b="1" dirty="0" err="1" smtClean="0">
                <a:latin typeface="Arial Rounded MT Bold" pitchFamily="34" charset="0"/>
              </a:rPr>
              <a:t>Hipotesis</a:t>
            </a:r>
            <a:r>
              <a:rPr lang="en-US" sz="3600" b="1" dirty="0" smtClean="0">
                <a:latin typeface="Arial Rounded MT Bold" pitchFamily="34" charset="0"/>
              </a:rPr>
              <a:t>/</a:t>
            </a:r>
            <a:r>
              <a:rPr lang="en-US" sz="3600" b="1" dirty="0" err="1" smtClean="0">
                <a:latin typeface="Arial Rounded MT Bold" pitchFamily="34" charset="0"/>
              </a:rPr>
              <a:t>Preposisi</a:t>
            </a:r>
            <a:endParaRPr lang="en-US" sz="3600" b="1" dirty="0" smtClean="0">
              <a:latin typeface="Arial Rounded MT Bold" pitchFamily="34" charset="0"/>
            </a:endParaRPr>
          </a:p>
          <a:p>
            <a:pPr>
              <a:buNone/>
            </a:pPr>
            <a:endParaRPr lang="en-US" sz="3200" dirty="0" smtClean="0">
              <a:latin typeface="Arial Rounded MT Bold" pitchFamily="34" charset="0"/>
            </a:endParaRPr>
          </a:p>
          <a:p>
            <a:pPr>
              <a:buNone/>
            </a:pPr>
            <a:endParaRPr lang="en-US" sz="3200" dirty="0" smtClean="0">
              <a:latin typeface="Arial Rounded MT Bold" pitchFamily="34" charset="0"/>
            </a:endParaRPr>
          </a:p>
          <a:p>
            <a:pPr algn="ctr">
              <a:buNone/>
            </a:pPr>
            <a:r>
              <a:rPr lang="en-US" sz="3200" dirty="0" err="1" smtClean="0">
                <a:latin typeface="Arial Rounded MT Bold" pitchFamily="34" charset="0"/>
              </a:rPr>
              <a:t>Interpretasi</a:t>
            </a:r>
            <a:endParaRPr lang="en-US" sz="3200" dirty="0" smtClean="0">
              <a:latin typeface="Arial Rounded MT Bold" pitchFamily="34" charset="0"/>
            </a:endParaRPr>
          </a:p>
          <a:p>
            <a:pPr algn="ctr">
              <a:buNone/>
            </a:pPr>
            <a:r>
              <a:rPr lang="en-US" sz="3200" dirty="0" err="1" smtClean="0">
                <a:latin typeface="Arial Rounded MT Bold" pitchFamily="34" charset="0"/>
              </a:rPr>
              <a:t>Analisis</a:t>
            </a:r>
            <a:r>
              <a:rPr lang="en-US" sz="3200" dirty="0" smtClean="0">
                <a:latin typeface="Arial Rounded MT Bold" pitchFamily="34" charset="0"/>
              </a:rPr>
              <a:t> </a:t>
            </a:r>
            <a:r>
              <a:rPr lang="en-US" sz="3200" dirty="0" err="1" smtClean="0">
                <a:latin typeface="Arial Rounded MT Bold" pitchFamily="34" charset="0"/>
              </a:rPr>
              <a:t>Tajam</a:t>
            </a:r>
            <a:endParaRPr lang="en-US" sz="3200" dirty="0" smtClean="0">
              <a:latin typeface="Arial Rounded MT Bold" pitchFamily="34" charset="0"/>
            </a:endParaRPr>
          </a:p>
          <a:p>
            <a:pPr algn="ctr">
              <a:buNone/>
            </a:pPr>
            <a:r>
              <a:rPr lang="en-US" sz="3200" dirty="0" err="1" smtClean="0">
                <a:latin typeface="Arial Rounded MT Bold" pitchFamily="34" charset="0"/>
              </a:rPr>
              <a:t>Pustaka</a:t>
            </a:r>
            <a:endParaRPr lang="en-US" sz="3200" dirty="0">
              <a:latin typeface="Arial Rounded MT Bold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857620" y="2428868"/>
            <a:ext cx="71438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b="1" dirty="0" err="1" smtClean="0">
                <a:latin typeface="Arial Rounded MT Bold" pitchFamily="34" charset="0"/>
              </a:rPr>
              <a:t>Kebenaran</a:t>
            </a:r>
            <a:r>
              <a:rPr lang="en-US" sz="3600" b="1" dirty="0" smtClean="0">
                <a:latin typeface="Arial Rounded MT Bold" pitchFamily="34" charset="0"/>
              </a:rPr>
              <a:t> </a:t>
            </a:r>
            <a:r>
              <a:rPr lang="en-US" sz="3600" b="1" dirty="0" err="1" smtClean="0">
                <a:latin typeface="Arial Rounded MT Bold" pitchFamily="34" charset="0"/>
              </a:rPr>
              <a:t>Hasil</a:t>
            </a:r>
            <a:r>
              <a:rPr lang="en-US" sz="3600" b="1" dirty="0" smtClean="0">
                <a:latin typeface="Arial Rounded MT Bold" pitchFamily="34" charset="0"/>
              </a:rPr>
              <a:t> </a:t>
            </a:r>
            <a:r>
              <a:rPr lang="en-US" sz="3600" b="1" dirty="0" err="1" smtClean="0">
                <a:latin typeface="Arial Rounded MT Bold" pitchFamily="34" charset="0"/>
              </a:rPr>
              <a:t>Analisis</a:t>
            </a:r>
            <a:r>
              <a:rPr lang="en-US" sz="3600" b="1" dirty="0" smtClean="0">
                <a:latin typeface="Arial Rounded MT Bold" pitchFamily="34" charset="0"/>
              </a:rPr>
              <a:t> </a:t>
            </a:r>
          </a:p>
          <a:p>
            <a:endParaRPr lang="en-US" dirty="0" smtClean="0"/>
          </a:p>
          <a:p>
            <a:r>
              <a:rPr lang="en-US" dirty="0" err="1" smtClean="0">
                <a:latin typeface="Arial Rounded MT Bold" pitchFamily="34" charset="0"/>
              </a:rPr>
              <a:t>Bersifat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ideographik</a:t>
            </a:r>
            <a:endParaRPr lang="en-US" dirty="0" smtClean="0">
              <a:latin typeface="Arial Rounded MT Bold" pitchFamily="34" charset="0"/>
            </a:endParaRPr>
          </a:p>
          <a:p>
            <a:endParaRPr lang="en-US" dirty="0" smtClean="0">
              <a:latin typeface="Arial Rounded MT Bold" pitchFamily="34" charset="0"/>
            </a:endParaRPr>
          </a:p>
          <a:p>
            <a:r>
              <a:rPr lang="en-US" dirty="0" err="1" smtClean="0">
                <a:latin typeface="Arial Rounded MT Bold" pitchFamily="34" charset="0"/>
              </a:rPr>
              <a:t>Tidak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Dapat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digeneralisasi</a:t>
            </a:r>
            <a:r>
              <a:rPr lang="en-US" dirty="0" smtClean="0">
                <a:latin typeface="Arial Rounded MT Bold" pitchFamily="34" charset="0"/>
              </a:rPr>
              <a:t> </a:t>
            </a: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3900" b="1" dirty="0" err="1" smtClean="0">
                <a:latin typeface="Arial Rounded MT Bold" pitchFamily="34" charset="0"/>
              </a:rPr>
              <a:t>Keabsahan</a:t>
            </a:r>
            <a:r>
              <a:rPr lang="en-US" sz="3900" b="1" dirty="0" smtClean="0">
                <a:latin typeface="Arial Rounded MT Bold" pitchFamily="34" charset="0"/>
              </a:rPr>
              <a:t> data</a:t>
            </a:r>
          </a:p>
          <a:p>
            <a:pPr algn="ctr">
              <a:buNone/>
            </a:pPr>
            <a:endParaRPr lang="en-US" sz="3600" b="1" dirty="0" smtClean="0">
              <a:latin typeface="Arial Rounded MT Bol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Rounded MT Bold" pitchFamily="34" charset="0"/>
              </a:rPr>
              <a:t>Kredibilitas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smtClean="0">
                <a:latin typeface="Arial Rounded MT Bold" pitchFamily="34" charset="0"/>
                <a:sym typeface="Wingdings" pitchFamily="2" charset="2"/>
              </a:rPr>
              <a:t> </a:t>
            </a:r>
            <a:r>
              <a:rPr lang="en-US" dirty="0" err="1" smtClean="0">
                <a:latin typeface="Arial Rounded MT Bold" pitchFamily="34" charset="0"/>
                <a:sym typeface="Wingdings" pitchFamily="2" charset="2"/>
              </a:rPr>
              <a:t>kriteria</a:t>
            </a:r>
            <a:endParaRPr lang="en-US" dirty="0" smtClean="0">
              <a:latin typeface="Arial Rounded MT Bold" pitchFamily="34" charset="0"/>
            </a:endParaRPr>
          </a:p>
          <a:p>
            <a:pPr marL="989013" indent="-541338"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lama </a:t>
            </a:r>
            <a:r>
              <a:rPr lang="en-US" dirty="0" err="1" smtClean="0">
                <a:latin typeface="Arial Rounded MT Bold" pitchFamily="34" charset="0"/>
              </a:rPr>
              <a:t>penelitian</a:t>
            </a:r>
            <a:endParaRPr lang="en-US" dirty="0" smtClean="0">
              <a:latin typeface="Arial Rounded MT Bold" pitchFamily="34" charset="0"/>
            </a:endParaRPr>
          </a:p>
          <a:p>
            <a:pPr marL="989013" indent="-541338">
              <a:buFont typeface="Wingdings" pitchFamily="2" charset="2"/>
              <a:buChar char="Ø"/>
            </a:pPr>
            <a:r>
              <a:rPr lang="en-US" dirty="0" err="1" smtClean="0">
                <a:latin typeface="Arial Rounded MT Bold" pitchFamily="34" charset="0"/>
              </a:rPr>
              <a:t>observasi</a:t>
            </a:r>
            <a:r>
              <a:rPr lang="en-US" dirty="0" smtClean="0">
                <a:latin typeface="Arial Rounded MT Bold" pitchFamily="34" charset="0"/>
              </a:rPr>
              <a:t> yang detail</a:t>
            </a:r>
          </a:p>
          <a:p>
            <a:pPr marL="989013" indent="-541338">
              <a:buFont typeface="Wingdings" pitchFamily="2" charset="2"/>
              <a:buChar char="Ø"/>
            </a:pPr>
            <a:r>
              <a:rPr lang="en-US" dirty="0" err="1" smtClean="0">
                <a:latin typeface="Arial Rounded MT Bold" pitchFamily="34" charset="0"/>
              </a:rPr>
              <a:t>Triangulasi</a:t>
            </a:r>
            <a:endParaRPr lang="en-US" dirty="0" smtClean="0">
              <a:latin typeface="Arial Rounded MT Bold" pitchFamily="34" charset="0"/>
            </a:endParaRPr>
          </a:p>
          <a:p>
            <a:pPr marL="989013" indent="-541338"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per debriefing</a:t>
            </a:r>
          </a:p>
          <a:p>
            <a:pPr marL="989013" indent="-541338">
              <a:buFont typeface="Wingdings" pitchFamily="2" charset="2"/>
              <a:buChar char="Ø"/>
            </a:pPr>
            <a:r>
              <a:rPr lang="en-US" dirty="0" err="1" smtClean="0">
                <a:latin typeface="Arial Rounded MT Bold" pitchFamily="34" charset="0"/>
              </a:rPr>
              <a:t>analisis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kasus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negatif</a:t>
            </a:r>
            <a:endParaRPr lang="en-US" dirty="0" smtClean="0">
              <a:latin typeface="Arial Rounded MT Bold" pitchFamily="34" charset="0"/>
            </a:endParaRPr>
          </a:p>
          <a:p>
            <a:pPr marL="989013" indent="-541338">
              <a:buFont typeface="Wingdings" pitchFamily="2" charset="2"/>
              <a:buChar char="Ø"/>
            </a:pPr>
            <a:r>
              <a:rPr lang="en-US" dirty="0" err="1" smtClean="0">
                <a:latin typeface="Arial Rounded MT Bold" pitchFamily="34" charset="0"/>
              </a:rPr>
              <a:t>membandingkan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dengan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hasil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penelitian</a:t>
            </a:r>
            <a:r>
              <a:rPr lang="en-US" dirty="0" smtClean="0">
                <a:latin typeface="Arial Rounded MT Bold" pitchFamily="34" charset="0"/>
              </a:rPr>
              <a:t> lain, </a:t>
            </a:r>
            <a:r>
              <a:rPr lang="en-US" dirty="0" err="1" smtClean="0">
                <a:latin typeface="Arial Rounded MT Bold" pitchFamily="34" charset="0"/>
              </a:rPr>
              <a:t>dan</a:t>
            </a:r>
            <a:endParaRPr lang="en-US" dirty="0" smtClean="0">
              <a:latin typeface="Arial Rounded MT Bold" pitchFamily="34" charset="0"/>
            </a:endParaRPr>
          </a:p>
          <a:p>
            <a:pPr marL="989013" indent="-541338"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member check</a:t>
            </a:r>
          </a:p>
          <a:p>
            <a:pPr marL="514350" indent="-514350">
              <a:buNone/>
            </a:pP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>
                <a:latin typeface="Arial Rounded MT Bold" pitchFamily="34" charset="0"/>
              </a:rPr>
              <a:t>Transferabilitas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smtClean="0">
                <a:latin typeface="Arial Rounded MT Bold" pitchFamily="34" charset="0"/>
                <a:sym typeface="Wingdings" pitchFamily="2" charset="2"/>
              </a:rPr>
              <a:t></a:t>
            </a:r>
            <a:r>
              <a:rPr lang="en-US" dirty="0" err="1" smtClean="0">
                <a:latin typeface="Arial Rounded MT Bold" pitchFamily="34" charset="0"/>
                <a:sym typeface="Wingdings" pitchFamily="2" charset="2"/>
              </a:rPr>
              <a:t>dapat</a:t>
            </a:r>
            <a:r>
              <a:rPr lang="en-US" dirty="0" smtClean="0">
                <a:latin typeface="Arial Rounded MT Bold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 Rounded MT Bold" pitchFamily="34" charset="0"/>
                <a:sym typeface="Wingdings" pitchFamily="2" charset="2"/>
              </a:rPr>
              <a:t>diterapkan</a:t>
            </a:r>
            <a:r>
              <a:rPr lang="en-US" dirty="0" smtClean="0">
                <a:latin typeface="Arial Rounded MT Bold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 Rounded MT Bold" pitchFamily="34" charset="0"/>
                <a:sym typeface="Wingdings" pitchFamily="2" charset="2"/>
              </a:rPr>
              <a:t>pada</a:t>
            </a:r>
            <a:r>
              <a:rPr lang="en-US" dirty="0" smtClean="0">
                <a:latin typeface="Arial Rounded MT Bold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 Rounded MT Bold" pitchFamily="34" charset="0"/>
                <a:sym typeface="Wingdings" pitchFamily="2" charset="2"/>
              </a:rPr>
              <a:t>situasi</a:t>
            </a:r>
            <a:r>
              <a:rPr lang="en-US" dirty="0" smtClean="0">
                <a:latin typeface="Arial Rounded MT Bold" pitchFamily="34" charset="0"/>
                <a:sym typeface="Wingdings" pitchFamily="2" charset="2"/>
              </a:rPr>
              <a:t> lain</a:t>
            </a:r>
            <a:endParaRPr lang="en-US" dirty="0" smtClean="0">
              <a:latin typeface="Arial Rounded MT Bold" pitchFamily="34" charset="0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>
                <a:latin typeface="Arial Rounded MT Bold" pitchFamily="34" charset="0"/>
              </a:rPr>
              <a:t>Dependability </a:t>
            </a:r>
            <a:r>
              <a:rPr lang="en-US" dirty="0" smtClean="0">
                <a:latin typeface="Arial Rounded MT Bold" pitchFamily="34" charset="0"/>
                <a:sym typeface="Wingdings" pitchFamily="2" charset="2"/>
              </a:rPr>
              <a:t> </a:t>
            </a:r>
            <a:r>
              <a:rPr lang="en-US" dirty="0" err="1" smtClean="0">
                <a:latin typeface="Arial Rounded MT Bold" pitchFamily="34" charset="0"/>
              </a:rPr>
              <a:t>mengacu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pada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kekonsistenan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peneliti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dalam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mengumpulkan</a:t>
            </a:r>
            <a:r>
              <a:rPr lang="en-US" dirty="0" smtClean="0">
                <a:latin typeface="Arial Rounded MT Bold" pitchFamily="34" charset="0"/>
              </a:rPr>
              <a:t> data, </a:t>
            </a:r>
            <a:r>
              <a:rPr lang="en-US" dirty="0" err="1" smtClean="0">
                <a:latin typeface="Arial Rounded MT Bold" pitchFamily="34" charset="0"/>
              </a:rPr>
              <a:t>membentuk</a:t>
            </a:r>
            <a:r>
              <a:rPr lang="en-US" dirty="0" smtClean="0">
                <a:latin typeface="Arial Rounded MT Bold" pitchFamily="34" charset="0"/>
              </a:rPr>
              <a:t>, </a:t>
            </a:r>
            <a:r>
              <a:rPr lang="en-US" dirty="0" err="1" smtClean="0">
                <a:latin typeface="Arial Rounded MT Bold" pitchFamily="34" charset="0"/>
              </a:rPr>
              <a:t>dan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menggunakan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konsep-konsep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ketika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membuat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interpretasi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untuk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menarik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kesimpulan</a:t>
            </a:r>
            <a:r>
              <a:rPr lang="en-US" dirty="0" smtClean="0">
                <a:latin typeface="Arial Rounded MT Bold" pitchFamily="34" charset="0"/>
              </a:rPr>
              <a:t>.</a:t>
            </a:r>
          </a:p>
          <a:p>
            <a:pPr marL="514350" indent="-514350">
              <a:buNone/>
            </a:pPr>
            <a:r>
              <a:rPr lang="en-US" dirty="0" smtClean="0">
                <a:latin typeface="Arial Rounded MT Bold" pitchFamily="34" charset="0"/>
              </a:rPr>
              <a:t>4.  </a:t>
            </a:r>
            <a:r>
              <a:rPr lang="en-US" dirty="0" err="1" smtClean="0">
                <a:latin typeface="Arial Rounded MT Bold" pitchFamily="34" charset="0"/>
              </a:rPr>
              <a:t>Konfirmabilitas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smtClean="0">
                <a:latin typeface="Arial Rounded MT Bold" pitchFamily="34" charset="0"/>
                <a:sym typeface="Wingdings" pitchFamily="2" charset="2"/>
              </a:rPr>
              <a:t> </a:t>
            </a:r>
            <a:r>
              <a:rPr lang="en-US" dirty="0" err="1" smtClean="0">
                <a:latin typeface="Arial Rounded MT Bold" pitchFamily="34" charset="0"/>
              </a:rPr>
              <a:t>dapat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dibuktikan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kebenarannya</a:t>
            </a:r>
            <a:endParaRPr lang="en-US" dirty="0" smtClean="0">
              <a:latin typeface="Arial Rounded MT Bold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Bloor, Michael and Fiona Wood. 2006. </a:t>
            </a:r>
            <a:r>
              <a:rPr lang="en-US" i="1" dirty="0" smtClean="0"/>
              <a:t>Keyword in Qualitative Methods: A Vocabulary of Research Concepts</a:t>
            </a:r>
            <a:r>
              <a:rPr lang="en-US" dirty="0" smtClean="0"/>
              <a:t>. </a:t>
            </a:r>
            <a:r>
              <a:rPr lang="en-US" dirty="0" err="1" smtClean="0"/>
              <a:t>London:SAGE</a:t>
            </a:r>
            <a:r>
              <a:rPr lang="en-US" dirty="0" smtClean="0"/>
              <a:t> Publications.</a:t>
            </a:r>
          </a:p>
          <a:p>
            <a:r>
              <a:rPr lang="en-US" dirty="0" err="1" smtClean="0"/>
              <a:t>Bungin</a:t>
            </a:r>
            <a:r>
              <a:rPr lang="en-US" dirty="0" smtClean="0"/>
              <a:t>, </a:t>
            </a:r>
            <a:r>
              <a:rPr lang="en-US" dirty="0" err="1" smtClean="0"/>
              <a:t>Burhan</a:t>
            </a:r>
            <a:r>
              <a:rPr lang="en-US" dirty="0" smtClean="0"/>
              <a:t>. </a:t>
            </a:r>
            <a:r>
              <a:rPr lang="id-ID" dirty="0" smtClean="0"/>
              <a:t>2007. </a:t>
            </a:r>
            <a:r>
              <a:rPr lang="id-ID" i="1" dirty="0" smtClean="0"/>
              <a:t>Penelitian Kualitatf; Komunikasi, Ekonomi, Kebijakan Publik dan Ilmu Sosial Lainnya</a:t>
            </a:r>
            <a:r>
              <a:rPr lang="id-ID" dirty="0" smtClean="0"/>
              <a:t>, Jakarta: Kencana</a:t>
            </a:r>
            <a:endParaRPr lang="en-US" dirty="0" smtClean="0"/>
          </a:p>
          <a:p>
            <a:r>
              <a:rPr lang="en-US" dirty="0" err="1" smtClean="0"/>
              <a:t>Cresswel</a:t>
            </a:r>
            <a:r>
              <a:rPr lang="en-US" dirty="0" smtClean="0"/>
              <a:t>, John. W. 1998. </a:t>
            </a:r>
            <a:r>
              <a:rPr lang="en-US" i="1" dirty="0" smtClean="0"/>
              <a:t>Qualitative Inquiry and Research Design:</a:t>
            </a:r>
            <a:r>
              <a:rPr lang="en-US" dirty="0" smtClean="0"/>
              <a:t> </a:t>
            </a:r>
            <a:r>
              <a:rPr lang="en-US" i="1" dirty="0" smtClean="0"/>
              <a:t>Choosing Among Five Traditions</a:t>
            </a:r>
            <a:r>
              <a:rPr lang="en-US" dirty="0" smtClean="0"/>
              <a:t>. </a:t>
            </a:r>
            <a:r>
              <a:rPr lang="en-US" dirty="0" err="1" smtClean="0"/>
              <a:t>California:SAGE</a:t>
            </a:r>
            <a:r>
              <a:rPr lang="en-US" dirty="0" smtClean="0"/>
              <a:t> Publications, Inc.</a:t>
            </a:r>
          </a:p>
          <a:p>
            <a:r>
              <a:rPr lang="en-US" dirty="0" smtClean="0"/>
              <a:t>Darlington, Yvonne and Dorothy Scott. 2002. </a:t>
            </a:r>
            <a:r>
              <a:rPr lang="en-US" i="1" dirty="0" smtClean="0"/>
              <a:t>Qualitative Research in Practice: Stories From The Field</a:t>
            </a:r>
            <a:r>
              <a:rPr lang="en-US" dirty="0" smtClean="0"/>
              <a:t>. </a:t>
            </a:r>
            <a:r>
              <a:rPr lang="en-US" dirty="0" err="1" smtClean="0"/>
              <a:t>Australia:Allen</a:t>
            </a:r>
            <a:r>
              <a:rPr lang="en-US" dirty="0" smtClean="0"/>
              <a:t> &amp; </a:t>
            </a:r>
            <a:r>
              <a:rPr lang="en-US" dirty="0" err="1" smtClean="0"/>
              <a:t>Unwin</a:t>
            </a:r>
            <a:r>
              <a:rPr lang="en-US" dirty="0" smtClean="0"/>
              <a:t>.</a:t>
            </a:r>
            <a:r>
              <a:rPr lang="en-US" i="1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7467600" cy="5411807"/>
          </a:xfrm>
        </p:spPr>
        <p:txBody>
          <a:bodyPr>
            <a:normAutofit/>
          </a:bodyPr>
          <a:lstStyle/>
          <a:p>
            <a:r>
              <a:rPr lang="en-US" dirty="0" err="1" smtClean="0"/>
              <a:t>Denzim</a:t>
            </a:r>
            <a:r>
              <a:rPr lang="en-US" dirty="0" smtClean="0"/>
              <a:t>, Norman, 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Yvonna</a:t>
            </a:r>
            <a:r>
              <a:rPr lang="en-US" dirty="0" smtClean="0"/>
              <a:t> S. Lincoln. 2005. </a:t>
            </a:r>
            <a:r>
              <a:rPr lang="en-US" i="1" dirty="0" smtClean="0"/>
              <a:t>Handbook of Qualitative Research</a:t>
            </a:r>
            <a:r>
              <a:rPr lang="en-US" dirty="0" smtClean="0"/>
              <a:t>. </a:t>
            </a:r>
            <a:r>
              <a:rPr lang="en-US" dirty="0" err="1" smtClean="0"/>
              <a:t>California:Sage</a:t>
            </a:r>
            <a:r>
              <a:rPr lang="en-US" dirty="0" smtClean="0"/>
              <a:t> Publications Inc.</a:t>
            </a:r>
          </a:p>
          <a:p>
            <a:r>
              <a:rPr lang="en-US" dirty="0" smtClean="0"/>
              <a:t>Faisal, </a:t>
            </a:r>
            <a:r>
              <a:rPr lang="en-US" dirty="0" err="1" smtClean="0"/>
              <a:t>Sanafiah</a:t>
            </a:r>
            <a:r>
              <a:rPr lang="id-ID" dirty="0" smtClean="0"/>
              <a:t>. </a:t>
            </a:r>
            <a:r>
              <a:rPr lang="en-US" dirty="0" smtClean="0"/>
              <a:t>199</a:t>
            </a:r>
            <a:r>
              <a:rPr lang="id-ID" dirty="0" smtClean="0"/>
              <a:t>6</a:t>
            </a:r>
            <a:r>
              <a:rPr lang="en-US" dirty="0" smtClean="0"/>
              <a:t>. </a:t>
            </a:r>
            <a:r>
              <a:rPr lang="en-US" i="1" dirty="0" smtClean="0"/>
              <a:t>Format-Format </a:t>
            </a:r>
            <a:r>
              <a:rPr lang="en-US" i="1" dirty="0" err="1" smtClean="0"/>
              <a:t>Penelitian</a:t>
            </a:r>
            <a:r>
              <a:rPr lang="en-US" i="1" dirty="0" smtClean="0"/>
              <a:t> </a:t>
            </a:r>
            <a:r>
              <a:rPr lang="en-US" i="1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Jakarta:Raja</a:t>
            </a:r>
            <a:r>
              <a:rPr lang="en-US" dirty="0" smtClean="0"/>
              <a:t> </a:t>
            </a:r>
            <a:r>
              <a:rPr lang="en-US" dirty="0" err="1" smtClean="0"/>
              <a:t>Grapindo</a:t>
            </a:r>
            <a:r>
              <a:rPr lang="en-US" dirty="0" smtClean="0"/>
              <a:t>  </a:t>
            </a:r>
            <a:r>
              <a:rPr lang="en-US" dirty="0" err="1" smtClean="0"/>
              <a:t>Persada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Garna</a:t>
            </a:r>
            <a:r>
              <a:rPr lang="en-US" dirty="0" smtClean="0"/>
              <a:t>, </a:t>
            </a:r>
            <a:r>
              <a:rPr lang="en-US" dirty="0" err="1" smtClean="0"/>
              <a:t>Judistira</a:t>
            </a:r>
            <a:r>
              <a:rPr lang="en-US" dirty="0" smtClean="0"/>
              <a:t>, K. 2007. </a:t>
            </a:r>
            <a:r>
              <a:rPr lang="en-US" i="1" dirty="0" err="1" smtClean="0"/>
              <a:t>Penelitian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Ilmu</a:t>
            </a:r>
            <a:r>
              <a:rPr lang="en-US" i="1" dirty="0" smtClean="0"/>
              <a:t> </a:t>
            </a:r>
            <a:r>
              <a:rPr lang="en-US" i="1" dirty="0" err="1" smtClean="0"/>
              <a:t>Pemerintahan</a:t>
            </a:r>
            <a:r>
              <a:rPr lang="en-US" dirty="0" smtClean="0"/>
              <a:t>. </a:t>
            </a:r>
            <a:r>
              <a:rPr lang="en-US" dirty="0" err="1" smtClean="0"/>
              <a:t>Bandung:Primaco</a:t>
            </a:r>
            <a:r>
              <a:rPr lang="en-US" dirty="0" smtClean="0"/>
              <a:t> </a:t>
            </a:r>
            <a:r>
              <a:rPr lang="en-US" dirty="0" err="1" smtClean="0"/>
              <a:t>Akademika</a:t>
            </a:r>
            <a:r>
              <a:rPr lang="en-US" dirty="0" smtClean="0"/>
              <a:t>.</a:t>
            </a:r>
          </a:p>
          <a:p>
            <a:r>
              <a:rPr lang="en-US" dirty="0" smtClean="0"/>
              <a:t>Given, Lisa M. 2008. </a:t>
            </a:r>
            <a:r>
              <a:rPr lang="en-US" i="1" dirty="0" smtClean="0"/>
              <a:t>Qualitative Research Methods. Volumes 1 &amp; 2</a:t>
            </a:r>
            <a:r>
              <a:rPr lang="en-US" dirty="0" smtClean="0"/>
              <a:t>. </a:t>
            </a:r>
            <a:r>
              <a:rPr lang="en-US" dirty="0" err="1" smtClean="0"/>
              <a:t>California:SAGE</a:t>
            </a:r>
            <a:r>
              <a:rPr lang="en-US" dirty="0" smtClean="0"/>
              <a:t> Publications, Inc.</a:t>
            </a:r>
          </a:p>
          <a:p>
            <a:r>
              <a:rPr lang="fi-FI" dirty="0" smtClean="0"/>
              <a:t>Gulo,W. 2002. </a:t>
            </a:r>
            <a:r>
              <a:rPr lang="fi-FI" i="1" dirty="0" smtClean="0"/>
              <a:t>Metodologi Penelitian</a:t>
            </a:r>
            <a:r>
              <a:rPr lang="fi-FI" dirty="0" smtClean="0"/>
              <a:t>. Jakarta:PT. Grasindo.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7467600" cy="5411807"/>
          </a:xfrm>
        </p:spPr>
        <p:txBody>
          <a:bodyPr>
            <a:noAutofit/>
          </a:bodyPr>
          <a:lstStyle/>
          <a:p>
            <a:r>
              <a:rPr lang="fi-FI" sz="2400" dirty="0" smtClean="0"/>
              <a:t>Kalof, Linda, Amy Dan and Thomas Diertz. 2008. </a:t>
            </a:r>
            <a:r>
              <a:rPr lang="fi-FI" sz="2400" i="1" dirty="0" smtClean="0"/>
              <a:t>Essentials of Social Research</a:t>
            </a:r>
            <a:r>
              <a:rPr lang="fi-FI" sz="2400" dirty="0" smtClean="0"/>
              <a:t>. Berkshire:Open University Press.</a:t>
            </a:r>
            <a:endParaRPr lang="en-US" sz="2400" dirty="0" smtClean="0"/>
          </a:p>
          <a:p>
            <a:r>
              <a:rPr lang="fi-FI" sz="2400" dirty="0" smtClean="0"/>
              <a:t>Kantaprawira, Rusadi. 2009. </a:t>
            </a:r>
            <a:r>
              <a:rPr lang="fi-FI" sz="2400" i="1" dirty="0" smtClean="0"/>
              <a:t>Filsafat dan Penelitian Ilmu-Ilmu Sosial</a:t>
            </a:r>
            <a:r>
              <a:rPr lang="fi-FI" sz="2400" dirty="0" smtClean="0"/>
              <a:t>. Bandung:Puslit KP2W.</a:t>
            </a:r>
            <a:endParaRPr lang="en-US" sz="2400" dirty="0" smtClean="0"/>
          </a:p>
          <a:p>
            <a:r>
              <a:rPr lang="en-US" sz="2400" dirty="0" smtClean="0"/>
              <a:t>Marshall and </a:t>
            </a:r>
            <a:r>
              <a:rPr lang="en-US" sz="2400" dirty="0" err="1" smtClean="0"/>
              <a:t>Rossman</a:t>
            </a:r>
            <a:r>
              <a:rPr lang="id-ID" sz="2400" dirty="0" smtClean="0"/>
              <a:t>. 1999. </a:t>
            </a:r>
            <a:r>
              <a:rPr lang="en-US" sz="2400" i="1" dirty="0" smtClean="0"/>
              <a:t>Designing Qualitative Research, 3rd Ed.</a:t>
            </a:r>
            <a:r>
              <a:rPr lang="en-US" sz="2400" dirty="0" smtClean="0"/>
              <a:t> </a:t>
            </a:r>
            <a:r>
              <a:rPr lang="en-US" sz="2400" dirty="0" err="1" smtClean="0"/>
              <a:t>London:Sage</a:t>
            </a:r>
            <a:r>
              <a:rPr lang="en-US" sz="2400" dirty="0" smtClean="0"/>
              <a:t> Publications.</a:t>
            </a:r>
          </a:p>
          <a:p>
            <a:r>
              <a:rPr lang="en-US" sz="2400" dirty="0" smtClean="0"/>
              <a:t>Maxwell, Joseph A. 2005. </a:t>
            </a:r>
            <a:r>
              <a:rPr lang="en-US" sz="2400" i="1" dirty="0" smtClean="0"/>
              <a:t>Qualitative Research Design</a:t>
            </a:r>
            <a:r>
              <a:rPr lang="en-US" sz="2400" dirty="0" smtClean="0"/>
              <a:t>, </a:t>
            </a:r>
            <a:r>
              <a:rPr lang="en-US" sz="2400" i="1" dirty="0" smtClean="0"/>
              <a:t>An Interactive Approach</a:t>
            </a:r>
            <a:r>
              <a:rPr lang="en-US" sz="2400" dirty="0" smtClean="0"/>
              <a:t>. </a:t>
            </a:r>
            <a:r>
              <a:rPr lang="en-US" sz="2400" dirty="0" err="1" smtClean="0"/>
              <a:t>California:Sage</a:t>
            </a:r>
            <a:r>
              <a:rPr lang="en-US" sz="2400" dirty="0" smtClean="0"/>
              <a:t> Publication, Inc.</a:t>
            </a:r>
          </a:p>
          <a:p>
            <a:r>
              <a:rPr lang="en-US" sz="2400" dirty="0" smtClean="0"/>
              <a:t>Merriam, </a:t>
            </a:r>
            <a:r>
              <a:rPr lang="en-US" sz="2400" dirty="0" err="1" smtClean="0"/>
              <a:t>Sharan</a:t>
            </a:r>
            <a:r>
              <a:rPr lang="en-US" sz="2400" dirty="0" smtClean="0"/>
              <a:t> B. 2009</a:t>
            </a:r>
            <a:r>
              <a:rPr lang="id-ID" sz="2400" dirty="0" smtClean="0"/>
              <a:t>. </a:t>
            </a:r>
            <a:r>
              <a:rPr lang="en-US" sz="2400" i="1" dirty="0" smtClean="0"/>
              <a:t>Qualitative Research, A Guide to Design and Implementation. </a:t>
            </a:r>
            <a:r>
              <a:rPr lang="en-US" sz="2400" dirty="0" smtClean="0"/>
              <a:t>San </a:t>
            </a:r>
            <a:r>
              <a:rPr lang="en-US" sz="2400" dirty="0" err="1" smtClean="0"/>
              <a:t>Fransisco:John</a:t>
            </a:r>
            <a:r>
              <a:rPr lang="en-US" sz="2400" dirty="0" smtClean="0"/>
              <a:t> Wiley &amp; Sons, Inc.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7467600" cy="5340369"/>
          </a:xfrm>
        </p:spPr>
        <p:txBody>
          <a:bodyPr>
            <a:normAutofit/>
          </a:bodyPr>
          <a:lstStyle/>
          <a:p>
            <a:r>
              <a:rPr lang="en-GB" dirty="0" smtClean="0"/>
              <a:t>Milles, Matthew B And </a:t>
            </a:r>
            <a:r>
              <a:rPr lang="en-GB" dirty="0" err="1" smtClean="0"/>
              <a:t>Huberman</a:t>
            </a:r>
            <a:r>
              <a:rPr lang="en-GB" dirty="0" smtClean="0"/>
              <a:t>, A. Michael.1984.</a:t>
            </a:r>
            <a:r>
              <a:rPr lang="en-GB" i="1" dirty="0" smtClean="0"/>
              <a:t>Qualitative Data Analysis; A Source Book Of New </a:t>
            </a:r>
            <a:r>
              <a:rPr lang="en-GB" i="1" dirty="0" err="1" smtClean="0"/>
              <a:t>Methods</a:t>
            </a:r>
            <a:r>
              <a:rPr lang="en-GB" dirty="0" err="1" smtClean="0"/>
              <a:t>.Beverly</a:t>
            </a:r>
            <a:r>
              <a:rPr lang="en-GB" dirty="0" smtClean="0"/>
              <a:t> </a:t>
            </a:r>
            <a:r>
              <a:rPr lang="en-GB" dirty="0" err="1" smtClean="0"/>
              <a:t>Hills:Sage</a:t>
            </a:r>
            <a:r>
              <a:rPr lang="en-GB" dirty="0" smtClean="0"/>
              <a:t> Publications.</a:t>
            </a:r>
            <a:endParaRPr lang="en-US" dirty="0" smtClean="0"/>
          </a:p>
          <a:p>
            <a:r>
              <a:rPr lang="en-US" dirty="0" err="1" smtClean="0"/>
              <a:t>Nasution</a:t>
            </a:r>
            <a:r>
              <a:rPr lang="en-US" dirty="0" smtClean="0"/>
              <a:t>, S. 2003. </a:t>
            </a:r>
            <a:r>
              <a:rPr lang="en-US" i="1" dirty="0" err="1" smtClean="0"/>
              <a:t>Metode</a:t>
            </a:r>
            <a:r>
              <a:rPr lang="en-US" i="1" dirty="0" smtClean="0"/>
              <a:t> </a:t>
            </a:r>
            <a:r>
              <a:rPr lang="en-US" i="1" dirty="0" err="1" smtClean="0"/>
              <a:t>Penelitian</a:t>
            </a:r>
            <a:r>
              <a:rPr lang="en-US" i="1" dirty="0" smtClean="0"/>
              <a:t>: </a:t>
            </a:r>
            <a:r>
              <a:rPr lang="en-US" i="1" dirty="0" err="1" smtClean="0"/>
              <a:t>Naturalistik</a:t>
            </a:r>
            <a:r>
              <a:rPr lang="en-US" i="1" dirty="0" smtClean="0"/>
              <a:t> </a:t>
            </a:r>
            <a:r>
              <a:rPr lang="en-US" i="1" dirty="0" err="1" smtClean="0"/>
              <a:t>Kualitatif</a:t>
            </a:r>
            <a:r>
              <a:rPr lang="en-US" dirty="0" smtClean="0"/>
              <a:t>. </a:t>
            </a:r>
            <a:r>
              <a:rPr lang="en-US" dirty="0" err="1" smtClean="0"/>
              <a:t>Bandung:PT</a:t>
            </a:r>
            <a:r>
              <a:rPr lang="en-US" dirty="0" smtClean="0"/>
              <a:t>. </a:t>
            </a:r>
            <a:r>
              <a:rPr lang="en-US" dirty="0" err="1" smtClean="0"/>
              <a:t>Tarsito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Pinnegar</a:t>
            </a:r>
            <a:r>
              <a:rPr lang="en-US" dirty="0" smtClean="0"/>
              <a:t>, </a:t>
            </a:r>
            <a:r>
              <a:rPr lang="en-US" dirty="0" err="1" smtClean="0"/>
              <a:t>Stefinee</a:t>
            </a:r>
            <a:r>
              <a:rPr lang="en-US" dirty="0" smtClean="0"/>
              <a:t> and Mary Lynn Hamilton. 2009. </a:t>
            </a:r>
            <a:r>
              <a:rPr lang="en-US" i="1" dirty="0" smtClean="0"/>
              <a:t>Self-Study of Practice as a Genre of Qualitative Research: The Methodology and Practice</a:t>
            </a:r>
            <a:r>
              <a:rPr lang="en-US" dirty="0" smtClean="0"/>
              <a:t>. </a:t>
            </a:r>
            <a:r>
              <a:rPr lang="en-US" dirty="0" err="1" smtClean="0"/>
              <a:t>Dordrecht:Springer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Richards, Lyn. 2006. </a:t>
            </a:r>
            <a:r>
              <a:rPr lang="en-US" i="1" dirty="0" smtClean="0"/>
              <a:t>Handling Qualitative Data, a Practical Guide</a:t>
            </a:r>
            <a:r>
              <a:rPr lang="en-US" dirty="0" smtClean="0"/>
              <a:t>. </a:t>
            </a:r>
            <a:r>
              <a:rPr lang="en-US" dirty="0" err="1" smtClean="0"/>
              <a:t>California:Sage</a:t>
            </a:r>
            <a:r>
              <a:rPr lang="en-US" dirty="0" smtClean="0"/>
              <a:t> Publication, Inc.</a:t>
            </a:r>
          </a:p>
          <a:p>
            <a:r>
              <a:rPr lang="en-US" dirty="0" err="1" smtClean="0"/>
              <a:t>Sugiono</a:t>
            </a:r>
            <a:r>
              <a:rPr lang="en-US" dirty="0" smtClean="0"/>
              <a:t>. 2005. </a:t>
            </a:r>
            <a:r>
              <a:rPr lang="en-US" i="1" dirty="0" err="1" smtClean="0"/>
              <a:t>Memahami</a:t>
            </a:r>
            <a:r>
              <a:rPr lang="en-US" i="1" dirty="0" smtClean="0"/>
              <a:t> </a:t>
            </a:r>
            <a:r>
              <a:rPr lang="en-US" i="1" dirty="0" err="1" smtClean="0"/>
              <a:t>Penelitian</a:t>
            </a:r>
            <a:r>
              <a:rPr lang="en-US" i="1" dirty="0" smtClean="0"/>
              <a:t> </a:t>
            </a:r>
            <a:r>
              <a:rPr lang="en-US" i="1" dirty="0" err="1" smtClean="0"/>
              <a:t>Kualitatif</a:t>
            </a:r>
            <a:r>
              <a:rPr lang="en-US" dirty="0" smtClean="0"/>
              <a:t>. </a:t>
            </a:r>
            <a:r>
              <a:rPr lang="en-US" dirty="0" err="1" smtClean="0"/>
              <a:t>Bandung:Alfabeta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cs typeface="Aharoni" pitchFamily="2" charset="-79"/>
              </a:rPr>
              <a:t>PENDEKATAN KUALITATIF</a:t>
            </a:r>
            <a:endParaRPr lang="en-US" sz="4800" b="1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176" y="1600201"/>
            <a:ext cx="7467600" cy="36147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err="1" smtClean="0">
                <a:latin typeface="Arial Rounded MT Bold" pitchFamily="34" charset="0"/>
              </a:rPr>
              <a:t>Konsep</a:t>
            </a:r>
            <a:endParaRPr lang="en-US" sz="3200" b="1" dirty="0" smtClean="0">
              <a:latin typeface="Arial Rounded MT Bold" pitchFamily="34" charset="0"/>
            </a:endParaRPr>
          </a:p>
          <a:p>
            <a:pPr algn="ctr">
              <a:buNone/>
            </a:pPr>
            <a:endParaRPr lang="en-US" sz="3200" b="1" dirty="0">
              <a:latin typeface="Arial Rounded MT Bold" pitchFamily="34" charset="0"/>
            </a:endParaRPr>
          </a:p>
          <a:p>
            <a:pPr marL="892175" indent="-527050">
              <a:buFont typeface="Wingdings" pitchFamily="2" charset="2"/>
              <a:buChar char="Ø"/>
            </a:pPr>
            <a:r>
              <a:rPr lang="en-US" sz="3200" dirty="0" err="1" smtClean="0">
                <a:latin typeface="Arial Rounded MT Bold" pitchFamily="34" charset="0"/>
              </a:rPr>
              <a:t>Mendasarkan</a:t>
            </a:r>
            <a:r>
              <a:rPr lang="en-US" sz="3200" dirty="0" smtClean="0">
                <a:latin typeface="Arial Rounded MT Bold" pitchFamily="34" charset="0"/>
              </a:rPr>
              <a:t> </a:t>
            </a:r>
            <a:r>
              <a:rPr lang="en-US" sz="3200" dirty="0" err="1" smtClean="0">
                <a:latin typeface="Arial Rounded MT Bold" pitchFamily="34" charset="0"/>
              </a:rPr>
              <a:t>pada</a:t>
            </a:r>
            <a:r>
              <a:rPr lang="en-US" sz="3200" dirty="0" smtClean="0">
                <a:latin typeface="Arial Rounded MT Bold" pitchFamily="34" charset="0"/>
              </a:rPr>
              <a:t> </a:t>
            </a:r>
            <a:r>
              <a:rPr lang="en-US" sz="3200" dirty="0" err="1" smtClean="0">
                <a:latin typeface="Arial Rounded MT Bold" pitchFamily="34" charset="0"/>
              </a:rPr>
              <a:t>Narasi</a:t>
            </a:r>
            <a:endParaRPr lang="en-US" sz="3200" dirty="0" smtClean="0">
              <a:latin typeface="Arial Rounded MT Bold" pitchFamily="34" charset="0"/>
            </a:endParaRPr>
          </a:p>
          <a:p>
            <a:pPr marL="892175" indent="-527050">
              <a:buFont typeface="Wingdings" pitchFamily="2" charset="2"/>
              <a:buChar char="Ø"/>
            </a:pPr>
            <a:r>
              <a:rPr lang="en-US" sz="3200" dirty="0" err="1" smtClean="0">
                <a:latin typeface="Arial Rounded MT Bold" pitchFamily="34" charset="0"/>
              </a:rPr>
              <a:t>Penekanan</a:t>
            </a:r>
            <a:r>
              <a:rPr lang="en-US" sz="3200" dirty="0" smtClean="0">
                <a:latin typeface="Arial Rounded MT Bold" pitchFamily="34" charset="0"/>
              </a:rPr>
              <a:t> </a:t>
            </a:r>
            <a:r>
              <a:rPr lang="en-US" sz="3200" dirty="0" err="1" smtClean="0">
                <a:latin typeface="Arial Rounded MT Bold" pitchFamily="34" charset="0"/>
              </a:rPr>
              <a:t>Penalaran</a:t>
            </a:r>
            <a:endParaRPr lang="en-US" sz="3200" dirty="0">
              <a:latin typeface="Arial Rounded MT Bold" pitchFamily="34" charset="0"/>
            </a:endParaRPr>
          </a:p>
          <a:p>
            <a:pPr marL="892175" indent="-527050">
              <a:buFont typeface="Wingdings" pitchFamily="2" charset="2"/>
              <a:buChar char="Ø"/>
            </a:pPr>
            <a:r>
              <a:rPr lang="en-US" sz="3200" dirty="0" err="1" smtClean="0">
                <a:latin typeface="Arial Rounded MT Bold" pitchFamily="34" charset="0"/>
              </a:rPr>
              <a:t>Mementingkan</a:t>
            </a:r>
            <a:r>
              <a:rPr lang="en-US" sz="3200" dirty="0" smtClean="0">
                <a:latin typeface="Arial Rounded MT Bold" pitchFamily="34" charset="0"/>
              </a:rPr>
              <a:t> </a:t>
            </a:r>
            <a:r>
              <a:rPr lang="en-US" sz="3200" dirty="0" err="1" smtClean="0">
                <a:latin typeface="Arial Rounded MT Bold" pitchFamily="34" charset="0"/>
              </a:rPr>
              <a:t>Proses</a:t>
            </a:r>
            <a:r>
              <a:rPr lang="en-US" sz="3200" dirty="0" smtClean="0">
                <a:latin typeface="Arial Rounded MT Bold" pitchFamily="34" charset="0"/>
              </a:rPr>
              <a:t> </a:t>
            </a:r>
          </a:p>
          <a:p>
            <a:pPr marL="892175" indent="-527050">
              <a:buFont typeface="Wingdings" pitchFamily="2" charset="2"/>
              <a:buChar char="Ø"/>
            </a:pPr>
            <a:endParaRPr lang="en-US" sz="3200" b="1" dirty="0">
              <a:latin typeface="Arial Rounded MT Bold" pitchFamily="34" charset="0"/>
            </a:endParaRPr>
          </a:p>
          <a:p>
            <a:pPr algn="ctr">
              <a:buNone/>
            </a:pPr>
            <a:endParaRPr lang="en-US" sz="3200" dirty="0" smtClean="0">
              <a:latin typeface="Arial Rounded MT Bold" pitchFamily="34" charset="0"/>
            </a:endParaRPr>
          </a:p>
          <a:p>
            <a:endParaRPr lang="en-US" sz="32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052" y="274638"/>
            <a:ext cx="7467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PENDEKATAN KUANTITATIF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b="1" dirty="0" err="1" smtClean="0">
                <a:latin typeface="Arial Rounded MT Bold" pitchFamily="34" charset="0"/>
              </a:rPr>
              <a:t>Konsep</a:t>
            </a:r>
            <a:endParaRPr lang="en-US" sz="3600" b="1" dirty="0" smtClean="0">
              <a:latin typeface="Arial Rounded MT Bold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Arial Rounded MT Bold" pitchFamily="34" charset="0"/>
                <a:ea typeface="Times New Roman"/>
                <a:cs typeface="Arial"/>
              </a:rPr>
              <a:t>Mementingkan</a:t>
            </a:r>
            <a:r>
              <a:rPr lang="en-US" dirty="0" smtClean="0">
                <a:latin typeface="Arial Rounded MT Bold" pitchFamily="34" charset="0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Rounded MT Bold" pitchFamily="34" charset="0"/>
                <a:ea typeface="Times New Roman"/>
                <a:cs typeface="Arial"/>
              </a:rPr>
              <a:t>adanya</a:t>
            </a:r>
            <a:r>
              <a:rPr lang="en-US" dirty="0" smtClean="0">
                <a:latin typeface="Arial Rounded MT Bold" pitchFamily="34" charset="0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Rounded MT Bold" pitchFamily="34" charset="0"/>
                <a:ea typeface="Times New Roman"/>
                <a:cs typeface="Arial"/>
              </a:rPr>
              <a:t>variabel-variabel</a:t>
            </a:r>
            <a:r>
              <a:rPr lang="en-US" dirty="0" smtClean="0">
                <a:latin typeface="Arial Rounded MT Bold" pitchFamily="34" charset="0"/>
                <a:ea typeface="Times New Roman"/>
                <a:cs typeface="Arial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Arial Rounded MT Bold" pitchFamily="34" charset="0"/>
                <a:ea typeface="Times New Roman"/>
                <a:cs typeface="Arial"/>
              </a:rPr>
              <a:t>Realibilitas</a:t>
            </a:r>
            <a:r>
              <a:rPr lang="en-US" dirty="0" smtClean="0">
                <a:latin typeface="Arial Rounded MT Bold" pitchFamily="34" charset="0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Rounded MT Bold" pitchFamily="34" charset="0"/>
                <a:ea typeface="Times New Roman"/>
                <a:cs typeface="Arial"/>
              </a:rPr>
              <a:t>dan</a:t>
            </a:r>
            <a:r>
              <a:rPr lang="en-US" dirty="0" smtClean="0">
                <a:latin typeface="Arial Rounded MT Bold" pitchFamily="34" charset="0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Rounded MT Bold" pitchFamily="34" charset="0"/>
                <a:ea typeface="Times New Roman"/>
                <a:cs typeface="Arial"/>
              </a:rPr>
              <a:t>validitas</a:t>
            </a:r>
            <a:r>
              <a:rPr lang="en-US" dirty="0" smtClean="0">
                <a:latin typeface="Arial Rounded MT Bold" pitchFamily="34" charset="0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Rounded MT Bold" pitchFamily="34" charset="0"/>
                <a:ea typeface="Times New Roman"/>
                <a:cs typeface="Arial"/>
              </a:rPr>
              <a:t>merupakan</a:t>
            </a:r>
            <a:r>
              <a:rPr lang="en-US" dirty="0" smtClean="0">
                <a:latin typeface="Arial Rounded MT Bold" pitchFamily="34" charset="0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Rounded MT Bold" pitchFamily="34" charset="0"/>
                <a:ea typeface="Times New Roman"/>
                <a:cs typeface="Arial"/>
              </a:rPr>
              <a:t>syarat</a:t>
            </a:r>
            <a:r>
              <a:rPr lang="en-US" dirty="0" smtClean="0">
                <a:latin typeface="Arial Rounded MT Bold" pitchFamily="34" charset="0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Rounded MT Bold" pitchFamily="34" charset="0"/>
                <a:ea typeface="Times New Roman"/>
                <a:cs typeface="Arial"/>
              </a:rPr>
              <a:t>mutlak</a:t>
            </a:r>
            <a:endParaRPr lang="en-US" dirty="0" smtClean="0">
              <a:latin typeface="Arial Rounded MT Bold" pitchFamily="34" charset="0"/>
              <a:ea typeface="Times New Roman"/>
              <a:cs typeface="Arial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Arial Rounded MT Bold" pitchFamily="34" charset="0"/>
              </a:rPr>
              <a:t>memerlukan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adanya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hipotesa</a:t>
            </a:r>
            <a:endParaRPr lang="en-US" dirty="0" smtClean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b="1" dirty="0" err="1" smtClean="0">
                <a:latin typeface="Arial Rounded MT Bold" pitchFamily="34" charset="0"/>
              </a:rPr>
              <a:t>Dasar</a:t>
            </a:r>
            <a:r>
              <a:rPr lang="en-US" sz="3600" b="1" dirty="0" smtClean="0">
                <a:latin typeface="Arial Rounded MT Bold" pitchFamily="34" charset="0"/>
              </a:rPr>
              <a:t> </a:t>
            </a:r>
            <a:r>
              <a:rPr lang="en-US" sz="3600" b="1" dirty="0" err="1" smtClean="0">
                <a:latin typeface="Arial Rounded MT Bold" pitchFamily="34" charset="0"/>
              </a:rPr>
              <a:t>Teori</a:t>
            </a:r>
            <a:endParaRPr lang="en-US" sz="3600" b="1" dirty="0" smtClean="0">
              <a:latin typeface="Arial Rounded MT Bold" pitchFamily="34" charset="0"/>
            </a:endParaRPr>
          </a:p>
          <a:p>
            <a:pPr algn="ctr"/>
            <a:endParaRPr lang="en-US" sz="3600" b="1" dirty="0" smtClean="0">
              <a:latin typeface="Arial Rounded MT Bold" pitchFamily="34" charset="0"/>
            </a:endParaRPr>
          </a:p>
          <a:p>
            <a:pPr marL="895350" indent="-541338">
              <a:buFont typeface="Wingdings" pitchFamily="2" charset="2"/>
              <a:buChar char="Ø"/>
            </a:pPr>
            <a:r>
              <a:rPr lang="en-US" dirty="0" err="1" smtClean="0">
                <a:latin typeface="Arial Rounded MT Bold" pitchFamily="34" charset="0"/>
              </a:rPr>
              <a:t>Fungsionalisme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struktural</a:t>
            </a:r>
            <a:endParaRPr lang="en-US" dirty="0" smtClean="0">
              <a:latin typeface="Arial Rounded MT Bold" pitchFamily="34" charset="0"/>
            </a:endParaRPr>
          </a:p>
          <a:p>
            <a:pPr marL="895350" indent="-541338">
              <a:buFont typeface="Wingdings" pitchFamily="2" charset="2"/>
              <a:buChar char="Ø"/>
            </a:pPr>
            <a:r>
              <a:rPr lang="en-US" dirty="0" err="1" smtClean="0">
                <a:latin typeface="Arial Rounded MT Bold" pitchFamily="34" charset="0"/>
              </a:rPr>
              <a:t>Realisme</a:t>
            </a:r>
            <a:endParaRPr lang="en-US" dirty="0" smtClean="0">
              <a:latin typeface="Arial Rounded MT Bold" pitchFamily="34" charset="0"/>
            </a:endParaRPr>
          </a:p>
          <a:p>
            <a:pPr marL="895350" indent="-541338">
              <a:buFont typeface="Wingdings" pitchFamily="2" charset="2"/>
              <a:buChar char="Ø"/>
            </a:pPr>
            <a:r>
              <a:rPr lang="en-US" dirty="0" err="1" smtClean="0">
                <a:latin typeface="Arial Rounded MT Bold" pitchFamily="34" charset="0"/>
              </a:rPr>
              <a:t>Positivisme</a:t>
            </a:r>
            <a:endParaRPr lang="en-US" dirty="0" smtClean="0">
              <a:latin typeface="Arial Rounded MT Bold" pitchFamily="34" charset="0"/>
            </a:endParaRPr>
          </a:p>
          <a:p>
            <a:pPr marL="895350" indent="-541338">
              <a:buFont typeface="Wingdings" pitchFamily="2" charset="2"/>
              <a:buChar char="Ø"/>
            </a:pPr>
            <a:r>
              <a:rPr lang="en-US" dirty="0" err="1" smtClean="0">
                <a:latin typeface="Arial Rounded MT Bold" pitchFamily="34" charset="0"/>
              </a:rPr>
              <a:t>Behaviourisme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dan</a:t>
            </a:r>
            <a:r>
              <a:rPr lang="en-US" dirty="0" smtClean="0">
                <a:latin typeface="Arial Rounded MT Bold" pitchFamily="34" charset="0"/>
              </a:rPr>
              <a:t> </a:t>
            </a:r>
          </a:p>
          <a:p>
            <a:pPr marL="895350" indent="-541338">
              <a:buFont typeface="Wingdings" pitchFamily="2" charset="2"/>
              <a:buChar char="Ø"/>
            </a:pPr>
            <a:r>
              <a:rPr lang="en-US" dirty="0" err="1" smtClean="0">
                <a:latin typeface="Arial Rounded MT Bold" pitchFamily="34" charset="0"/>
              </a:rPr>
              <a:t>Empirisme</a:t>
            </a:r>
            <a:endParaRPr lang="en-US" b="1" dirty="0" smtClean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>
              <a:latin typeface="Arial Rounded MT Bol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Arial Rounded MT Bold" pitchFamily="34" charset="0"/>
              </a:rPr>
              <a:t>Penekankan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pada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hal-hal</a:t>
            </a:r>
            <a:r>
              <a:rPr lang="en-US" dirty="0" smtClean="0">
                <a:latin typeface="Arial Rounded MT Bold" pitchFamily="34" charset="0"/>
              </a:rPr>
              <a:t> yang </a:t>
            </a:r>
            <a:r>
              <a:rPr lang="en-US" dirty="0" err="1" smtClean="0">
                <a:latin typeface="Arial Rounded MT Bold" pitchFamily="34" charset="0"/>
              </a:rPr>
              <a:t>bersifat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kongkrit</a:t>
            </a:r>
            <a:endParaRPr lang="en-US" dirty="0" smtClean="0">
              <a:latin typeface="Arial Rounded MT Bol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Arial Rounded MT Bold" pitchFamily="34" charset="0"/>
              </a:rPr>
              <a:t>Uji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empiris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dan</a:t>
            </a:r>
            <a:endParaRPr lang="en-US" dirty="0" smtClean="0">
              <a:latin typeface="Arial Rounded MT Bol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Arial Rounded MT Bold" pitchFamily="34" charset="0"/>
              </a:rPr>
              <a:t>Fakta-fakta</a:t>
            </a:r>
            <a:r>
              <a:rPr lang="en-US" dirty="0" smtClean="0">
                <a:latin typeface="Arial Rounded MT Bold" pitchFamily="34" charset="0"/>
              </a:rPr>
              <a:t> yang </a:t>
            </a:r>
            <a:r>
              <a:rPr lang="en-US" dirty="0" err="1" smtClean="0">
                <a:latin typeface="Arial Rounded MT Bold" pitchFamily="34" charset="0"/>
              </a:rPr>
              <a:t>nyata</a:t>
            </a: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>
                <a:latin typeface="Arial Rounded MT Bold" pitchFamily="34" charset="0"/>
              </a:rPr>
              <a:t>Tujuan</a:t>
            </a:r>
            <a:r>
              <a:rPr lang="en-US" b="1" dirty="0" smtClean="0">
                <a:latin typeface="Arial Rounded MT Bold" pitchFamily="34" charset="0"/>
              </a:rPr>
              <a:t> </a:t>
            </a:r>
            <a:r>
              <a:rPr lang="en-US" b="1" dirty="0" smtClean="0">
                <a:latin typeface="Arial Rounded MT Bold" pitchFamily="34" charset="0"/>
                <a:sym typeface="Wingdings" pitchFamily="2" charset="2"/>
              </a:rPr>
              <a:t>  - </a:t>
            </a:r>
            <a:r>
              <a:rPr lang="en-US" dirty="0" err="1" smtClean="0">
                <a:latin typeface="Arial Rounded MT Bold" pitchFamily="34" charset="0"/>
              </a:rPr>
              <a:t>menguji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teori</a:t>
            </a:r>
            <a:r>
              <a:rPr lang="en-US" dirty="0" smtClean="0">
                <a:latin typeface="Arial Rounded MT Bold" pitchFamily="34" charset="0"/>
              </a:rPr>
              <a:t>, </a:t>
            </a:r>
          </a:p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			   - </a:t>
            </a:r>
            <a:r>
              <a:rPr lang="en-US" dirty="0" err="1" smtClean="0">
                <a:latin typeface="Arial Rounded MT Bold" pitchFamily="34" charset="0"/>
              </a:rPr>
              <a:t>membangun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fakta</a:t>
            </a:r>
            <a:r>
              <a:rPr lang="en-US" dirty="0" smtClean="0">
                <a:latin typeface="Arial Rounded MT Bold" pitchFamily="34" charset="0"/>
              </a:rPr>
              <a:t>, </a:t>
            </a:r>
          </a:p>
          <a:p>
            <a:pPr marL="2332038" indent="-260350" defTabSz="1417638">
              <a:buNone/>
            </a:pPr>
            <a:r>
              <a:rPr lang="en-US" dirty="0" smtClean="0">
                <a:latin typeface="Arial Rounded MT Bold" pitchFamily="34" charset="0"/>
              </a:rPr>
              <a:t>- </a:t>
            </a:r>
            <a:r>
              <a:rPr lang="en-US" dirty="0" err="1" smtClean="0">
                <a:latin typeface="Arial Rounded MT Bold" pitchFamily="34" charset="0"/>
              </a:rPr>
              <a:t>menunjukkan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hubungan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antar</a:t>
            </a:r>
            <a:r>
              <a:rPr lang="en-US" dirty="0" smtClean="0">
                <a:latin typeface="Arial Rounded MT Bold" pitchFamily="34" charset="0"/>
              </a:rPr>
              <a:t> variable, </a:t>
            </a:r>
          </a:p>
          <a:p>
            <a:pPr marL="2332038" indent="-260350">
              <a:buNone/>
            </a:pPr>
            <a:r>
              <a:rPr lang="en-US" dirty="0" smtClean="0">
                <a:latin typeface="Arial Rounded MT Bold" pitchFamily="34" charset="0"/>
              </a:rPr>
              <a:t>- </a:t>
            </a:r>
            <a:r>
              <a:rPr lang="en-US" dirty="0" err="1" smtClean="0">
                <a:latin typeface="Arial Rounded MT Bold" pitchFamily="34" charset="0"/>
              </a:rPr>
              <a:t>memberikan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deskripsi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statistik</a:t>
            </a:r>
            <a:r>
              <a:rPr lang="en-US" dirty="0" smtClean="0">
                <a:latin typeface="Arial Rounded MT Bold" pitchFamily="34" charset="0"/>
              </a:rPr>
              <a:t>, </a:t>
            </a:r>
          </a:p>
          <a:p>
            <a:pPr marL="2332038" indent="-260350">
              <a:buNone/>
            </a:pPr>
            <a:r>
              <a:rPr lang="en-US" dirty="0" smtClean="0">
                <a:latin typeface="Arial Rounded MT Bold" pitchFamily="34" charset="0"/>
              </a:rPr>
              <a:t>- </a:t>
            </a:r>
            <a:r>
              <a:rPr lang="en-US" dirty="0" err="1" smtClean="0">
                <a:latin typeface="Arial Rounded MT Bold" pitchFamily="34" charset="0"/>
              </a:rPr>
              <a:t>menaksir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dan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meramalkan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hasilnya</a:t>
            </a:r>
            <a:r>
              <a:rPr lang="en-US" dirty="0" smtClean="0">
                <a:latin typeface="Arial Rounded MT Bold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600" b="1" dirty="0" err="1" smtClean="0">
                <a:latin typeface="Arial Rounded MT Bold" pitchFamily="34" charset="0"/>
              </a:rPr>
              <a:t>Desain</a:t>
            </a:r>
            <a:endParaRPr lang="en-US" sz="3600" b="1" dirty="0" smtClean="0">
              <a:latin typeface="Arial Rounded MT Bold" pitchFamily="34" charset="0"/>
            </a:endParaRPr>
          </a:p>
          <a:p>
            <a:pPr algn="ctr">
              <a:buNone/>
            </a:pPr>
            <a:endParaRPr lang="en-US" dirty="0" smtClean="0">
              <a:latin typeface="Arial Rounded MT Bol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 </a:t>
            </a:r>
            <a:r>
              <a:rPr lang="en-US" sz="3600" dirty="0" err="1" smtClean="0">
                <a:latin typeface="Arial Rounded MT Bold" pitchFamily="34" charset="0"/>
              </a:rPr>
              <a:t>bersifat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spesifik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dan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detil</a:t>
            </a:r>
            <a:endParaRPr lang="en-US" sz="3600" dirty="0" smtClean="0">
              <a:latin typeface="Arial Rounded MT Bol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terstruktur</a:t>
            </a:r>
            <a:r>
              <a:rPr lang="en-US" sz="3600" dirty="0" smtClean="0">
                <a:latin typeface="Arial Rounded MT Bold" pitchFamily="34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baku</a:t>
            </a:r>
            <a:r>
              <a:rPr lang="en-US" sz="3600" dirty="0" smtClean="0">
                <a:latin typeface="Arial Rounded MT Bold" pitchFamily="34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Arial Rounded MT Bold" pitchFamily="34" charset="0"/>
              </a:rPr>
              <a:t> formal </a:t>
            </a:r>
            <a:r>
              <a:rPr lang="en-US" sz="3600" dirty="0" err="1" smtClean="0">
                <a:latin typeface="Arial Rounded MT Bold" pitchFamily="34" charset="0"/>
              </a:rPr>
              <a:t>dan</a:t>
            </a:r>
            <a:endParaRPr lang="en-US" sz="3600" dirty="0" smtClean="0">
              <a:latin typeface="Arial Rounded MT Bol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dirancang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sematang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mungkin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sebelumnya</a:t>
            </a:r>
            <a:endParaRPr lang="en-US" sz="3600" b="1" dirty="0" smtClean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err="1" smtClean="0">
                <a:latin typeface="Arial Rounded MT Bold" pitchFamily="34" charset="0"/>
              </a:rPr>
              <a:t>Jenis</a:t>
            </a:r>
            <a:r>
              <a:rPr lang="en-US" sz="3600" dirty="0" smtClean="0">
                <a:latin typeface="Arial Rounded MT Bold" pitchFamily="34" charset="0"/>
              </a:rPr>
              <a:t> data</a:t>
            </a:r>
          </a:p>
          <a:p>
            <a:pPr algn="ctr">
              <a:buNone/>
            </a:pPr>
            <a:endParaRPr lang="en-US" sz="3600" dirty="0" smtClean="0">
              <a:latin typeface="Arial Rounded MT Bold" pitchFamily="34" charset="0"/>
            </a:endParaRPr>
          </a:p>
          <a:p>
            <a:pPr marL="801688" indent="-801688">
              <a:buNone/>
            </a:pPr>
            <a:r>
              <a:rPr lang="en-US" dirty="0" smtClean="0">
                <a:latin typeface="Arial Rounded MT Bold" pitchFamily="34" charset="0"/>
                <a:sym typeface="Wingdings" pitchFamily="2" charset="2"/>
              </a:rPr>
              <a:t>    </a:t>
            </a:r>
            <a:r>
              <a:rPr lang="en-US" dirty="0" err="1" smtClean="0">
                <a:latin typeface="Arial Rounded MT Bold" pitchFamily="34" charset="0"/>
                <a:sym typeface="Wingdings" pitchFamily="2" charset="2"/>
              </a:rPr>
              <a:t>Bersifat</a:t>
            </a:r>
            <a:r>
              <a:rPr lang="en-US" dirty="0" smtClean="0">
                <a:latin typeface="Arial Rounded MT Bold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 Rounded MT Bold" pitchFamily="34" charset="0"/>
                <a:sym typeface="Wingdings" pitchFamily="2" charset="2"/>
              </a:rPr>
              <a:t>Eksplanatif</a:t>
            </a:r>
            <a:endParaRPr lang="en-US" dirty="0" smtClean="0">
              <a:latin typeface="Arial Rounded MT Bold" pitchFamily="34" charset="0"/>
              <a:sym typeface="Wingdings" pitchFamily="2" charset="2"/>
            </a:endParaRPr>
          </a:p>
          <a:p>
            <a:pPr marL="801688" indent="-801688">
              <a:buNone/>
            </a:pPr>
            <a:r>
              <a:rPr lang="en-US" dirty="0" smtClean="0">
                <a:solidFill>
                  <a:srgbClr val="000000"/>
                </a:solidFill>
                <a:latin typeface="Franklin Gothic Medium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  </a:t>
            </a:r>
            <a:r>
              <a:rPr lang="en-US" dirty="0" smtClean="0">
                <a:latin typeface="Franklin Gothic Medium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  </a:t>
            </a:r>
            <a:r>
              <a:rPr lang="de-DE" dirty="0" smtClean="0">
                <a:latin typeface="Franklin Gothic Medium" pitchFamily="34" charset="0"/>
                <a:ea typeface="Times New Roman" pitchFamily="18" charset="0"/>
                <a:cs typeface="Calibri" pitchFamily="34" charset="0"/>
              </a:rPr>
              <a:t>Berbentuk angka-angka statistik atau koding-koding yang dapat dikuantifikasi.</a:t>
            </a:r>
          </a:p>
          <a:p>
            <a:pPr marL="801688" indent="-801688">
              <a:buNone/>
            </a:pPr>
            <a:r>
              <a:rPr lang="de-DE" dirty="0" smtClean="0">
                <a:latin typeface="Franklin Gothic Medium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lang="de-DE" dirty="0" smtClean="0">
                <a:latin typeface="Franklin Gothic Medium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</a:t>
            </a:r>
            <a:r>
              <a:rPr lang="de-DE" dirty="0" smtClean="0">
                <a:latin typeface="Franklin Gothic Medium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dirty="0" smtClean="0">
                <a:latin typeface="Franklin Gothic Medium" pitchFamily="34" charset="0"/>
                <a:ea typeface="Times New Roman" pitchFamily="18" charset="0"/>
                <a:cs typeface="Calibri" pitchFamily="34" charset="0"/>
              </a:rPr>
              <a:t>Data </a:t>
            </a:r>
            <a:r>
              <a:rPr lang="en-US" dirty="0" err="1" smtClean="0">
                <a:latin typeface="Franklin Gothic Medium" pitchFamily="34" charset="0"/>
                <a:ea typeface="Times New Roman" pitchFamily="18" charset="0"/>
                <a:cs typeface="Calibri" pitchFamily="34" charset="0"/>
              </a:rPr>
              <a:t>tersebut</a:t>
            </a:r>
            <a:r>
              <a:rPr lang="en-US" dirty="0" smtClean="0">
                <a:latin typeface="Franklin Gothic Medium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  <a:ea typeface="Times New Roman" pitchFamily="18" charset="0"/>
                <a:cs typeface="Calibri" pitchFamily="34" charset="0"/>
              </a:rPr>
              <a:t>berbentuk</a:t>
            </a:r>
            <a:r>
              <a:rPr lang="en-US" dirty="0" smtClean="0">
                <a:latin typeface="Franklin Gothic Medium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  <a:ea typeface="Times New Roman" pitchFamily="18" charset="0"/>
                <a:cs typeface="Calibri" pitchFamily="34" charset="0"/>
              </a:rPr>
              <a:t>variabel-variabel</a:t>
            </a:r>
            <a:r>
              <a:rPr lang="en-US" dirty="0" smtClean="0">
                <a:latin typeface="Franklin Gothic Medium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  <a:ea typeface="Times New Roman" pitchFamily="18" charset="0"/>
                <a:cs typeface="Calibri" pitchFamily="34" charset="0"/>
              </a:rPr>
              <a:t>dan</a:t>
            </a:r>
            <a:r>
              <a:rPr lang="en-US" dirty="0" smtClean="0">
                <a:latin typeface="Franklin Gothic Medium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  <a:ea typeface="Times New Roman" pitchFamily="18" charset="0"/>
                <a:cs typeface="Calibri" pitchFamily="34" charset="0"/>
              </a:rPr>
              <a:t>operasionalisme</a:t>
            </a:r>
            <a:r>
              <a:rPr lang="en-US" dirty="0" smtClean="0">
                <a:latin typeface="Franklin Gothic Medium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  <a:ea typeface="Times New Roman" pitchFamily="18" charset="0"/>
                <a:cs typeface="Calibri" pitchFamily="34" charset="0"/>
              </a:rPr>
              <a:t>dengan</a:t>
            </a:r>
            <a:r>
              <a:rPr lang="en-US" dirty="0" smtClean="0">
                <a:latin typeface="Franklin Gothic Medium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  <a:ea typeface="Times New Roman" pitchFamily="18" charset="0"/>
                <a:cs typeface="Calibri" pitchFamily="34" charset="0"/>
              </a:rPr>
              <a:t>skala</a:t>
            </a:r>
            <a:r>
              <a:rPr lang="en-US" dirty="0" smtClean="0">
                <a:latin typeface="Franklin Gothic Medium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  <a:ea typeface="Times New Roman" pitchFamily="18" charset="0"/>
                <a:cs typeface="Calibri" pitchFamily="34" charset="0"/>
              </a:rPr>
              <a:t>ukuran</a:t>
            </a:r>
            <a:r>
              <a:rPr lang="en-US" dirty="0" smtClean="0">
                <a:latin typeface="Franklin Gothic Medium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  <a:ea typeface="Times New Roman" pitchFamily="18" charset="0"/>
                <a:cs typeface="Calibri" pitchFamily="34" charset="0"/>
              </a:rPr>
              <a:t>tertentu</a:t>
            </a:r>
            <a:r>
              <a:rPr lang="en-US" dirty="0" smtClean="0">
                <a:latin typeface="Franklin Gothic Medium" pitchFamily="34" charset="0"/>
                <a:ea typeface="Times New Roman" pitchFamily="18" charset="0"/>
                <a:cs typeface="Calibri" pitchFamily="34" charset="0"/>
              </a:rPr>
              <a:t>,.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600" dirty="0" err="1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Penentuan</a:t>
            </a:r>
            <a:r>
              <a:rPr lang="en-US" sz="36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Skala</a:t>
            </a:r>
            <a:r>
              <a:rPr lang="en-US" sz="36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 </a:t>
            </a:r>
          </a:p>
          <a:p>
            <a:pPr>
              <a:buNone/>
            </a:pPr>
            <a:endParaRPr lang="en-US" dirty="0" smtClean="0">
              <a:solidFill>
                <a:srgbClr val="000000"/>
              </a:solidFill>
              <a:latin typeface="Franklin Gothic Medium" pitchFamily="34" charset="0"/>
              <a:ea typeface="Times New Roman" pitchFamily="18" charset="0"/>
              <a:cs typeface="Calibri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000000"/>
              </a:solidFill>
              <a:latin typeface="Franklin Gothic Medium" pitchFamily="34" charset="0"/>
              <a:ea typeface="Times New Roman" pitchFamily="18" charset="0"/>
              <a:cs typeface="Calibri" pitchFamily="34" charset="0"/>
            </a:endParaRPr>
          </a:p>
          <a:p>
            <a:pPr algn="ctr">
              <a:buFont typeface="Wingdings" pitchFamily="2" charset="2"/>
              <a:buChar char="§"/>
            </a:pPr>
            <a:r>
              <a:rPr lang="en-US" sz="3200" dirty="0" err="1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Skala</a:t>
            </a:r>
            <a:r>
              <a:rPr lang="en-US" sz="32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 Nominal</a:t>
            </a:r>
          </a:p>
          <a:p>
            <a:pPr algn="ctr">
              <a:buFont typeface="Wingdings" pitchFamily="2" charset="2"/>
              <a:buChar char="§"/>
            </a:pPr>
            <a:r>
              <a:rPr lang="en-US" sz="3200" dirty="0" err="1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Skala</a:t>
            </a:r>
            <a:r>
              <a:rPr lang="en-US" sz="32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 Ordinal</a:t>
            </a:r>
          </a:p>
          <a:p>
            <a:pPr algn="ctr">
              <a:buFont typeface="Wingdings" pitchFamily="2" charset="2"/>
              <a:buChar char="§"/>
            </a:pPr>
            <a:r>
              <a:rPr lang="en-US" sz="3200" dirty="0" err="1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Skala</a:t>
            </a:r>
            <a:r>
              <a:rPr lang="en-US" sz="32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 Interval </a:t>
            </a:r>
          </a:p>
          <a:p>
            <a:pPr algn="ctr">
              <a:buFont typeface="Wingdings" pitchFamily="2" charset="2"/>
              <a:buChar char="§"/>
            </a:pPr>
            <a:r>
              <a:rPr lang="en-US" sz="3200" dirty="0" err="1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Skala</a:t>
            </a:r>
            <a:r>
              <a:rPr lang="en-US" sz="32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 Ratio</a:t>
            </a:r>
            <a:endParaRPr lang="en-US" sz="3200" dirty="0">
              <a:latin typeface="Arial Rounded MT Bold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230244" y="230771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b="1" dirty="0" err="1" smtClean="0">
                <a:latin typeface="Arial Rounded MT Bold" pitchFamily="34" charset="0"/>
              </a:rPr>
              <a:t>Sampel</a:t>
            </a:r>
            <a:endParaRPr lang="en-US" sz="3600" b="1" dirty="0" smtClean="0">
              <a:latin typeface="Arial Rounded MT Bol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Arial Rounded MT Bold" pitchFamily="34" charset="0"/>
              </a:rPr>
              <a:t>Populasi</a:t>
            </a:r>
            <a:endParaRPr lang="en-US" dirty="0" smtClean="0">
              <a:latin typeface="Arial Rounded MT Bol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Sample </a:t>
            </a:r>
            <a:r>
              <a:rPr lang="en-US" dirty="0" err="1" smtClean="0">
                <a:latin typeface="Arial Rounded MT Bold" pitchFamily="34" charset="0"/>
              </a:rPr>
              <a:t>Besar</a:t>
            </a:r>
            <a:endParaRPr lang="en-US" dirty="0" smtClean="0">
              <a:latin typeface="Arial Rounded MT Bol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Arial Rounded MT Bold" pitchFamily="34" charset="0"/>
              </a:rPr>
              <a:t>Teknik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Penentuan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Sampel</a:t>
            </a:r>
            <a:r>
              <a:rPr lang="en-US" dirty="0" smtClean="0">
                <a:latin typeface="Arial Rounded MT Bold" pitchFamily="34" charset="0"/>
              </a:rPr>
              <a:t> Probability Sampling</a:t>
            </a:r>
          </a:p>
          <a:p>
            <a:pPr marL="989013" lvl="0" indent="-635000"/>
            <a:r>
              <a:rPr lang="en-US" dirty="0" smtClean="0">
                <a:latin typeface="Arial Rounded MT Bold" pitchFamily="34" charset="0"/>
              </a:rPr>
              <a:t>Simple Random Sampling</a:t>
            </a:r>
          </a:p>
          <a:p>
            <a:pPr marL="989013" lvl="0" indent="-635000"/>
            <a:r>
              <a:rPr lang="en-US" dirty="0" smtClean="0">
                <a:latin typeface="Arial Rounded MT Bold" pitchFamily="34" charset="0"/>
              </a:rPr>
              <a:t>Stratified Random Sampling</a:t>
            </a:r>
          </a:p>
          <a:p>
            <a:pPr marL="989013" indent="-635000"/>
            <a:r>
              <a:rPr lang="en-US" dirty="0" smtClean="0">
                <a:latin typeface="Arial Rounded MT Bold" pitchFamily="34" charset="0"/>
              </a:rPr>
              <a:t>Cluster Random Sampling</a:t>
            </a: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 err="1" smtClean="0">
                <a:latin typeface="Arial Rounded MT Bold" pitchFamily="34" charset="0"/>
              </a:rPr>
              <a:t>Penentuan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jenis</a:t>
            </a:r>
            <a:r>
              <a:rPr lang="en-US" sz="3600" dirty="0" smtClean="0">
                <a:latin typeface="Arial Rounded MT Bold" pitchFamily="34" charset="0"/>
              </a:rPr>
              <a:t> variable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variable </a:t>
            </a:r>
            <a:r>
              <a:rPr lang="en-US" dirty="0" err="1" smtClean="0">
                <a:latin typeface="Arial Rounded MT Bold" pitchFamily="34" charset="0"/>
              </a:rPr>
              <a:t>bebas</a:t>
            </a:r>
            <a:endParaRPr lang="en-US" dirty="0" smtClean="0">
              <a:latin typeface="Arial Rounded MT Bol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variable </a:t>
            </a:r>
            <a:r>
              <a:rPr lang="en-US" dirty="0" err="1" smtClean="0">
                <a:latin typeface="Arial Rounded MT Bold" pitchFamily="34" charset="0"/>
              </a:rPr>
              <a:t>tergantung</a:t>
            </a:r>
            <a:endParaRPr lang="en-US" dirty="0" smtClean="0">
              <a:latin typeface="Arial Rounded MT Bol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variable </a:t>
            </a:r>
            <a:r>
              <a:rPr lang="en-US" dirty="0" err="1" smtClean="0">
                <a:latin typeface="Arial Rounded MT Bold" pitchFamily="34" charset="0"/>
              </a:rPr>
              <a:t>kontrol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4" name="Curved Left Arrow 3"/>
          <p:cNvSpPr/>
          <p:nvPr/>
        </p:nvSpPr>
        <p:spPr>
          <a:xfrm>
            <a:off x="5072066" y="2357430"/>
            <a:ext cx="500066" cy="1785950"/>
          </a:xfrm>
          <a:prstGeom prst="curvedLeftArrow">
            <a:avLst>
              <a:gd name="adj1" fmla="val 25000"/>
              <a:gd name="adj2" fmla="val 50000"/>
              <a:gd name="adj3" fmla="val 100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b="1" dirty="0" err="1" smtClean="0">
                <a:latin typeface="Arial Rounded MT Bold" pitchFamily="34" charset="0"/>
              </a:rPr>
              <a:t>Teknik</a:t>
            </a:r>
            <a:r>
              <a:rPr lang="en-US" sz="3600" b="1" dirty="0" smtClean="0">
                <a:latin typeface="Arial Rounded MT Bold" pitchFamily="34" charset="0"/>
              </a:rPr>
              <a:t> </a:t>
            </a:r>
            <a:r>
              <a:rPr lang="en-US" sz="3600" b="1" dirty="0" err="1" smtClean="0">
                <a:latin typeface="Arial Rounded MT Bold" pitchFamily="34" charset="0"/>
              </a:rPr>
              <a:t>pengumpulan</a:t>
            </a:r>
            <a:r>
              <a:rPr lang="en-US" sz="3600" b="1" dirty="0" smtClean="0">
                <a:latin typeface="Arial Rounded MT Bold" pitchFamily="34" charset="0"/>
              </a:rPr>
              <a:t> data</a:t>
            </a:r>
          </a:p>
          <a:p>
            <a:pPr algn="ctr">
              <a:buNone/>
            </a:pPr>
            <a:endParaRPr lang="en-US" sz="3600" b="1" dirty="0" smtClean="0">
              <a:latin typeface="Arial Rounded MT Bold" pitchFamily="34" charset="0"/>
            </a:endParaRPr>
          </a:p>
          <a:p>
            <a:r>
              <a:rPr lang="en-US" dirty="0" err="1" smtClean="0">
                <a:latin typeface="Arial Rounded MT Bold" pitchFamily="34" charset="0"/>
              </a:rPr>
              <a:t>Studi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Pustaka</a:t>
            </a:r>
            <a:endParaRPr lang="en-US" dirty="0" smtClean="0">
              <a:latin typeface="Arial Rounded MT Bold" pitchFamily="34" charset="0"/>
            </a:endParaRPr>
          </a:p>
          <a:p>
            <a:r>
              <a:rPr lang="en-US" dirty="0" err="1" smtClean="0">
                <a:latin typeface="Arial Rounded MT Bold" pitchFamily="34" charset="0"/>
              </a:rPr>
              <a:t>Studi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Lapangan</a:t>
            </a:r>
            <a:endParaRPr lang="en-US" dirty="0" smtClean="0">
              <a:latin typeface="Arial Rounded MT Bold" pitchFamily="34" charset="0"/>
            </a:endParaRPr>
          </a:p>
          <a:p>
            <a:pPr marL="895350" indent="-541338">
              <a:buFont typeface="Wingdings" pitchFamily="2" charset="2"/>
              <a:buChar char="Ø"/>
            </a:pPr>
            <a:r>
              <a:rPr lang="en-US" dirty="0" err="1" smtClean="0">
                <a:latin typeface="Arial Rounded MT Bold" pitchFamily="34" charset="0"/>
              </a:rPr>
              <a:t>Observasi</a:t>
            </a:r>
            <a:endParaRPr lang="en-US" dirty="0" smtClean="0">
              <a:latin typeface="Arial Rounded MT Bold" pitchFamily="34" charset="0"/>
            </a:endParaRPr>
          </a:p>
          <a:p>
            <a:pPr marL="895350" indent="-541338">
              <a:buFont typeface="Wingdings" pitchFamily="2" charset="2"/>
              <a:buChar char="Ø"/>
            </a:pPr>
            <a:r>
              <a:rPr lang="en-US" dirty="0" err="1" smtClean="0">
                <a:latin typeface="Arial Rounded MT Bold" pitchFamily="34" charset="0"/>
              </a:rPr>
              <a:t>Wawancara</a:t>
            </a:r>
            <a:endParaRPr lang="en-US" dirty="0" smtClean="0">
              <a:latin typeface="Arial Rounded MT Bold" pitchFamily="34" charset="0"/>
            </a:endParaRPr>
          </a:p>
          <a:p>
            <a:r>
              <a:rPr lang="en-US" dirty="0" err="1" smtClean="0">
                <a:latin typeface="Arial Rounded MT Bold" pitchFamily="34" charset="0"/>
              </a:rPr>
              <a:t>Angket</a:t>
            </a:r>
            <a:r>
              <a:rPr lang="en-US" dirty="0" smtClean="0">
                <a:latin typeface="Arial Rounded MT Bold" pitchFamily="34" charset="0"/>
              </a:rPr>
              <a:t>/ </a:t>
            </a:r>
            <a:r>
              <a:rPr lang="en-US" dirty="0" err="1" smtClean="0">
                <a:latin typeface="Arial Rounded MT Bold" pitchFamily="34" charset="0"/>
              </a:rPr>
              <a:t>Kuesioner</a:t>
            </a:r>
            <a:endParaRPr lang="en-US" b="1" dirty="0" smtClean="0">
              <a:latin typeface="Arial Rounded MT Bold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err="1" smtClean="0">
                <a:latin typeface="Arial Rounded MT Bold" pitchFamily="34" charset="0"/>
              </a:rPr>
              <a:t>Dasar</a:t>
            </a:r>
            <a:r>
              <a:rPr lang="en-US" sz="2800" b="1" dirty="0" smtClean="0">
                <a:latin typeface="Arial Rounded MT Bold" pitchFamily="34" charset="0"/>
              </a:rPr>
              <a:t> </a:t>
            </a:r>
            <a:r>
              <a:rPr lang="en-US" sz="2800" b="1" dirty="0" err="1" smtClean="0">
                <a:latin typeface="Arial Rounded MT Bold" pitchFamily="34" charset="0"/>
              </a:rPr>
              <a:t>Teori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</a:p>
          <a:p>
            <a:pPr algn="ctr">
              <a:buNone/>
            </a:pPr>
            <a:endParaRPr lang="en-US" sz="2800" dirty="0" smtClean="0">
              <a:latin typeface="Arial Rounded MT Bold" pitchFamily="34" charset="0"/>
            </a:endParaRPr>
          </a:p>
          <a:p>
            <a:pPr algn="ctr">
              <a:buNone/>
            </a:pPr>
            <a:endParaRPr lang="en-US" sz="2800" dirty="0" smtClean="0">
              <a:latin typeface="Arial Rounded MT Bold" pitchFamily="34" charset="0"/>
            </a:endParaRPr>
          </a:p>
          <a:p>
            <a:pPr marL="1884363" indent="-541338">
              <a:buFont typeface="Wingdings" pitchFamily="2" charset="2"/>
              <a:buChar char="Ø"/>
            </a:pPr>
            <a:r>
              <a:rPr lang="en-US" sz="2800" dirty="0" err="1" smtClean="0">
                <a:latin typeface="Arial Rounded MT Bold" pitchFamily="34" charset="0"/>
              </a:rPr>
              <a:t>Interaksi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Simbolik</a:t>
            </a:r>
            <a:endParaRPr lang="en-US" sz="2800" dirty="0" smtClean="0">
              <a:latin typeface="Arial Rounded MT Bold" pitchFamily="34" charset="0"/>
            </a:endParaRPr>
          </a:p>
          <a:p>
            <a:pPr marL="1884363" indent="-541338">
              <a:buFont typeface="Wingdings" pitchFamily="2" charset="2"/>
              <a:buChar char="Ø"/>
            </a:pPr>
            <a:r>
              <a:rPr lang="en-US" sz="2800" dirty="0" err="1" smtClean="0">
                <a:latin typeface="Arial Rounded MT Bold" pitchFamily="34" charset="0"/>
              </a:rPr>
              <a:t>Interpretatif</a:t>
            </a:r>
            <a:r>
              <a:rPr lang="en-US" sz="2800" dirty="0" smtClean="0">
                <a:latin typeface="Arial Rounded MT Bold" pitchFamily="34" charset="0"/>
              </a:rPr>
              <a:t> grounded research</a:t>
            </a:r>
          </a:p>
          <a:p>
            <a:pPr marL="1884363" indent="-541338">
              <a:buFont typeface="Wingdings" pitchFamily="2" charset="2"/>
              <a:buChar char="Ø"/>
            </a:pPr>
            <a:r>
              <a:rPr lang="en-US" sz="2800" dirty="0" err="1" smtClean="0">
                <a:latin typeface="Arial Rounded MT Bold" pitchFamily="34" charset="0"/>
              </a:rPr>
              <a:t>Paradigma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naturalistik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572000" y="2786058"/>
            <a:ext cx="785818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err="1" smtClean="0">
                <a:latin typeface="Arial Rounded MT Bold" pitchFamily="34" charset="0"/>
              </a:rPr>
              <a:t>Hubungan</a:t>
            </a:r>
            <a:r>
              <a:rPr lang="en-US" b="1" dirty="0" smtClean="0">
                <a:latin typeface="Arial Rounded MT Bold" pitchFamily="34" charset="0"/>
              </a:rPr>
              <a:t> </a:t>
            </a:r>
            <a:r>
              <a:rPr lang="en-US" b="1" dirty="0" err="1" smtClean="0">
                <a:latin typeface="Arial Rounded MT Bold" pitchFamily="34" charset="0"/>
              </a:rPr>
              <a:t>dengan</a:t>
            </a:r>
            <a:r>
              <a:rPr lang="en-US" b="1" dirty="0" smtClean="0">
                <a:latin typeface="Arial Rounded MT Bold" pitchFamily="34" charset="0"/>
              </a:rPr>
              <a:t> yang </a:t>
            </a:r>
            <a:r>
              <a:rPr lang="en-US" b="1" dirty="0" err="1" smtClean="0">
                <a:latin typeface="Arial Rounded MT Bold" pitchFamily="34" charset="0"/>
              </a:rPr>
              <a:t>diteliti</a:t>
            </a:r>
            <a:endParaRPr lang="en-US" b="1" dirty="0" smtClean="0">
              <a:latin typeface="Arial Rounded MT Bold" pitchFamily="34" charset="0"/>
            </a:endParaRPr>
          </a:p>
          <a:p>
            <a:pPr>
              <a:buNone/>
            </a:pPr>
            <a:endParaRPr lang="en-US" b="1" dirty="0" smtClean="0">
              <a:latin typeface="Arial Rounded MT Bol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objektivitas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berjangka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b="1" dirty="0" smtClean="0">
              <a:latin typeface="Arial Rounded MT Bold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786182" y="3286124"/>
            <a:ext cx="50006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29576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err="1" smtClean="0">
                <a:latin typeface="Arial Rounded MT Bold" pitchFamily="34" charset="0"/>
              </a:rPr>
              <a:t>Analisa</a:t>
            </a:r>
            <a:r>
              <a:rPr lang="en-US" b="1" dirty="0" smtClean="0">
                <a:latin typeface="Arial Rounded MT Bold" pitchFamily="34" charset="0"/>
              </a:rPr>
              <a:t> Data</a:t>
            </a:r>
            <a:endParaRPr lang="en-US" dirty="0" smtClean="0">
              <a:latin typeface="Arial Rounded MT Bold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-  </a:t>
            </a:r>
            <a:r>
              <a:rPr lang="en-US" dirty="0" err="1" smtClean="0">
                <a:latin typeface="Arial Rounded MT Bold" pitchFamily="34" charset="0"/>
              </a:rPr>
              <a:t>Bersifat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Deduktif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>
                <a:latin typeface="Arial Rounded MT Bold" pitchFamily="34" charset="0"/>
              </a:rPr>
              <a:t>Analisis</a:t>
            </a:r>
            <a:r>
              <a:rPr lang="en-US" dirty="0" smtClean="0">
                <a:latin typeface="Arial Rounded MT Bold" pitchFamily="34" charset="0"/>
              </a:rPr>
              <a:t> Data </a:t>
            </a:r>
            <a:r>
              <a:rPr lang="en-US" dirty="0" err="1" smtClean="0">
                <a:latin typeface="Arial Rounded MT Bold" pitchFamily="34" charset="0"/>
              </a:rPr>
              <a:t>Dilakukan</a:t>
            </a:r>
            <a:r>
              <a:rPr lang="en-US" dirty="0" smtClean="0">
                <a:latin typeface="Arial Rounded MT Bold" pitchFamily="34" charset="0"/>
              </a:rPr>
              <a:t> :</a:t>
            </a:r>
          </a:p>
          <a:p>
            <a:pPr marL="895350" indent="-541338">
              <a:buFont typeface="Wingdings" pitchFamily="2" charset="2"/>
              <a:buChar char="q"/>
            </a:pPr>
            <a:r>
              <a:rPr lang="en-US" dirty="0" err="1" smtClean="0">
                <a:latin typeface="Arial Rounded MT Bold" pitchFamily="34" charset="0"/>
              </a:rPr>
              <a:t>Uji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Validitas</a:t>
            </a:r>
            <a:endParaRPr lang="en-US" dirty="0" smtClean="0">
              <a:latin typeface="Arial Rounded MT Bold" pitchFamily="34" charset="0"/>
            </a:endParaRPr>
          </a:p>
          <a:p>
            <a:pPr marL="895350" indent="-541338">
              <a:buFont typeface="Wingdings" pitchFamily="2" charset="2"/>
              <a:buChar char="q"/>
            </a:pPr>
            <a:r>
              <a:rPr lang="en-US" dirty="0" err="1" smtClean="0">
                <a:latin typeface="Arial Rounded MT Bold" pitchFamily="34" charset="0"/>
              </a:rPr>
              <a:t>Uji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Reliabilita</a:t>
            </a:r>
            <a:r>
              <a:rPr lang="en-US" dirty="0" err="1" smtClean="0"/>
              <a:t>s</a:t>
            </a:r>
            <a:endParaRPr lang="en-US" dirty="0" smtClean="0"/>
          </a:p>
          <a:p>
            <a:pPr marL="895350" indent="-541338">
              <a:buFont typeface="Wingdings" pitchFamily="2" charset="2"/>
              <a:buChar char="q"/>
            </a:pPr>
            <a:r>
              <a:rPr lang="en-US" dirty="0" err="1" smtClean="0">
                <a:latin typeface="Arial Rounded MT Bold" pitchFamily="34" charset="0"/>
              </a:rPr>
              <a:t>Uji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Hipotesis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smtClean="0">
                <a:latin typeface="Arial Rounded MT Bold" pitchFamily="34" charset="0"/>
                <a:sym typeface="Wingdings" pitchFamily="2" charset="2"/>
              </a:rPr>
              <a:t> </a:t>
            </a:r>
            <a:r>
              <a:rPr lang="en-US" dirty="0" err="1" smtClean="0">
                <a:latin typeface="Arial Rounded MT Bold" pitchFamily="34" charset="0"/>
                <a:sym typeface="Wingdings" pitchFamily="2" charset="2"/>
              </a:rPr>
              <a:t>Alat</a:t>
            </a:r>
            <a:r>
              <a:rPr lang="en-US" dirty="0" smtClean="0">
                <a:latin typeface="Arial Rounded MT Bold" pitchFamily="34" charset="0"/>
                <a:sym typeface="Wingdings" pitchFamily="2" charset="2"/>
              </a:rPr>
              <a:t> Bantu </a:t>
            </a:r>
            <a:r>
              <a:rPr lang="en-US" dirty="0" err="1" smtClean="0">
                <a:latin typeface="Arial Rounded MT Bold" pitchFamily="34" charset="0"/>
                <a:sym typeface="Wingdings" pitchFamily="2" charset="2"/>
              </a:rPr>
              <a:t>Statistik</a:t>
            </a:r>
            <a:endParaRPr lang="en-US" dirty="0" smtClean="0">
              <a:latin typeface="Arial Rounded MT Bold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286116" y="2428868"/>
            <a:ext cx="200026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 err="1" smtClean="0">
                <a:latin typeface="Arial Rounded MT Bold" pitchFamily="34" charset="0"/>
              </a:rPr>
              <a:t>Penghitungan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reliabilitas</a:t>
            </a:r>
            <a:endParaRPr lang="en-US" sz="3600" dirty="0" smtClean="0">
              <a:latin typeface="Arial Rounded MT Bold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>
                <a:latin typeface="Arial Rounded MT Bold" pitchFamily="34" charset="0"/>
              </a:rPr>
              <a:t>Tes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Ulang</a:t>
            </a:r>
            <a:endParaRPr lang="en-US" dirty="0" smtClean="0">
              <a:latin typeface="Arial Rounded MT Bold" pitchFamily="34" charset="0"/>
            </a:endParaRPr>
          </a:p>
          <a:p>
            <a:pPr algn="ctr">
              <a:buNone/>
            </a:pPr>
            <a:r>
              <a:rPr lang="en-US" dirty="0" err="1" smtClean="0">
                <a:latin typeface="Arial Rounded MT Bold" pitchFamily="34" charset="0"/>
              </a:rPr>
              <a:t>Tes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Paralel</a:t>
            </a:r>
            <a:endParaRPr lang="en-US" dirty="0" smtClean="0">
              <a:latin typeface="Arial Rounded MT Bold" pitchFamily="34" charset="0"/>
            </a:endParaRPr>
          </a:p>
          <a:p>
            <a:pPr algn="ctr">
              <a:buNone/>
            </a:pPr>
            <a:r>
              <a:rPr lang="en-US" dirty="0" err="1" smtClean="0">
                <a:latin typeface="Arial Rounded MT Bold" pitchFamily="34" charset="0"/>
              </a:rPr>
              <a:t>Tes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Belah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Dua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428992" y="2285992"/>
            <a:ext cx="214314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ial Rounded MT Bold" pitchFamily="34" charset="0"/>
              </a:rPr>
              <a:t>Uji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Empiris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Teori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smtClean="0">
                <a:latin typeface="Arial Rounded MT Bold" pitchFamily="34" charset="0"/>
                <a:sym typeface="Wingdings" pitchFamily="2" charset="2"/>
              </a:rPr>
              <a:t> </a:t>
            </a:r>
            <a:r>
              <a:rPr lang="en-US" dirty="0" err="1" smtClean="0">
                <a:latin typeface="Arial Rounded MT Bold" pitchFamily="34" charset="0"/>
                <a:sym typeface="Wingdings" pitchFamily="2" charset="2"/>
              </a:rPr>
              <a:t>Sarana</a:t>
            </a:r>
            <a:r>
              <a:rPr lang="en-US" dirty="0" smtClean="0">
                <a:latin typeface="Arial Rounded MT Bold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 Rounded MT Bold" pitchFamily="34" charset="0"/>
                <a:sym typeface="Wingdings" pitchFamily="2" charset="2"/>
              </a:rPr>
              <a:t>Statistik</a:t>
            </a:r>
            <a:endParaRPr lang="en-US" dirty="0" smtClean="0">
              <a:latin typeface="Arial Rounded MT Bold" pitchFamily="34" charset="0"/>
              <a:sym typeface="Wingdings" pitchFamily="2" charset="2"/>
            </a:endParaRPr>
          </a:p>
          <a:p>
            <a:endParaRPr lang="en-US" dirty="0" smtClean="0">
              <a:latin typeface="Arial Rounded MT Bold" pitchFamily="34" charset="0"/>
              <a:sym typeface="Wingdings" pitchFamily="2" charset="2"/>
            </a:endParaRPr>
          </a:p>
          <a:p>
            <a:endParaRPr lang="en-US" dirty="0" smtClean="0">
              <a:latin typeface="Arial Rounded MT Bold" pitchFamily="34" charset="0"/>
            </a:endParaRPr>
          </a:p>
          <a:p>
            <a:pPr marL="4217988" indent="-447675">
              <a:buFont typeface="Wingdings" pitchFamily="2" charset="2"/>
              <a:buChar char="§"/>
            </a:pPr>
            <a:r>
              <a:rPr lang="en-US" dirty="0" err="1" smtClean="0">
                <a:latin typeface="Arial Rounded MT Bold" pitchFamily="34" charset="0"/>
              </a:rPr>
              <a:t>Korelasi</a:t>
            </a:r>
            <a:endParaRPr lang="en-US" dirty="0" smtClean="0">
              <a:latin typeface="Arial Rounded MT Bold" pitchFamily="34" charset="0"/>
            </a:endParaRPr>
          </a:p>
          <a:p>
            <a:pPr marL="4217988" indent="-447675">
              <a:buFont typeface="Wingdings" pitchFamily="2" charset="2"/>
              <a:buChar char="§"/>
            </a:pPr>
            <a:r>
              <a:rPr lang="en-US" dirty="0" err="1" smtClean="0">
                <a:latin typeface="Arial Rounded MT Bold" pitchFamily="34" charset="0"/>
              </a:rPr>
              <a:t>uji</a:t>
            </a:r>
            <a:r>
              <a:rPr lang="en-US" dirty="0" smtClean="0">
                <a:latin typeface="Arial Rounded MT Bold" pitchFamily="34" charset="0"/>
              </a:rPr>
              <a:t> t</a:t>
            </a:r>
          </a:p>
          <a:p>
            <a:pPr marL="4217988" indent="-447675">
              <a:buFont typeface="Wingdings" pitchFamily="2" charset="2"/>
              <a:buChar char="§"/>
            </a:pPr>
            <a:r>
              <a:rPr lang="en-US" dirty="0" err="1" smtClean="0">
                <a:latin typeface="Arial Rounded MT Bold" pitchFamily="34" charset="0"/>
              </a:rPr>
              <a:t>analisa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varian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dan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covarian</a:t>
            </a:r>
            <a:endParaRPr lang="en-US" dirty="0" smtClean="0">
              <a:latin typeface="Arial Rounded MT Bold" pitchFamily="34" charset="0"/>
            </a:endParaRPr>
          </a:p>
          <a:p>
            <a:pPr marL="4217988" indent="-447675">
              <a:buFont typeface="Wingdings" pitchFamily="2" charset="2"/>
              <a:buChar char="§"/>
            </a:pPr>
            <a:r>
              <a:rPr lang="en-US" dirty="0" err="1" smtClean="0">
                <a:latin typeface="Arial Rounded MT Bold" pitchFamily="34" charset="0"/>
              </a:rPr>
              <a:t>analisa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faktor</a:t>
            </a:r>
            <a:endParaRPr lang="en-US" dirty="0" smtClean="0">
              <a:latin typeface="Arial Rounded MT Bold" pitchFamily="34" charset="0"/>
            </a:endParaRPr>
          </a:p>
          <a:p>
            <a:pPr marL="4217988" indent="-447675">
              <a:buFont typeface="Wingdings" pitchFamily="2" charset="2"/>
              <a:buChar char="§"/>
            </a:pPr>
            <a:r>
              <a:rPr lang="en-US" dirty="0" err="1" smtClean="0">
                <a:latin typeface="Arial Rounded MT Bold" pitchFamily="34" charset="0"/>
              </a:rPr>
              <a:t>regresi</a:t>
            </a:r>
            <a:r>
              <a:rPr lang="en-US" dirty="0" smtClean="0">
                <a:latin typeface="Arial Rounded MT Bold" pitchFamily="34" charset="0"/>
              </a:rPr>
              <a:t> linear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214942" y="1714488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b="1" dirty="0" err="1" smtClean="0">
                <a:latin typeface="Arial Rounded MT Bold" pitchFamily="34" charset="0"/>
              </a:rPr>
              <a:t>Kebenaran</a:t>
            </a:r>
            <a:r>
              <a:rPr lang="en-US" sz="3600" b="1" dirty="0" smtClean="0">
                <a:latin typeface="Arial Rounded MT Bold" pitchFamily="34" charset="0"/>
              </a:rPr>
              <a:t> </a:t>
            </a:r>
            <a:r>
              <a:rPr lang="en-US" sz="3600" b="1" dirty="0" err="1" smtClean="0">
                <a:latin typeface="Arial Rounded MT Bold" pitchFamily="34" charset="0"/>
              </a:rPr>
              <a:t>Hasil</a:t>
            </a:r>
            <a:r>
              <a:rPr lang="en-US" sz="3600" b="1" dirty="0" smtClean="0">
                <a:latin typeface="Arial Rounded MT Bold" pitchFamily="34" charset="0"/>
              </a:rPr>
              <a:t> </a:t>
            </a:r>
            <a:r>
              <a:rPr lang="en-US" sz="3600" b="1" dirty="0" err="1" smtClean="0">
                <a:latin typeface="Arial Rounded MT Bold" pitchFamily="34" charset="0"/>
              </a:rPr>
              <a:t>Analisis</a:t>
            </a:r>
            <a:r>
              <a:rPr lang="en-US" sz="3600" b="1" dirty="0" smtClean="0">
                <a:latin typeface="Arial Rounded MT Bold" pitchFamily="34" charset="0"/>
              </a:rPr>
              <a:t> </a:t>
            </a:r>
          </a:p>
          <a:p>
            <a:endParaRPr lang="en-US" dirty="0" smtClean="0"/>
          </a:p>
          <a:p>
            <a:r>
              <a:rPr lang="en-US" dirty="0" err="1" smtClean="0">
                <a:latin typeface="Arial Rounded MT Bold" pitchFamily="34" charset="0"/>
              </a:rPr>
              <a:t>Bersifat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Nomothetik</a:t>
            </a:r>
            <a:endParaRPr lang="en-US" dirty="0" smtClean="0">
              <a:latin typeface="Arial Rounded MT Bold" pitchFamily="34" charset="0"/>
            </a:endParaRPr>
          </a:p>
          <a:p>
            <a:endParaRPr lang="en-US" dirty="0" smtClean="0">
              <a:latin typeface="Arial Rounded MT Bold" pitchFamily="34" charset="0"/>
            </a:endParaRPr>
          </a:p>
          <a:p>
            <a:r>
              <a:rPr lang="en-US" dirty="0" err="1" smtClean="0">
                <a:latin typeface="Arial Rounded MT Bold" pitchFamily="34" charset="0"/>
              </a:rPr>
              <a:t>Dapat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digeneralisasi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>
                <a:latin typeface="Arial Rounded MT Bold" pitchFamily="34" charset="0"/>
              </a:rPr>
              <a:t>Hasil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analisis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kuantitatif</a:t>
            </a:r>
            <a:r>
              <a:rPr lang="en-US" dirty="0" smtClean="0">
                <a:latin typeface="Arial Rounded MT Bold" pitchFamily="34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Arial Rounded MT Bold" pitchFamily="34" charset="0"/>
            </a:endParaRPr>
          </a:p>
          <a:p>
            <a:pPr>
              <a:buNone/>
            </a:pPr>
            <a:endParaRPr lang="en-US" dirty="0" smtClean="0">
              <a:latin typeface="Arial Rounded MT Bold" pitchFamily="34" charset="0"/>
            </a:endParaRPr>
          </a:p>
          <a:p>
            <a:pPr marL="1890713">
              <a:buNone/>
            </a:pPr>
            <a:r>
              <a:rPr lang="en-US" dirty="0" smtClean="0">
                <a:latin typeface="Arial Rounded MT Bold" pitchFamily="34" charset="0"/>
              </a:rPr>
              <a:t>	</a:t>
            </a:r>
            <a:r>
              <a:rPr lang="en-US" dirty="0" err="1" smtClean="0">
                <a:latin typeface="Arial Rounded MT Bold" pitchFamily="34" charset="0"/>
              </a:rPr>
              <a:t>Cenderung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membuktikan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maupun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memperkuat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teori-teori</a:t>
            </a:r>
            <a:r>
              <a:rPr lang="en-US" dirty="0" smtClean="0">
                <a:latin typeface="Arial Rounded MT Bold" pitchFamily="34" charset="0"/>
              </a:rPr>
              <a:t> yang </a:t>
            </a:r>
            <a:r>
              <a:rPr lang="en-US" dirty="0" err="1" smtClean="0">
                <a:latin typeface="Arial Rounded MT Bold" pitchFamily="34" charset="0"/>
              </a:rPr>
              <a:t>sudah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ada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4" name="Curved Right Arrow 3"/>
          <p:cNvSpPr/>
          <p:nvPr/>
        </p:nvSpPr>
        <p:spPr>
          <a:xfrm>
            <a:off x="1500166" y="2500306"/>
            <a:ext cx="571504" cy="20002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Joseph F. Hair, Jr., </a:t>
            </a:r>
            <a:r>
              <a:rPr lang="en-US" dirty="0" err="1" smtClean="0"/>
              <a:t>Rolph</a:t>
            </a:r>
            <a:r>
              <a:rPr lang="en-US" dirty="0" smtClean="0"/>
              <a:t> E. Anderson, Ronald </a:t>
            </a:r>
            <a:r>
              <a:rPr lang="en-US" dirty="0" err="1" smtClean="0"/>
              <a:t>L.Tatham</a:t>
            </a:r>
            <a:r>
              <a:rPr lang="en-US" dirty="0" smtClean="0"/>
              <a:t>, William C. Black. (1998).  </a:t>
            </a:r>
            <a:r>
              <a:rPr lang="en-US" i="1" dirty="0" smtClean="0"/>
              <a:t>Multivariate Data Analysis</a:t>
            </a:r>
            <a:r>
              <a:rPr lang="en-US" dirty="0" smtClean="0"/>
              <a:t>. fifth edition. Prentice Hall International, Inc.</a:t>
            </a:r>
          </a:p>
          <a:p>
            <a:r>
              <a:rPr lang="en-US" dirty="0" err="1" smtClean="0"/>
              <a:t>Prasetyo</a:t>
            </a:r>
            <a:r>
              <a:rPr lang="en-US" dirty="0" smtClean="0"/>
              <a:t>, </a:t>
            </a:r>
            <a:r>
              <a:rPr lang="en-US" dirty="0" err="1" smtClean="0"/>
              <a:t>Bambang</a:t>
            </a:r>
            <a:r>
              <a:rPr lang="en-US" dirty="0" smtClean="0"/>
              <a:t>. (2005). </a:t>
            </a:r>
            <a:r>
              <a:rPr lang="en-US" i="1" dirty="0" err="1" smtClean="0"/>
              <a:t>Metode</a:t>
            </a:r>
            <a:r>
              <a:rPr lang="en-US" i="1" dirty="0" smtClean="0"/>
              <a:t> </a:t>
            </a:r>
            <a:r>
              <a:rPr lang="en-US" i="1" dirty="0" err="1" smtClean="0"/>
              <a:t>Penelitian</a:t>
            </a:r>
            <a:r>
              <a:rPr lang="en-US" i="1" dirty="0" smtClean="0"/>
              <a:t> </a:t>
            </a:r>
            <a:r>
              <a:rPr lang="en-US" i="1" dirty="0" err="1" smtClean="0"/>
              <a:t>Kuantitatif</a:t>
            </a:r>
            <a:r>
              <a:rPr lang="en-US" i="1" dirty="0" smtClean="0"/>
              <a:t>  </a:t>
            </a:r>
            <a:r>
              <a:rPr lang="en-US" i="1" dirty="0" err="1" smtClean="0"/>
              <a:t>Teori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Aplikasi</a:t>
            </a:r>
            <a:r>
              <a:rPr lang="en-US" dirty="0" smtClean="0"/>
              <a:t>. </a:t>
            </a:r>
            <a:r>
              <a:rPr lang="en-US" dirty="0" err="1" smtClean="0"/>
              <a:t>Jakarta:PT</a:t>
            </a:r>
            <a:r>
              <a:rPr lang="en-US" dirty="0" smtClean="0"/>
              <a:t>. Raja </a:t>
            </a:r>
            <a:r>
              <a:rPr lang="en-US" dirty="0" err="1" smtClean="0"/>
              <a:t>Grafindo</a:t>
            </a:r>
            <a:r>
              <a:rPr lang="en-US" dirty="0" smtClean="0"/>
              <a:t> </a:t>
            </a:r>
            <a:r>
              <a:rPr lang="en-US" dirty="0" err="1" smtClean="0"/>
              <a:t>Persada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Santosa</a:t>
            </a:r>
            <a:r>
              <a:rPr lang="en-US" dirty="0" smtClean="0"/>
              <a:t>, </a:t>
            </a:r>
            <a:r>
              <a:rPr lang="en-US" dirty="0" err="1" smtClean="0"/>
              <a:t>Gempur</a:t>
            </a:r>
            <a:r>
              <a:rPr lang="en-US" dirty="0" smtClean="0"/>
              <a:t>. </a:t>
            </a:r>
            <a:r>
              <a:rPr lang="fi-FI" dirty="0" smtClean="0"/>
              <a:t>(2005). </a:t>
            </a:r>
            <a:r>
              <a:rPr lang="fi-FI" i="1" dirty="0" smtClean="0"/>
              <a:t>Metodologi Penelitian (Kuantitatif dan Kualitatif).</a:t>
            </a:r>
            <a:r>
              <a:rPr lang="fi-FI" dirty="0" smtClean="0"/>
              <a:t> Jakarta:Prestasi Pustaka. </a:t>
            </a:r>
            <a:endParaRPr lang="en-US" dirty="0" smtClean="0"/>
          </a:p>
          <a:p>
            <a:r>
              <a:rPr lang="fi-FI" dirty="0" smtClean="0"/>
              <a:t>Sarwono, Jonathan. (2005). </a:t>
            </a:r>
            <a:r>
              <a:rPr lang="fi-FI" i="1" dirty="0" smtClean="0"/>
              <a:t>SPSS Teori dan Aplikasi Menggunakan SPSS versi 12 Edisi II</a:t>
            </a:r>
            <a:r>
              <a:rPr lang="fi-FI" dirty="0" smtClean="0"/>
              <a:t>. Bandung:Danamartha Sejahtera Utama.</a:t>
            </a:r>
            <a:endParaRPr lang="en-US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7972452" cy="5643602"/>
          </a:xfrm>
        </p:spPr>
        <p:txBody>
          <a:bodyPr>
            <a:normAutofit/>
          </a:bodyPr>
          <a:lstStyle/>
          <a:p>
            <a:r>
              <a:rPr lang="en-GB" dirty="0" err="1" smtClean="0"/>
              <a:t>Azwar</a:t>
            </a:r>
            <a:r>
              <a:rPr lang="en-GB" dirty="0" smtClean="0"/>
              <a:t>, </a:t>
            </a:r>
            <a:r>
              <a:rPr lang="en-GB" dirty="0" err="1" smtClean="0"/>
              <a:t>Saifudin</a:t>
            </a:r>
            <a:r>
              <a:rPr lang="en-GB" dirty="0" smtClean="0"/>
              <a:t>. 1997. </a:t>
            </a:r>
            <a:r>
              <a:rPr lang="en-GB" i="1" dirty="0" err="1" smtClean="0"/>
              <a:t>Reliabilitas</a:t>
            </a:r>
            <a:r>
              <a:rPr lang="en-GB" i="1" dirty="0" smtClean="0"/>
              <a:t> </a:t>
            </a:r>
            <a:r>
              <a:rPr lang="en-GB" i="1" dirty="0" err="1" smtClean="0"/>
              <a:t>dan</a:t>
            </a:r>
            <a:r>
              <a:rPr lang="en-GB" i="1" dirty="0" smtClean="0"/>
              <a:t> </a:t>
            </a:r>
            <a:r>
              <a:rPr lang="en-GB" i="1" dirty="0" err="1" smtClean="0"/>
              <a:t>Validitas</a:t>
            </a:r>
            <a:r>
              <a:rPr lang="en-GB" dirty="0" smtClean="0"/>
              <a:t>. Yogyakarta : </a:t>
            </a:r>
            <a:r>
              <a:rPr lang="en-GB" dirty="0" err="1" smtClean="0"/>
              <a:t>Pustaka</a:t>
            </a:r>
            <a:r>
              <a:rPr lang="en-GB" dirty="0" smtClean="0"/>
              <a:t> </a:t>
            </a:r>
            <a:r>
              <a:rPr lang="en-GB" dirty="0" err="1" smtClean="0"/>
              <a:t>Pelajar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err="1" smtClean="0"/>
              <a:t>Brannen</a:t>
            </a:r>
            <a:r>
              <a:rPr lang="en-GB" dirty="0" smtClean="0"/>
              <a:t>, Julia.1999. </a:t>
            </a:r>
            <a:r>
              <a:rPr lang="en-GB" i="1" dirty="0" err="1" smtClean="0"/>
              <a:t>Memadu</a:t>
            </a:r>
            <a:r>
              <a:rPr lang="en-GB" i="1" dirty="0" smtClean="0"/>
              <a:t> </a:t>
            </a:r>
            <a:r>
              <a:rPr lang="en-GB" i="1" dirty="0" err="1" smtClean="0"/>
              <a:t>Penelitian</a:t>
            </a:r>
            <a:r>
              <a:rPr lang="en-GB" i="1" dirty="0" smtClean="0"/>
              <a:t> </a:t>
            </a:r>
            <a:r>
              <a:rPr lang="en-GB" i="1" dirty="0" err="1" smtClean="0"/>
              <a:t>Kualitatif</a:t>
            </a:r>
            <a:r>
              <a:rPr lang="en-GB" i="1" dirty="0" smtClean="0"/>
              <a:t> </a:t>
            </a:r>
            <a:r>
              <a:rPr lang="en-GB" i="1" dirty="0" err="1" smtClean="0"/>
              <a:t>dan</a:t>
            </a:r>
            <a:r>
              <a:rPr lang="en-GB" i="1" dirty="0" smtClean="0"/>
              <a:t> </a:t>
            </a:r>
            <a:r>
              <a:rPr lang="en-GB" i="1" dirty="0" err="1" smtClean="0"/>
              <a:t>Kuantitatif</a:t>
            </a:r>
            <a:r>
              <a:rPr lang="en-GB" dirty="0" err="1" smtClean="0"/>
              <a:t>.Yogyakarta</a:t>
            </a:r>
            <a:r>
              <a:rPr lang="en-GB" dirty="0" smtClean="0"/>
              <a:t> :</a:t>
            </a:r>
            <a:r>
              <a:rPr lang="en-GB" dirty="0" err="1" smtClean="0"/>
              <a:t>Pustaka</a:t>
            </a:r>
            <a:r>
              <a:rPr lang="en-GB" dirty="0" smtClean="0"/>
              <a:t> </a:t>
            </a:r>
            <a:r>
              <a:rPr lang="en-GB" dirty="0" err="1" smtClean="0"/>
              <a:t>Pelajar</a:t>
            </a:r>
            <a:r>
              <a:rPr lang="en-GB" dirty="0" smtClean="0"/>
              <a:t>.</a:t>
            </a:r>
          </a:p>
          <a:p>
            <a:r>
              <a:rPr lang="en-GB" dirty="0" smtClean="0"/>
              <a:t>Eriyanto.2007. </a:t>
            </a:r>
            <a:r>
              <a:rPr lang="en-GB" i="1" dirty="0" err="1" smtClean="0"/>
              <a:t>Teknik</a:t>
            </a:r>
            <a:r>
              <a:rPr lang="en-GB" i="1" dirty="0" smtClean="0"/>
              <a:t> Sampling : </a:t>
            </a:r>
            <a:r>
              <a:rPr lang="en-GB" i="1" dirty="0" err="1" smtClean="0"/>
              <a:t>Analisis</a:t>
            </a:r>
            <a:r>
              <a:rPr lang="en-GB" i="1" dirty="0" smtClean="0"/>
              <a:t> </a:t>
            </a:r>
            <a:r>
              <a:rPr lang="en-GB" i="1" dirty="0" err="1" smtClean="0"/>
              <a:t>Opini</a:t>
            </a:r>
            <a:r>
              <a:rPr lang="en-GB" i="1" dirty="0" smtClean="0"/>
              <a:t> </a:t>
            </a:r>
            <a:r>
              <a:rPr lang="en-GB" i="1" dirty="0" err="1" smtClean="0"/>
              <a:t>Publik</a:t>
            </a:r>
            <a:r>
              <a:rPr lang="en-GB" dirty="0" err="1" smtClean="0"/>
              <a:t>.Yogyakarta:LKIS</a:t>
            </a:r>
            <a:endParaRPr lang="en-US" dirty="0" smtClean="0"/>
          </a:p>
          <a:p>
            <a:r>
              <a:rPr lang="en-GB" dirty="0" err="1" smtClean="0"/>
              <a:t>Meier,Kenneth</a:t>
            </a:r>
            <a:r>
              <a:rPr lang="en-GB" dirty="0" smtClean="0"/>
              <a:t> J and Jeffrey L </a:t>
            </a:r>
            <a:r>
              <a:rPr lang="en-GB" dirty="0" err="1" smtClean="0"/>
              <a:t>Brudney</a:t>
            </a:r>
            <a:r>
              <a:rPr lang="en-GB" dirty="0" smtClean="0"/>
              <a:t>. </a:t>
            </a:r>
            <a:r>
              <a:rPr lang="en-GB" i="1" dirty="0" smtClean="0"/>
              <a:t>Applied Statistic for Public </a:t>
            </a:r>
            <a:r>
              <a:rPr lang="en-GB" i="1" dirty="0" err="1" smtClean="0"/>
              <a:t>Administration</a:t>
            </a:r>
            <a:r>
              <a:rPr lang="en-GB" dirty="0" err="1" smtClean="0"/>
              <a:t>.New</a:t>
            </a:r>
            <a:r>
              <a:rPr lang="en-GB" dirty="0" smtClean="0"/>
              <a:t> York: Harcourt Brace College.</a:t>
            </a:r>
            <a:endParaRPr lang="en-US" dirty="0" smtClean="0"/>
          </a:p>
          <a:p>
            <a:r>
              <a:rPr lang="en-US" dirty="0" err="1" smtClean="0"/>
              <a:t>Majchrzak</a:t>
            </a:r>
            <a:r>
              <a:rPr lang="en-US" dirty="0" smtClean="0"/>
              <a:t>, Ann. 1984. </a:t>
            </a:r>
            <a:r>
              <a:rPr lang="en-US" i="1" dirty="0" smtClean="0"/>
              <a:t>Methods For Policy Research</a:t>
            </a:r>
            <a:r>
              <a:rPr lang="en-US" dirty="0" smtClean="0"/>
              <a:t>. California United States Of America: Sage Publications, Inc.</a:t>
            </a:r>
          </a:p>
          <a:p>
            <a:r>
              <a:rPr lang="it-IT" dirty="0" smtClean="0"/>
              <a:t>Matlack, William F. 1980. </a:t>
            </a:r>
            <a:r>
              <a:rPr lang="it-IT" i="1" dirty="0" smtClean="0"/>
              <a:t>Statistics For Public Policy And Management</a:t>
            </a:r>
            <a:r>
              <a:rPr lang="it-IT" dirty="0" smtClean="0"/>
              <a:t>. Boston Massachusetts United States Of America : Duxbury Press.</a:t>
            </a:r>
            <a:endParaRPr lang="en-US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614" y="27463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B050"/>
                </a:solidFill>
              </a:rPr>
              <a:t>USULAN  PENELITIAN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7398" y="1357298"/>
            <a:ext cx="6400816" cy="49720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COVER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LEMBAR PENGESAHAN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KATA PENGANTAR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DAFTAR ISI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DAFTAR TABEL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DAFTAR GAMBAR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DAFTAR LAMPIRAN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 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BAB   I    PENDAHULUAN</a:t>
            </a:r>
            <a:endParaRPr lang="en-US" sz="2400" dirty="0" smtClean="0"/>
          </a:p>
          <a:p>
            <a:pPr marL="1693863" lvl="1" indent="-273050">
              <a:spcBef>
                <a:spcPts val="0"/>
              </a:spcBef>
              <a:buNone/>
            </a:pPr>
            <a:r>
              <a:rPr lang="en-US" sz="2400" b="1" dirty="0" smtClean="0"/>
              <a:t>1.1  </a:t>
            </a:r>
            <a:r>
              <a:rPr lang="en-US" sz="2400" b="1" dirty="0" err="1" smtClean="0"/>
              <a:t>Latar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Belakang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Penelitian</a:t>
            </a:r>
            <a:endParaRPr lang="en-US" sz="2400" dirty="0" smtClean="0"/>
          </a:p>
          <a:p>
            <a:pPr marL="1693863" lvl="1" indent="-273050">
              <a:spcBef>
                <a:spcPts val="0"/>
              </a:spcBef>
              <a:buNone/>
            </a:pPr>
            <a:r>
              <a:rPr lang="en-US" sz="2400" b="1" dirty="0" smtClean="0"/>
              <a:t>1.2  </a:t>
            </a:r>
            <a:r>
              <a:rPr lang="en-US" sz="2400" b="1" dirty="0" err="1" smtClean="0"/>
              <a:t>Rumusan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Masalah</a:t>
            </a:r>
            <a:endParaRPr lang="en-US" sz="2400" dirty="0" smtClean="0"/>
          </a:p>
          <a:p>
            <a:pPr marL="1693863" lvl="1" indent="-273050">
              <a:spcBef>
                <a:spcPts val="0"/>
              </a:spcBef>
              <a:buNone/>
            </a:pPr>
            <a:r>
              <a:rPr lang="en-US" sz="2400" b="1" dirty="0" smtClean="0"/>
              <a:t>1.3  </a:t>
            </a:r>
            <a:r>
              <a:rPr lang="en-US" sz="2400" b="1" dirty="0" err="1" smtClean="0"/>
              <a:t>Maksud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Tujuan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Penelitian</a:t>
            </a:r>
            <a:endParaRPr lang="en-US" sz="2400" dirty="0" smtClean="0"/>
          </a:p>
          <a:p>
            <a:pPr marL="1693863" lvl="1" indent="-273050">
              <a:spcBef>
                <a:spcPts val="0"/>
              </a:spcBef>
              <a:buNone/>
            </a:pPr>
            <a:r>
              <a:rPr lang="en-US" sz="2400" b="1" dirty="0" smtClean="0"/>
              <a:t>1.4  </a:t>
            </a:r>
            <a:r>
              <a:rPr lang="en-US" sz="2400" b="1" dirty="0" err="1" smtClean="0"/>
              <a:t>Kegunaan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Penelitian</a:t>
            </a:r>
            <a:endParaRPr lang="en-US" sz="2400" dirty="0" smtClean="0"/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endParaRPr lang="en-US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614" y="27463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B050"/>
                </a:solidFill>
              </a:rPr>
              <a:t>USULAN  PENELITIAN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1500174"/>
            <a:ext cx="7072362" cy="5257800"/>
          </a:xfrm>
        </p:spPr>
        <p:txBody>
          <a:bodyPr>
            <a:noAutofit/>
          </a:bodyPr>
          <a:lstStyle/>
          <a:p>
            <a:pPr marL="1624013" indent="-1587500">
              <a:spcBef>
                <a:spcPts val="0"/>
              </a:spcBef>
              <a:buNone/>
            </a:pPr>
            <a:r>
              <a:rPr lang="en-US" sz="2400" b="1" dirty="0" smtClean="0"/>
              <a:t> BAB  II	KAJIAN PUSTAKA, KERANGKA </a:t>
            </a:r>
            <a:endParaRPr lang="en-US" sz="2400" b="1" dirty="0" smtClean="0"/>
          </a:p>
          <a:p>
            <a:pPr marL="1624013" indent="-1587500">
              <a:spcBef>
                <a:spcPts val="0"/>
              </a:spcBef>
              <a:buNone/>
            </a:pPr>
            <a:r>
              <a:rPr lang="en-US" sz="2400" b="1" dirty="0" smtClean="0"/>
              <a:t> </a:t>
            </a:r>
            <a:r>
              <a:rPr lang="en-US" sz="2400" b="1" dirty="0" smtClean="0"/>
              <a:t>                    </a:t>
            </a:r>
            <a:r>
              <a:rPr lang="en-US" sz="2400" b="1" dirty="0" smtClean="0"/>
              <a:t>PEMIKIRAN </a:t>
            </a:r>
            <a:r>
              <a:rPr lang="en-US" sz="2400" b="1" dirty="0" smtClean="0"/>
              <a:t>DAN HIPOTESIS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			2.1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Kajian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Pustaka</a:t>
            </a:r>
            <a:endParaRPr lang="en-US" sz="2400" dirty="0" smtClean="0"/>
          </a:p>
          <a:p>
            <a:pPr marL="2781300" indent="-2744788">
              <a:spcBef>
                <a:spcPts val="0"/>
              </a:spcBef>
              <a:buNone/>
            </a:pPr>
            <a:r>
              <a:rPr lang="en-US" sz="2400" b="1" dirty="0" smtClean="0"/>
              <a:t>            </a:t>
            </a:r>
            <a:r>
              <a:rPr lang="en-US" sz="2400" b="1" dirty="0" smtClean="0"/>
              <a:t> </a:t>
            </a:r>
            <a:r>
              <a:rPr lang="en-US" sz="2400" b="1" dirty="0" smtClean="0"/>
              <a:t>                  </a:t>
            </a:r>
            <a:r>
              <a:rPr lang="en-US" sz="2400" b="1" dirty="0" smtClean="0"/>
              <a:t>2.1.1   </a:t>
            </a:r>
            <a:r>
              <a:rPr lang="en-US" sz="2400" b="1" dirty="0" err="1" smtClean="0"/>
              <a:t>Kajian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Penelitian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Terdahulu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			</a:t>
            </a:r>
            <a:r>
              <a:rPr lang="en-US" sz="2400" b="1" dirty="0" smtClean="0"/>
              <a:t>       2.1.2   </a:t>
            </a:r>
            <a:r>
              <a:rPr lang="en-US" sz="2400" b="1" dirty="0" err="1" smtClean="0"/>
              <a:t>Teori-teori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			2.2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Kerangka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Pemikiran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			2.3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Hipotesis</a:t>
            </a:r>
            <a:r>
              <a:rPr lang="en-US" sz="2400" b="1" dirty="0" smtClean="0"/>
              <a:t> </a:t>
            </a:r>
          </a:p>
          <a:p>
            <a:pPr>
              <a:spcBef>
                <a:spcPts val="0"/>
              </a:spcBef>
              <a:buNone/>
              <a:tabLst>
                <a:tab pos="1624013" algn="l"/>
              </a:tabLst>
            </a:pPr>
            <a:r>
              <a:rPr lang="en-US" sz="2400" b="1" dirty="0" smtClean="0"/>
              <a:t>BAB III	METODE </a:t>
            </a:r>
            <a:r>
              <a:rPr lang="en-US" sz="2400" b="1" dirty="0" smtClean="0"/>
              <a:t>PENELITIAN </a:t>
            </a:r>
            <a:endParaRPr lang="en-US" sz="2400" dirty="0" smtClean="0"/>
          </a:p>
          <a:p>
            <a:pPr lvl="1">
              <a:spcBef>
                <a:spcPts val="0"/>
              </a:spcBef>
              <a:buNone/>
            </a:pPr>
            <a:r>
              <a:rPr lang="en-US" sz="2400" b="1" dirty="0" smtClean="0"/>
              <a:t>			3.1  </a:t>
            </a:r>
            <a:r>
              <a:rPr lang="en-US" sz="2400" b="1" dirty="0" err="1" smtClean="0"/>
              <a:t>Desain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Penelitian</a:t>
            </a:r>
            <a:endParaRPr lang="en-US" sz="2400" dirty="0" smtClean="0"/>
          </a:p>
          <a:p>
            <a:pPr lvl="1">
              <a:spcBef>
                <a:spcPts val="0"/>
              </a:spcBef>
              <a:buNone/>
            </a:pPr>
            <a:r>
              <a:rPr lang="en-US" sz="2400" b="1" dirty="0" smtClean="0"/>
              <a:t>			3.2  </a:t>
            </a:r>
            <a:r>
              <a:rPr lang="en-US" sz="2400" b="1" dirty="0" err="1" smtClean="0"/>
              <a:t>Teknik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Pengumpulan</a:t>
            </a:r>
            <a:r>
              <a:rPr lang="en-US" sz="2400" b="1" dirty="0" smtClean="0"/>
              <a:t> Data</a:t>
            </a:r>
            <a:endParaRPr lang="en-US" sz="2400" dirty="0" smtClean="0"/>
          </a:p>
          <a:p>
            <a:pPr lvl="1">
              <a:spcBef>
                <a:spcPts val="0"/>
              </a:spcBef>
              <a:buNone/>
            </a:pPr>
            <a:r>
              <a:rPr lang="en-US" sz="2400" b="1" dirty="0" smtClean="0"/>
              <a:t>			3.3  </a:t>
            </a:r>
            <a:r>
              <a:rPr lang="en-US" sz="2400" b="1" dirty="0" err="1" smtClean="0"/>
              <a:t>Rencana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Analisa</a:t>
            </a:r>
            <a:r>
              <a:rPr lang="en-US" sz="2400" b="1" dirty="0" smtClean="0"/>
              <a:t> Data </a:t>
            </a:r>
            <a:endParaRPr lang="en-US" sz="2400" dirty="0" smtClean="0"/>
          </a:p>
          <a:p>
            <a:pPr lvl="1">
              <a:spcBef>
                <a:spcPts val="0"/>
              </a:spcBef>
              <a:buNone/>
            </a:pPr>
            <a:r>
              <a:rPr lang="en-US" sz="2400" b="1" dirty="0" smtClean="0"/>
              <a:t>			3.4  </a:t>
            </a:r>
            <a:r>
              <a:rPr lang="en-US" sz="2400" b="1" dirty="0" err="1" smtClean="0"/>
              <a:t>Lokasi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Jadwal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Penelitian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DAFTAR </a:t>
            </a:r>
            <a:r>
              <a:rPr lang="en-US" sz="2400" b="1" dirty="0" smtClean="0"/>
              <a:t>PUSTAKA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LAMPIRAN-LAMPIRAN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619404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2976" y="2786058"/>
            <a:ext cx="24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Desain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Riset</a:t>
            </a:r>
            <a:endParaRPr lang="en-US" sz="3600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428868"/>
            <a:ext cx="7467600" cy="1143000"/>
          </a:xfrm>
        </p:spPr>
        <p:txBody>
          <a:bodyPr/>
          <a:lstStyle/>
          <a:p>
            <a:pPr algn="ctr"/>
            <a:r>
              <a:rPr lang="en-US" b="1" dirty="0" smtClean="0"/>
              <a:t>TERIMA KASIH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06775" indent="-3406775">
              <a:buNone/>
            </a:pPr>
            <a:r>
              <a:rPr lang="en-US" sz="2800" b="1" dirty="0" err="1" smtClean="0">
                <a:latin typeface="Arial Rounded MT Bold" pitchFamily="34" charset="0"/>
                <a:sym typeface="Wingdings" pitchFamily="2" charset="2"/>
              </a:rPr>
              <a:t>Jenis</a:t>
            </a:r>
            <a:r>
              <a:rPr lang="en-US" sz="2800" b="1" dirty="0" smtClean="0">
                <a:latin typeface="Arial Rounded MT Bold" pitchFamily="34" charset="0"/>
                <a:sym typeface="Wingdings" pitchFamily="2" charset="2"/>
              </a:rPr>
              <a:t> data </a:t>
            </a:r>
            <a:r>
              <a:rPr lang="en-US" sz="2800" dirty="0" smtClean="0">
                <a:latin typeface="Arial Rounded MT Bold" pitchFamily="34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Arial Rounded MT Bold" pitchFamily="34" charset="0"/>
                <a:sym typeface="Wingdings" pitchFamily="2" charset="2"/>
              </a:rPr>
              <a:t>Deskriptif</a:t>
            </a:r>
            <a:endParaRPr lang="en-US" sz="2800" dirty="0" smtClean="0">
              <a:latin typeface="Arial Rounded MT Bold" pitchFamily="34" charset="0"/>
              <a:sym typeface="Wingdings" pitchFamily="2" charset="2"/>
            </a:endParaRPr>
          </a:p>
          <a:p>
            <a:pPr marL="3406775" indent="-3406775">
              <a:buNone/>
            </a:pPr>
            <a:endParaRPr lang="en-US" sz="2800" dirty="0" smtClean="0">
              <a:latin typeface="Arial Rounded MT Bold" pitchFamily="34" charset="0"/>
              <a:sym typeface="Wingdings" pitchFamily="2" charset="2"/>
            </a:endParaRPr>
          </a:p>
          <a:p>
            <a:pPr marL="1698625" indent="-1698625">
              <a:buNone/>
            </a:pPr>
            <a:r>
              <a:rPr lang="en-US" sz="2800" b="1" dirty="0" err="1" smtClean="0">
                <a:latin typeface="Arial Rounded MT Bold" pitchFamily="34" charset="0"/>
                <a:sym typeface="Wingdings" pitchFamily="2" charset="2"/>
              </a:rPr>
              <a:t>Tujuan</a:t>
            </a:r>
            <a:r>
              <a:rPr lang="en-US" sz="2800" dirty="0" smtClean="0">
                <a:latin typeface="Arial Rounded MT Bold" pitchFamily="34" charset="0"/>
                <a:sym typeface="Wingdings" pitchFamily="2" charset="2"/>
              </a:rPr>
              <a:t>  </a:t>
            </a:r>
            <a:r>
              <a:rPr lang="en-US" sz="2800" dirty="0" err="1" smtClean="0">
                <a:latin typeface="Arial Rounded MT Bold" pitchFamily="34" charset="0"/>
              </a:rPr>
              <a:t>Mengembangkan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pengertian</a:t>
            </a:r>
            <a:r>
              <a:rPr lang="en-US" sz="2800" dirty="0" smtClean="0">
                <a:latin typeface="Arial Rounded MT Bold" pitchFamily="34" charset="0"/>
              </a:rPr>
              <a:t>, </a:t>
            </a:r>
            <a:r>
              <a:rPr lang="en-US" sz="2800" dirty="0" err="1" smtClean="0">
                <a:latin typeface="Arial Rounded MT Bold" pitchFamily="34" charset="0"/>
              </a:rPr>
              <a:t>konsep-konsep</a:t>
            </a:r>
            <a:endParaRPr lang="en-US" sz="2800" dirty="0" smtClean="0">
              <a:latin typeface="Arial Rounded MT Bold" pitchFamily="34" charset="0"/>
            </a:endParaRPr>
          </a:p>
          <a:p>
            <a:pPr marL="1698625" indent="-1698625">
              <a:buNone/>
            </a:pPr>
            <a:r>
              <a:rPr lang="en-US" sz="2800" dirty="0" smtClean="0">
                <a:latin typeface="Arial Rounded MT Bold" pitchFamily="34" charset="0"/>
              </a:rPr>
              <a:t>	</a:t>
            </a:r>
            <a:r>
              <a:rPr lang="en-US" sz="2800" dirty="0" err="1" smtClean="0">
                <a:latin typeface="Arial Rounded MT Bold" pitchFamily="34" charset="0"/>
              </a:rPr>
              <a:t>Bersifat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Praktis</a:t>
            </a:r>
            <a:endParaRPr lang="en-US" sz="2800" dirty="0" smtClean="0">
              <a:latin typeface="Arial Rounded MT Bold" pitchFamily="34" charset="0"/>
            </a:endParaRP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err="1" smtClean="0">
                <a:latin typeface="Arial Rounded MT Bold" pitchFamily="34" charset="0"/>
              </a:rPr>
              <a:t>Informan</a:t>
            </a:r>
            <a:endParaRPr lang="en-US" sz="2800" dirty="0" smtClean="0"/>
          </a:p>
          <a:p>
            <a:pPr algn="ctr">
              <a:buNone/>
            </a:pPr>
            <a:endParaRPr lang="en-US" sz="2800" dirty="0">
              <a:sym typeface="Wingdings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latin typeface="Arial Rounded MT Bold" pitchFamily="34" charset="0"/>
                <a:sym typeface="Wingdings" pitchFamily="2" charset="2"/>
              </a:rPr>
              <a:t>Sampel</a:t>
            </a:r>
            <a:r>
              <a:rPr lang="en-US" sz="2800" dirty="0" smtClean="0">
                <a:latin typeface="Arial Rounded MT Bold" pitchFamily="34" charset="0"/>
                <a:sym typeface="Wingdings" pitchFamily="2" charset="2"/>
              </a:rPr>
              <a:t> Kecil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latin typeface="Arial Rounded MT Bold" pitchFamily="34" charset="0"/>
                <a:sym typeface="Wingdings" pitchFamily="2" charset="2"/>
              </a:rPr>
              <a:t>Teknik</a:t>
            </a:r>
            <a:r>
              <a:rPr lang="en-US" sz="2800" dirty="0" smtClean="0">
                <a:latin typeface="Arial Rounded MT Bold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 Rounded MT Bold" pitchFamily="34" charset="0"/>
                <a:sym typeface="Wingdings" pitchFamily="2" charset="2"/>
              </a:rPr>
              <a:t>Penentuan</a:t>
            </a:r>
            <a:r>
              <a:rPr lang="en-US" sz="2800" dirty="0" smtClean="0">
                <a:latin typeface="Arial Rounded MT Bold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 Rounded MT Bold" pitchFamily="34" charset="0"/>
                <a:sym typeface="Wingdings" pitchFamily="2" charset="2"/>
              </a:rPr>
              <a:t>Sampel</a:t>
            </a:r>
            <a:r>
              <a:rPr lang="en-US" sz="2800" dirty="0" smtClean="0">
                <a:latin typeface="Arial Rounded MT Bold" pitchFamily="34" charset="0"/>
                <a:sym typeface="Wingdings" pitchFamily="2" charset="2"/>
              </a:rPr>
              <a:t>  </a:t>
            </a:r>
            <a:r>
              <a:rPr lang="en-US" sz="2800" dirty="0" smtClean="0">
                <a:latin typeface="Arial Rounded MT Bold" pitchFamily="34" charset="0"/>
                <a:sym typeface="Wingdings" pitchFamily="2" charset="2"/>
              </a:rPr>
              <a:t>(Non </a:t>
            </a:r>
            <a:r>
              <a:rPr lang="en-US" sz="2800" dirty="0" err="1" smtClean="0">
                <a:latin typeface="Arial Rounded MT Bold" pitchFamily="34" charset="0"/>
                <a:sym typeface="Wingdings" pitchFamily="2" charset="2"/>
              </a:rPr>
              <a:t>Probabilitas</a:t>
            </a:r>
            <a:r>
              <a:rPr lang="en-US" sz="2800" dirty="0" smtClean="0">
                <a:latin typeface="Arial Rounded MT Bold" pitchFamily="34" charset="0"/>
                <a:sym typeface="Wingdings" pitchFamily="2" charset="2"/>
              </a:rPr>
              <a:t> </a:t>
            </a:r>
            <a:r>
              <a:rPr lang="en-US" sz="2800" dirty="0" smtClean="0">
                <a:latin typeface="Arial Rounded MT Bold" pitchFamily="34" charset="0"/>
                <a:sym typeface="Wingdings" pitchFamily="2" charset="2"/>
              </a:rPr>
              <a:t>) </a:t>
            </a:r>
            <a:endParaRPr lang="en-US" sz="2800" dirty="0" smtClean="0">
              <a:latin typeface="Arial Rounded MT Bold" pitchFamily="34" charset="0"/>
              <a:sym typeface="Wingdings" pitchFamily="2" charset="2"/>
            </a:endParaRPr>
          </a:p>
          <a:p>
            <a:pPr marL="1074738" indent="-617538">
              <a:buFont typeface="Wingdings" pitchFamily="2" charset="2"/>
              <a:buChar char="Ø"/>
            </a:pPr>
            <a:r>
              <a:rPr lang="en-US" sz="2800" dirty="0" smtClean="0">
                <a:latin typeface="Arial Rounded MT Bold" pitchFamily="34" charset="0"/>
              </a:rPr>
              <a:t>Purposive</a:t>
            </a:r>
          </a:p>
          <a:p>
            <a:pPr marL="1074738" indent="-617538">
              <a:buFont typeface="Wingdings" pitchFamily="2" charset="2"/>
              <a:buChar char="Ø"/>
            </a:pPr>
            <a:r>
              <a:rPr lang="en-US" sz="2800" dirty="0">
                <a:latin typeface="Arial Rounded MT Bold" pitchFamily="34" charset="0"/>
              </a:rPr>
              <a:t>Snowball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b="1" dirty="0" err="1">
                <a:latin typeface="Arial Rounded MT Bold" pitchFamily="34" charset="0"/>
              </a:rPr>
              <a:t>Teknik</a:t>
            </a:r>
            <a:r>
              <a:rPr lang="en-US" sz="3600" b="1" dirty="0">
                <a:latin typeface="Arial Rounded MT Bold" pitchFamily="34" charset="0"/>
              </a:rPr>
              <a:t> </a:t>
            </a:r>
            <a:r>
              <a:rPr lang="en-US" sz="3600" b="1" dirty="0" err="1">
                <a:latin typeface="Arial Rounded MT Bold" pitchFamily="34" charset="0"/>
              </a:rPr>
              <a:t>pengumpulan</a:t>
            </a:r>
            <a:r>
              <a:rPr lang="en-US" sz="3600" b="1" dirty="0">
                <a:latin typeface="Arial Rounded MT Bold" pitchFamily="34" charset="0"/>
              </a:rPr>
              <a:t> </a:t>
            </a:r>
            <a:r>
              <a:rPr lang="en-US" sz="3600" b="1" dirty="0" smtClean="0">
                <a:latin typeface="Arial Rounded MT Bold" pitchFamily="34" charset="0"/>
              </a:rPr>
              <a:t>data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err="1">
                <a:latin typeface="Arial Rounded MT Bold" pitchFamily="34" charset="0"/>
              </a:rPr>
              <a:t>Studi</a:t>
            </a:r>
            <a:r>
              <a:rPr lang="en-US" sz="2800" dirty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Pustaka</a:t>
            </a:r>
            <a:endParaRPr lang="en-US" sz="2800" dirty="0">
              <a:latin typeface="Arial Rounded MT Bol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Arial Rounded MT Bold" pitchFamily="34" charset="0"/>
              </a:rPr>
              <a:t>Studi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Lapangan</a:t>
            </a:r>
            <a:endParaRPr lang="en-US" sz="2800" dirty="0" smtClean="0">
              <a:latin typeface="Arial Rounded MT Bold" pitchFamily="34" charset="0"/>
            </a:endParaRPr>
          </a:p>
          <a:p>
            <a:pPr marL="982663" indent="-617538">
              <a:buFont typeface="Courier New" pitchFamily="49" charset="0"/>
              <a:buChar char="o"/>
              <a:tabLst>
                <a:tab pos="892175" algn="l"/>
              </a:tabLst>
            </a:pPr>
            <a:r>
              <a:rPr lang="en-US" sz="2800" dirty="0" err="1" smtClean="0">
                <a:latin typeface="Arial Rounded MT Bold" pitchFamily="34" charset="0"/>
              </a:rPr>
              <a:t>Observasi</a:t>
            </a:r>
            <a:endParaRPr lang="en-US" sz="2800" dirty="0" smtClean="0">
              <a:latin typeface="Arial Rounded MT Bold" pitchFamily="34" charset="0"/>
            </a:endParaRPr>
          </a:p>
          <a:p>
            <a:pPr marL="982663" indent="-617538">
              <a:buFont typeface="Courier New" pitchFamily="49" charset="0"/>
              <a:buChar char="o"/>
            </a:pPr>
            <a:r>
              <a:rPr lang="en-US" sz="2800" dirty="0" err="1" smtClean="0">
                <a:latin typeface="Arial Rounded MT Bold" pitchFamily="34" charset="0"/>
              </a:rPr>
              <a:t>Wawancara</a:t>
            </a:r>
            <a:r>
              <a:rPr lang="en-US" sz="2800" dirty="0" smtClean="0">
                <a:latin typeface="Arial Rounded MT Bold" pitchFamily="34" charset="0"/>
              </a:rPr>
              <a:t>/Interview </a:t>
            </a:r>
            <a:endParaRPr lang="en-US" sz="28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b="1" dirty="0" smtClean="0">
                <a:latin typeface="Arial Rounded MT Bold" pitchFamily="34" charset="0"/>
              </a:rPr>
              <a:t>Interview</a:t>
            </a:r>
            <a:r>
              <a:rPr lang="en-US" dirty="0" smtClean="0"/>
              <a:t> </a:t>
            </a:r>
          </a:p>
          <a:p>
            <a:pPr lvl="8">
              <a:buNone/>
            </a:pPr>
            <a:r>
              <a:rPr lang="en-US" sz="2800" b="1" dirty="0" smtClean="0"/>
              <a:t>     	                         </a:t>
            </a:r>
            <a:r>
              <a:rPr lang="en-US" sz="2800" b="1" dirty="0" err="1" smtClean="0"/>
              <a:t>terstruktur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      </a:t>
            </a:r>
            <a:r>
              <a:rPr lang="en-US" sz="2800" b="1" dirty="0" smtClean="0"/>
              <a:t>   Interview </a:t>
            </a:r>
            <a:r>
              <a:rPr lang="en-US" sz="2800" b="1" dirty="0" err="1" smtClean="0"/>
              <a:t>terbuka</a:t>
            </a:r>
            <a:r>
              <a:rPr lang="en-US" sz="2800" b="1" dirty="0" smtClean="0"/>
              <a:t> </a:t>
            </a:r>
          </a:p>
          <a:p>
            <a:pPr>
              <a:buNone/>
            </a:pPr>
            <a:r>
              <a:rPr lang="en-US" sz="2800" b="1" dirty="0" smtClean="0"/>
              <a:t>						   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terstruktur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						    </a:t>
            </a:r>
            <a:r>
              <a:rPr lang="en-US" sz="2800" b="1" dirty="0" err="1" smtClean="0"/>
              <a:t>terstruktur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	   Interview </a:t>
            </a:r>
            <a:r>
              <a:rPr lang="en-US" sz="2800" b="1" dirty="0" err="1" smtClean="0"/>
              <a:t>tertutup</a:t>
            </a:r>
            <a:r>
              <a:rPr lang="en-US" sz="2800" b="1" dirty="0" smtClean="0"/>
              <a:t> </a:t>
            </a:r>
          </a:p>
          <a:p>
            <a:pPr>
              <a:buNone/>
            </a:pPr>
            <a:r>
              <a:rPr lang="en-US" sz="2800" b="1" dirty="0" smtClean="0"/>
              <a:t>						   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terstruktur</a:t>
            </a:r>
            <a:endParaRPr lang="en-US" sz="2800" b="1" dirty="0"/>
          </a:p>
        </p:txBody>
      </p:sp>
      <p:sp>
        <p:nvSpPr>
          <p:cNvPr id="4" name="Left Brace 3"/>
          <p:cNvSpPr/>
          <p:nvPr/>
        </p:nvSpPr>
        <p:spPr>
          <a:xfrm>
            <a:off x="4286248" y="2714620"/>
            <a:ext cx="928694" cy="1071570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4286248" y="4572008"/>
            <a:ext cx="928694" cy="1071570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785794"/>
            <a:ext cx="6041679" cy="52864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b="1" dirty="0" err="1" smtClean="0">
                <a:latin typeface="Arial Rounded MT Bold" pitchFamily="34" charset="0"/>
              </a:rPr>
              <a:t>Hubungan</a:t>
            </a:r>
            <a:r>
              <a:rPr lang="en-US" sz="2800" b="1" dirty="0" smtClean="0">
                <a:latin typeface="Arial Rounded MT Bold" pitchFamily="34" charset="0"/>
              </a:rPr>
              <a:t> </a:t>
            </a:r>
            <a:r>
              <a:rPr lang="en-US" sz="2800" b="1" dirty="0" err="1" smtClean="0">
                <a:latin typeface="Arial Rounded MT Bold" pitchFamily="34" charset="0"/>
              </a:rPr>
              <a:t>dengan</a:t>
            </a:r>
            <a:r>
              <a:rPr lang="en-US" sz="2800" b="1" dirty="0" smtClean="0">
                <a:latin typeface="Arial Rounded MT Bold" pitchFamily="34" charset="0"/>
              </a:rPr>
              <a:t> yang </a:t>
            </a:r>
            <a:r>
              <a:rPr lang="en-US" sz="2800" b="1" dirty="0" err="1" smtClean="0">
                <a:latin typeface="Arial Rounded MT Bold" pitchFamily="34" charset="0"/>
              </a:rPr>
              <a:t>diteliti</a:t>
            </a:r>
            <a:endParaRPr lang="en-US" sz="2800" b="1" dirty="0" smtClean="0">
              <a:latin typeface="Arial Rounded MT Bold" pitchFamily="34" charset="0"/>
            </a:endParaRPr>
          </a:p>
          <a:p>
            <a:pPr algn="ctr">
              <a:buNone/>
            </a:pPr>
            <a:endParaRPr lang="en-US" sz="2800" b="1" dirty="0" smtClean="0">
              <a:latin typeface="Arial Rounded MT Bol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Arial Rounded MT Bold" pitchFamily="34" charset="0"/>
              </a:rPr>
              <a:t>Didasarkan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pada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saling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kepercayaan</a:t>
            </a:r>
            <a:endParaRPr lang="en-US" sz="2800" dirty="0" smtClean="0">
              <a:latin typeface="Arial Rounded MT Bol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Arial Rounded MT Bold" pitchFamily="34" charset="0"/>
              </a:rPr>
              <a:t>Dilakukan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secara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intensif</a:t>
            </a:r>
            <a:endParaRPr lang="en-US" sz="2800" dirty="0" smtClean="0">
              <a:latin typeface="Arial Rounded MT Bol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Arial Rounded MT Bold" pitchFamily="34" charset="0"/>
              </a:rPr>
              <a:t>Kontak</a:t>
            </a:r>
            <a:r>
              <a:rPr lang="en-US" sz="2800" dirty="0" smtClean="0">
                <a:latin typeface="Arial Rounded MT Bold" pitchFamily="34" charset="0"/>
              </a:rPr>
              <a:t> Personal </a:t>
            </a:r>
            <a:r>
              <a:rPr lang="en-US" sz="2800" dirty="0" err="1" smtClean="0">
                <a:latin typeface="Arial Rounded MT Bold" pitchFamily="34" charset="0"/>
              </a:rPr>
              <a:t>Langsung</a:t>
            </a:r>
            <a:r>
              <a:rPr lang="en-US" sz="2800" dirty="0" smtClean="0">
                <a:latin typeface="Arial Rounded MT Bold" pitchFamily="34" charset="0"/>
              </a:rPr>
              <a:t>  </a:t>
            </a:r>
            <a:r>
              <a:rPr lang="en-US" sz="2800" dirty="0" err="1" smtClean="0">
                <a:latin typeface="Arial Rounded MT Bold" pitchFamily="34" charset="0"/>
              </a:rPr>
              <a:t>dengan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orang</a:t>
            </a:r>
            <a:r>
              <a:rPr lang="en-US" sz="2800" dirty="0" smtClean="0">
                <a:latin typeface="Arial Rounded MT Bold" pitchFamily="34" charset="0"/>
              </a:rPr>
              <a:t> yang </a:t>
            </a:r>
            <a:r>
              <a:rPr lang="en-US" sz="2800" dirty="0" err="1" smtClean="0">
                <a:latin typeface="Arial Rounded MT Bold" pitchFamily="34" charset="0"/>
              </a:rPr>
              <a:t>diteliti</a:t>
            </a:r>
            <a:endParaRPr lang="en-US" sz="2800" dirty="0" smtClean="0">
              <a:latin typeface="Arial Rounded MT Bol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Arial Rounded MT Bold" pitchFamily="34" charset="0"/>
              </a:rPr>
              <a:t>Responden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diperlakukan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sebagai</a:t>
            </a:r>
            <a:r>
              <a:rPr lang="en-US" sz="2800" dirty="0" smtClean="0">
                <a:latin typeface="Arial Rounded MT Bold" pitchFamily="34" charset="0"/>
              </a:rPr>
              <a:t> partner</a:t>
            </a:r>
            <a:endParaRPr lang="en-US" sz="28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ymphony">
  <a:themeElements>
    <a:clrScheme name="Panels">
      <a:dk1>
        <a:srgbClr val="340B07"/>
      </a:dk1>
      <a:lt1>
        <a:srgbClr val="FFFFFF"/>
      </a:lt1>
      <a:dk2>
        <a:srgbClr val="182912"/>
      </a:dk2>
      <a:lt2>
        <a:srgbClr val="FBF0F2"/>
      </a:lt2>
      <a:accent1>
        <a:srgbClr val="694F36"/>
      </a:accent1>
      <a:accent2>
        <a:srgbClr val="98604A"/>
      </a:accent2>
      <a:accent3>
        <a:srgbClr val="8E3B4D"/>
      </a:accent3>
      <a:accent4>
        <a:srgbClr val="837954"/>
      </a:accent4>
      <a:accent5>
        <a:srgbClr val="4E3B28"/>
      </a:accent5>
      <a:accent6>
        <a:srgbClr val="AC7A0C"/>
      </a:accent6>
      <a:hlink>
        <a:srgbClr val="A03849"/>
      </a:hlink>
      <a:folHlink>
        <a:srgbClr val="AA845D"/>
      </a:folHlink>
    </a:clrScheme>
    <a:fontScheme name="Symphony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aramond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ymphon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75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0000"/>
                <a:satMod val="115000"/>
              </a:schemeClr>
            </a:gs>
            <a:gs pos="100000">
              <a:schemeClr val="phClr">
                <a:tint val="80000"/>
                <a:shade val="100000"/>
                <a:alpha val="85000"/>
                <a:satMod val="25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0000"/>
              <a:satMod val="125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3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25400" h="0" prst="convex"/>
          </a:sp3d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63500" h="25400" prst="convex"/>
          </a:sp3d>
        </a:effectStyle>
      </a:effectStyleLst>
      <a:bgFillStyleLst>
        <a:solidFill>
          <a:schemeClr val="phClr">
            <a:shade val="95000"/>
            <a:satMod val="11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250000"/>
              </a:schemeClr>
              <a:schemeClr val="phClr">
                <a:tint val="8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250000"/>
              </a:schemeClr>
              <a:schemeClr val="phClr">
                <a:tint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Symphony</Template>
  <TotalTime>410</TotalTime>
  <Words>1050</Words>
  <Application>Microsoft Office PowerPoint</Application>
  <PresentationFormat>On-screen Show (4:3)</PresentationFormat>
  <Paragraphs>286</Paragraphs>
  <Slides>40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Symphony</vt:lpstr>
      <vt:lpstr>Perbedaan  Kualitatif  dan  Kuantitatif  Metode Penelitian Sosial  </vt:lpstr>
      <vt:lpstr>PENDEKATAN KUALITATIF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Referensi</vt:lpstr>
      <vt:lpstr>Slide 17</vt:lpstr>
      <vt:lpstr>Slide 18</vt:lpstr>
      <vt:lpstr>Slide 19</vt:lpstr>
      <vt:lpstr>PENDEKATAN KUANTITATIF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Referensi</vt:lpstr>
      <vt:lpstr>Slide 37</vt:lpstr>
      <vt:lpstr>USULAN  PENELITIAN </vt:lpstr>
      <vt:lpstr>USULAN  PENELITIAN </vt:lpstr>
      <vt:lpstr>TERIMA KASIH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Perbedaan kualitatif dan kuantitatif</dc:title>
  <dc:creator>Valued Acer Customer</dc:creator>
  <cp:lastModifiedBy>Valued Acer Customer</cp:lastModifiedBy>
  <cp:revision>54</cp:revision>
  <dcterms:created xsi:type="dcterms:W3CDTF">2011-07-08T02:18:20Z</dcterms:created>
  <dcterms:modified xsi:type="dcterms:W3CDTF">2011-10-24T19:09:33Z</dcterms:modified>
</cp:coreProperties>
</file>