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7" r:id="rId5"/>
    <p:sldId id="257" r:id="rId6"/>
    <p:sldId id="262" r:id="rId7"/>
    <p:sldId id="263" r:id="rId8"/>
    <p:sldId id="264" r:id="rId9"/>
    <p:sldId id="268" r:id="rId10"/>
    <p:sldId id="270" r:id="rId11"/>
    <p:sldId id="271" r:id="rId12"/>
    <p:sldId id="272" r:id="rId13"/>
    <p:sldId id="258" r:id="rId14"/>
    <p:sldId id="266" r:id="rId15"/>
    <p:sldId id="278" r:id="rId16"/>
    <p:sldId id="267" r:id="rId17"/>
    <p:sldId id="265" r:id="rId18"/>
    <p:sldId id="279" r:id="rId19"/>
    <p:sldId id="273" r:id="rId20"/>
    <p:sldId id="280" r:id="rId21"/>
    <p:sldId id="274" r:id="rId22"/>
    <p:sldId id="259" r:id="rId23"/>
    <p:sldId id="260" r:id="rId24"/>
    <p:sldId id="26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025DC-F0C1-4D56-8B58-A3E4E5006A2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291A3-04DC-45F3-9F29-AF9DCA006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025DC-F0C1-4D56-8B58-A3E4E5006A2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291A3-04DC-45F3-9F29-AF9DCA006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025DC-F0C1-4D56-8B58-A3E4E5006A2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291A3-04DC-45F3-9F29-AF9DCA006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025DC-F0C1-4D56-8B58-A3E4E5006A2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291A3-04DC-45F3-9F29-AF9DCA006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025DC-F0C1-4D56-8B58-A3E4E5006A2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291A3-04DC-45F3-9F29-AF9DCA006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025DC-F0C1-4D56-8B58-A3E4E5006A2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291A3-04DC-45F3-9F29-AF9DCA006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025DC-F0C1-4D56-8B58-A3E4E5006A2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291A3-04DC-45F3-9F29-AF9DCA006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025DC-F0C1-4D56-8B58-A3E4E5006A2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291A3-04DC-45F3-9F29-AF9DCA006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025DC-F0C1-4D56-8B58-A3E4E5006A2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291A3-04DC-45F3-9F29-AF9DCA006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025DC-F0C1-4D56-8B58-A3E4E5006A2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291A3-04DC-45F3-9F29-AF9DCA006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025DC-F0C1-4D56-8B58-A3E4E5006A2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291A3-04DC-45F3-9F29-AF9DCA006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73025DC-F0C1-4D56-8B58-A3E4E5006A22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8291A3-04DC-45F3-9F29-AF9DCA006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puspida.jabarprov.go.id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IDENTIFIKASI, PEMILIHAN DAN PERUMUSAN MASALAH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58000" cy="1752600"/>
          </a:xfrm>
        </p:spPr>
        <p:txBody>
          <a:bodyPr/>
          <a:lstStyle/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NELLY </a:t>
            </a:r>
            <a:r>
              <a:rPr lang="en-US" sz="2400" dirty="0" smtClean="0">
                <a:solidFill>
                  <a:schemeClr val="bg1"/>
                </a:solidFill>
              </a:rPr>
              <a:t>INDRIANI WIDIASTUTI </a:t>
            </a:r>
            <a:r>
              <a:rPr lang="en-US" sz="2400" dirty="0" err="1" smtClean="0">
                <a:solidFill>
                  <a:schemeClr val="bg1"/>
                </a:solidFill>
              </a:rPr>
              <a:t>S.Si</a:t>
            </a:r>
            <a:r>
              <a:rPr lang="en-US" sz="2400" dirty="0" smtClean="0">
                <a:solidFill>
                  <a:schemeClr val="bg1"/>
                </a:solidFill>
              </a:rPr>
              <a:t>., M.T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Nilai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Penelitian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Asli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/original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Hal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yang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penting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secara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ilmiah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Dapat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diuji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Fisibel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Masalah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dapat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dipecahkan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Tersedianya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data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dan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metode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untuk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memecahkan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masalah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Tersedianya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biaya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Dalam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waktu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yg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wajar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Sesuai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dengan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kualifikasi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85000"/>
                  </a:schemeClr>
                </a:solidFill>
              </a:rPr>
              <a:t>Menarik bagi peneliti</a:t>
            </a:r>
          </a:p>
          <a:p>
            <a:r>
              <a:rPr lang="en-US">
                <a:solidFill>
                  <a:schemeClr val="bg1">
                    <a:lumMod val="85000"/>
                  </a:schemeClr>
                </a:solidFill>
              </a:rPr>
              <a:t>Sesuai kualifikasi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Rumusan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masalah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Padat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jelas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Mengarahkan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pengumpulan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 data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harus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dilakukan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337560"/>
            <a:ext cx="2362200" cy="283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Cara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perumusan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masalah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Permasalahan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deskriptif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permasalahan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membandingkan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menghubungkan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variabel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lain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hanya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menggambarkan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variabel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Permasalahan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asosiatif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permasalahan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mencari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hubungan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pengaruh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antar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dua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variabel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Permasalahan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komparatif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permasalahan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menggambarkan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perbedaan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karakteristik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dua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variabel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chemeClr val="bg1">
                    <a:lumMod val="85000"/>
                  </a:schemeClr>
                </a:solidFill>
              </a:rPr>
              <a:t>Contoh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85000"/>
                  </a:schemeClr>
                </a:solidFill>
              </a:rPr>
              <a:t>Rumusan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85000"/>
                  </a:schemeClr>
                </a:solidFill>
              </a:rPr>
              <a:t>masalah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ctr">
              <a:buNone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IMPLEMENTASI SUPPORT VECTOR MACHINES UNTUK PENCARIAN INFORMASI BUKU DI PERPUS JABAR</a:t>
            </a:r>
          </a:p>
          <a:p>
            <a:pPr algn="ctr">
              <a:buNone/>
            </a:pP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buNone/>
            </a:pPr>
            <a:r>
              <a:rPr lang="en-US" sz="2400" dirty="0" err="1" smtClean="0">
                <a:solidFill>
                  <a:schemeClr val="bg1">
                    <a:lumMod val="85000"/>
                  </a:schemeClr>
                </a:solidFill>
              </a:rPr>
              <a:t>Riki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85000"/>
                  </a:schemeClr>
                </a:solidFill>
              </a:rPr>
              <a:t>Hidayat</a:t>
            </a:r>
            <a:endParaRPr lang="en-US" sz="240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Rumusan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Masalah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marL="514350" indent="-514350" algn="just">
              <a:buNone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bagaimana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mengembangkan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sistem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mampu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membantu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pengunjung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perpustakaan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untuk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memperoleh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informasi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buku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diperlukan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524000" y="1066800"/>
            <a:ext cx="5943600" cy="4457700"/>
            <a:chOff x="504" y="719"/>
            <a:chExt cx="3744" cy="2808"/>
          </a:xfrm>
        </p:grpSpPr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792" y="1008"/>
              <a:ext cx="1512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Arial" charset="0"/>
                </a:rPr>
                <a:t>Identification Research Problem</a:t>
              </a:r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792" y="1656"/>
              <a:ext cx="1512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Identification Scope of Research</a:t>
              </a:r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792" y="2304"/>
              <a:ext cx="1512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Identification Research Questions</a:t>
              </a: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792" y="2952"/>
              <a:ext cx="1512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Identification Research Objectives</a:t>
              </a: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1512" y="1368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1512" y="2016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>
              <a:off x="1512" y="266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096" y="2016"/>
              <a:ext cx="1152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Hypothesis</a:t>
              </a:r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>
              <a:off x="2592" y="2160"/>
              <a:ext cx="5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504" y="719"/>
              <a:ext cx="2088" cy="280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Problem Formulation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BATASAN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Penjelasan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ruang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lingkup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masalah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Keluasan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kedalaman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Menghindari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melebarnya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aspek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penelitian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Bertujuan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mentransformasikan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topik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kedalam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sesuatu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bisa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dikelola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(manageable)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disesuaikan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kemampuan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peneliti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batasan-batasan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sumber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daya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ada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“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Memperkecil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ruang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lingkup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?”</a:t>
            </a:r>
          </a:p>
          <a:p>
            <a:pPr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chemeClr val="bg1">
                    <a:lumMod val="85000"/>
                  </a:schemeClr>
                </a:solidFill>
              </a:rPr>
              <a:t>Batasan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85000"/>
                  </a:schemeClr>
                </a:solidFill>
              </a:rPr>
              <a:t>Masalah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lvl="1"/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Sistem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akan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dibangun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merupakan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pengembangan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dari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situs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bapuspida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Jabar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hlinkClick r:id="rId2"/>
              </a:rPr>
              <a:t>http://www.bapuspida.jabarprov.go.id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Informasi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buku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diperoleh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dari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perpustakaan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daerah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Bandung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Jawa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Barat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buku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digunakan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berbahasa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Indonesia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Inggris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pPr lvl="1"/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Bahasa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pemrograman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untuk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implementasi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PHP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DBMS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MySQL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Informasi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diberika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sistem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adalah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judul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penulis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golongan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deskripsi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buku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Batasan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asalah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TUJUAN PENELITIAN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Keinginan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peneliti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atas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hasil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penelitian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Mengemukakan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indikator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hendak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ditemukan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PENELITIAN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Akhir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mengembangkan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menguji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teori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Terbentuk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prinsip-prinsip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dasar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dalil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konstruk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proposisi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semuanya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teori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chemeClr val="bg1">
                    <a:lumMod val="85000"/>
                  </a:schemeClr>
                </a:solidFill>
              </a:rPr>
              <a:t>Contoh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85000"/>
                  </a:schemeClr>
                </a:solidFill>
              </a:rPr>
              <a:t>Maksud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85000"/>
                  </a:schemeClr>
                </a:solidFill>
              </a:rPr>
              <a:t>dan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85000"/>
                  </a:schemeClr>
                </a:solidFill>
              </a:rPr>
              <a:t>Tujuan</a:t>
            </a:r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85000"/>
                  </a:schemeClr>
                </a:solidFill>
              </a:rPr>
              <a:t>Penelitian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sz="2400" dirty="0" err="1" smtClean="0">
                <a:solidFill>
                  <a:schemeClr val="bg1">
                    <a:lumMod val="85000"/>
                  </a:schemeClr>
                </a:solidFill>
              </a:rPr>
              <a:t>Maksud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8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85000"/>
                  </a:schemeClr>
                </a:solidFill>
              </a:rPr>
              <a:t>Tujuan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85000"/>
                  </a:schemeClr>
                </a:solidFill>
              </a:rPr>
              <a:t>Penelitian</a:t>
            </a:r>
            <a:endParaRPr lang="en-US" sz="24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514350" indent="-51435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M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aksud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penelitian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ini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adalah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membangun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sistem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pencarian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informasi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buku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dapat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menemukan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informasi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buku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sesuai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kebutuhan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pengunjung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mengimplementasikan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metode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VSM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SVM.</a:t>
            </a:r>
          </a:p>
          <a:p>
            <a:pPr marL="514350" indent="-514350">
              <a:buNone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	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</a:rPr>
              <a:t>T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ujuan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ingin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dicapai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adalah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untuk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mempermudah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melakukan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pencarian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informasi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buku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tanpa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harus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mengetahui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identitas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buku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1">
                    <a:lumMod val="85000"/>
                  </a:schemeClr>
                </a:solidFill>
              </a:rPr>
              <a:t>tersebut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Manfaat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Penelitian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Dampak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tercapainya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tujuan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Menjelaskan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manfaat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Penyelesaian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masalah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Perlu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ada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aturan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umum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Logika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Common sense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7017" y="3276601"/>
            <a:ext cx="3347383" cy="2764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langkah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penyelesaian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masalah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524000"/>
            <a:ext cx="1219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Ambil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instan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276600"/>
            <a:ext cx="1447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Masukan</a:t>
            </a:r>
            <a:r>
              <a:rPr lang="en-US" dirty="0" smtClean="0">
                <a:solidFill>
                  <a:schemeClr val="tx1"/>
                </a:solidFill>
              </a:rPr>
              <a:t> air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Elbow Connector 7"/>
          <p:cNvCxnSpPr>
            <a:stCxn id="4" idx="3"/>
            <a:endCxn id="11" idx="1"/>
          </p:cNvCxnSpPr>
          <p:nvPr/>
        </p:nvCxnSpPr>
        <p:spPr>
          <a:xfrm>
            <a:off x="1905000" y="1943100"/>
            <a:ext cx="2590800" cy="990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5" idx="3"/>
            <a:endCxn id="12" idx="1"/>
          </p:cNvCxnSpPr>
          <p:nvPr/>
        </p:nvCxnSpPr>
        <p:spPr>
          <a:xfrm>
            <a:off x="2057400" y="3695700"/>
            <a:ext cx="4572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5800" y="2514600"/>
            <a:ext cx="1600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Masukan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air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4600" y="3276600"/>
            <a:ext cx="1371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Air </a:t>
            </a:r>
            <a:r>
              <a:rPr lang="en-US" dirty="0" err="1" smtClean="0">
                <a:solidFill>
                  <a:schemeClr val="tx1"/>
                </a:solidFill>
              </a:rPr>
              <a:t>mendidih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hape 16"/>
          <p:cNvCxnSpPr>
            <a:stCxn id="12" idx="3"/>
            <a:endCxn id="11" idx="1"/>
          </p:cNvCxnSpPr>
          <p:nvPr/>
        </p:nvCxnSpPr>
        <p:spPr>
          <a:xfrm flipV="1">
            <a:off x="3886200" y="2933700"/>
            <a:ext cx="609600" cy="762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495800" y="3733800"/>
            <a:ext cx="1600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mengembang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95800" y="4953000"/>
            <a:ext cx="1600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Masukan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bumbu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Elbow Connector 53"/>
          <p:cNvCxnSpPr>
            <a:stCxn id="11" idx="2"/>
            <a:endCxn id="33" idx="0"/>
          </p:cNvCxnSpPr>
          <p:nvPr/>
        </p:nvCxnSpPr>
        <p:spPr>
          <a:xfrm rot="5400000">
            <a:off x="5105400" y="3543300"/>
            <a:ext cx="381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33" idx="2"/>
            <a:endCxn id="36" idx="0"/>
          </p:cNvCxnSpPr>
          <p:nvPr/>
        </p:nvCxnSpPr>
        <p:spPr>
          <a:xfrm rot="5400000">
            <a:off x="5105400" y="4762500"/>
            <a:ext cx="381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781800" y="49530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instan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selesai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0" name="Elbow Connector 59"/>
          <p:cNvCxnSpPr>
            <a:stCxn id="36" idx="3"/>
            <a:endCxn id="58" idx="1"/>
          </p:cNvCxnSpPr>
          <p:nvPr/>
        </p:nvCxnSpPr>
        <p:spPr>
          <a:xfrm>
            <a:off x="6096000" y="5372100"/>
            <a:ext cx="685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9892" cy="685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400" b="1" dirty="0" smtClean="0"/>
              <a:t>MASALAH SELESAI ?</a:t>
            </a:r>
            <a:endParaRPr lang="en-US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TEORI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Dibangun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sekumpulan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proposisi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konstruksi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Menegaskan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hubungan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variabel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Menjelaskan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memprediksi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fenomena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KARAKTERISTIK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Objektif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Ketepatan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Varifikasi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Ringkas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Empiris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Penalaran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Logis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Kesimpulan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kondisional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Penelitian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Berdasarkan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standar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ilmiah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didefinisikan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jelas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penelitian</a:t>
            </a:r>
            <a:r>
              <a:rPr lang="en-US" dirty="0" smtClean="0">
                <a:solidFill>
                  <a:schemeClr val="bg1"/>
                </a:solidFill>
              </a:rPr>
              <a:t> detail 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Rancangan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Penelitian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terencana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Standar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etik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tinggi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diterapkan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Keterbatasan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benar-benar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diungkapkan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Analisi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memadai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kebutuhan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pembuat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keputusan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Hasil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penemuan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disajikan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jelas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Kesimpulan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dibenarkan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Pengalaman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peneliti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tergambarkan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MEMILIH TOPIK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Hal-</a:t>
            </a:r>
            <a:r>
              <a:rPr lang="en-US" dirty="0" err="1" smtClean="0">
                <a:solidFill>
                  <a:schemeClr val="bg1"/>
                </a:solidFill>
              </a:rPr>
              <a:t>hal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dipertimbangkan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dlm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memilih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topik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Subjek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bidang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studi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anda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Waktu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tersedia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Biaya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Sumber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daya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Contoh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proyek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riset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sebelumnya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Akses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 data </a:t>
            </a:r>
            <a:r>
              <a:rPr lang="en-US" dirty="0" err="1" smtClean="0">
                <a:solidFill>
                  <a:schemeClr val="bg1"/>
                </a:solidFill>
              </a:rPr>
              <a:t>yg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dibutuhkan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Metode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penelitian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LATAR BELAKANG MASALAH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menjelaskan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masalah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diteliti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itu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penting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segi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profesi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pengembangan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ilmu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Mengungkapkan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gejala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kesenjangan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dasar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pemikiran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pemunculan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masalah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Mengungkap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kerugian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jika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ada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jika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masalah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diselesaikan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IDENTIFIKASI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-365125"/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Mendeteksi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melacak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menjelaskan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aspek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permasalah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muncul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berkaitan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judul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masalah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variabel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yang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diteliti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Beberapa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permasalahan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 yang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berkaitan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diangkat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CIRI MASALAH YG LAYAK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Mempunyai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nilai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penelitian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Fisible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kualifikasi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peneliti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1535</Template>
  <TotalTime>835</TotalTime>
  <Words>502</Words>
  <Application>Microsoft Office PowerPoint</Application>
  <PresentationFormat>On-screen Show (4:3)</PresentationFormat>
  <Paragraphs>125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Diseño predeterminado</vt:lpstr>
      <vt:lpstr>IDENTIFIKASI, PEMILIHAN DAN PERUMUSAN MASALAH</vt:lpstr>
      <vt:lpstr>PENELITIAN</vt:lpstr>
      <vt:lpstr>TEORI</vt:lpstr>
      <vt:lpstr>KARAKTERISTIK</vt:lpstr>
      <vt:lpstr>Penelitian yg baik</vt:lpstr>
      <vt:lpstr>MEMILIH TOPIK</vt:lpstr>
      <vt:lpstr>LATAR BELAKANG MASALAH</vt:lpstr>
      <vt:lpstr>IDENTIFIKASI</vt:lpstr>
      <vt:lpstr>CIRI MASALAH YG LAYAK</vt:lpstr>
      <vt:lpstr>Nilai Penelitian</vt:lpstr>
      <vt:lpstr>Fisibel</vt:lpstr>
      <vt:lpstr>Sesuai dengan kualifikasi</vt:lpstr>
      <vt:lpstr>Rumusan masalah</vt:lpstr>
      <vt:lpstr>Cara perumusan masalah</vt:lpstr>
      <vt:lpstr>Contoh Rumusan masalah </vt:lpstr>
      <vt:lpstr>Slide 16</vt:lpstr>
      <vt:lpstr>BATASAN</vt:lpstr>
      <vt:lpstr>Contoh Batasan masalah</vt:lpstr>
      <vt:lpstr>TUJUAN PENELITIAN</vt:lpstr>
      <vt:lpstr>Contoh Maksud dan Tujuan Penelitian</vt:lpstr>
      <vt:lpstr>Manfaat Penelitian</vt:lpstr>
      <vt:lpstr>Penyelesaian masalah</vt:lpstr>
      <vt:lpstr>Contoh langkah penyelesaian masalah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Identifikasi, Pemilihan Dan Perumusan Masalah</dc:title>
  <dc:creator>indi</dc:creator>
  <cp:lastModifiedBy>CHANGE_ME1</cp:lastModifiedBy>
  <cp:revision>24</cp:revision>
  <dcterms:created xsi:type="dcterms:W3CDTF">2012-09-11T13:45:57Z</dcterms:created>
  <dcterms:modified xsi:type="dcterms:W3CDTF">2012-10-03T05:24:53Z</dcterms:modified>
</cp:coreProperties>
</file>