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67" r:id="rId4"/>
    <p:sldId id="269" r:id="rId5"/>
    <p:sldId id="270" r:id="rId6"/>
    <p:sldId id="257" r:id="rId7"/>
    <p:sldId id="260" r:id="rId8"/>
    <p:sldId id="261" r:id="rId9"/>
    <p:sldId id="265" r:id="rId10"/>
    <p:sldId id="266" r:id="rId11"/>
    <p:sldId id="264" r:id="rId12"/>
    <p:sldId id="259" r:id="rId13"/>
    <p:sldId id="258"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81DB2-ED1F-4A82-ACCC-9AD2F3235CC9}" type="datetimeFigureOut">
              <a:rPr lang="id-ID" smtClean="0"/>
              <a:pPr/>
              <a:t>03/10/2012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A53B3-E0BD-48C8-B682-F36C35529D4F}"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CE75DD9-5337-4FCC-9B8C-E23D72AD3F7F}"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CE75DD9-5337-4FCC-9B8C-E23D72AD3F7F}"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CE75DD9-5337-4FCC-9B8C-E23D72AD3F7F}"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E73EF21-C766-485F-80F1-D7A02B536CEA}"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1ADDC82-4646-46BE-B002-2BB37B46E61C}"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2333FB2-0277-49D2-9B70-4DF144C6B0FE}"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fr-FR"/>
          </a:p>
        </p:txBody>
      </p:sp>
      <p:sp>
        <p:nvSpPr>
          <p:cNvPr id="2" name="Footer Placeholder 1"/>
          <p:cNvSpPr>
            <a:spLocks noGrp="1"/>
          </p:cNvSpPr>
          <p:nvPr>
            <p:ph type="ftr" sz="quarter" idx="11"/>
          </p:nvPr>
        </p:nvSpPr>
        <p:spPr/>
        <p:txBody>
          <a:bodyPr/>
          <a:lstStyle/>
          <a:p>
            <a:pPr>
              <a:defRPr/>
            </a:pPr>
            <a:endParaRPr lang="fr-FR"/>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DE73EF21-C766-485F-80F1-D7A02B536CEA}" type="slidenum">
              <a:rPr lang="fr-FR" smtClean="0"/>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fr-FR"/>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fr-FR"/>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D433024C-952F-4747-8C76-DB816C53736D}" type="slidenum">
              <a:rPr lang="fr-FR" smtClean="0"/>
              <a:pPr>
                <a:defRP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fr-FR"/>
          </a:p>
        </p:txBody>
      </p:sp>
      <p:sp>
        <p:nvSpPr>
          <p:cNvPr id="11" name="Footer Placeholder 10"/>
          <p:cNvSpPr>
            <a:spLocks noGrp="1"/>
          </p:cNvSpPr>
          <p:nvPr>
            <p:ph type="ftr" sz="quarter" idx="11"/>
          </p:nvPr>
        </p:nvSpPr>
        <p:spPr/>
        <p:txBody>
          <a:bodyPr/>
          <a:lstStyle/>
          <a:p>
            <a:pPr>
              <a:defRPr/>
            </a:pPr>
            <a:endParaRPr lang="fr-FR"/>
          </a:p>
        </p:txBody>
      </p:sp>
      <p:sp>
        <p:nvSpPr>
          <p:cNvPr id="16" name="Slide Number Placeholder 15"/>
          <p:cNvSpPr>
            <a:spLocks noGrp="1"/>
          </p:cNvSpPr>
          <p:nvPr>
            <p:ph type="sldNum" sz="quarter" idx="12"/>
          </p:nvPr>
        </p:nvSpPr>
        <p:spPr/>
        <p:txBody>
          <a:bodyPr/>
          <a:lstStyle/>
          <a:p>
            <a:pPr>
              <a:defRPr/>
            </a:pPr>
            <a:fld id="{CDC9948D-1E86-450D-85FC-8A82AE0072C3}" type="slidenum">
              <a:rPr lang="fr-FR" smtClean="0"/>
              <a:pPr>
                <a:defRPr/>
              </a:pPr>
              <a:t>‹#›</a:t>
            </a:fld>
            <a:endParaRPr lang="fr-F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fr-FR"/>
          </a:p>
        </p:txBody>
      </p:sp>
      <p:sp>
        <p:nvSpPr>
          <p:cNvPr id="10" name="Footer Placeholder 9"/>
          <p:cNvSpPr>
            <a:spLocks noGrp="1"/>
          </p:cNvSpPr>
          <p:nvPr>
            <p:ph type="ftr" sz="quarter" idx="11"/>
          </p:nvPr>
        </p:nvSpPr>
        <p:spPr/>
        <p:txBody>
          <a:bodyPr/>
          <a:lstStyle/>
          <a:p>
            <a:pPr>
              <a:defRPr/>
            </a:pPr>
            <a:endParaRPr lang="fr-FR"/>
          </a:p>
        </p:txBody>
      </p:sp>
      <p:sp>
        <p:nvSpPr>
          <p:cNvPr id="31" name="Slide Number Placeholder 30"/>
          <p:cNvSpPr>
            <a:spLocks noGrp="1"/>
          </p:cNvSpPr>
          <p:nvPr>
            <p:ph type="sldNum" sz="quarter" idx="12"/>
          </p:nvPr>
        </p:nvSpPr>
        <p:spPr/>
        <p:txBody>
          <a:bodyPr/>
          <a:lstStyle/>
          <a:p>
            <a:pPr>
              <a:defRPr/>
            </a:pPr>
            <a:fld id="{9ABD5868-DB69-4A19-8EAB-F920F92E9D20}" type="slidenum">
              <a:rPr lang="fr-FR" smtClean="0"/>
              <a:pPr>
                <a:defRPr/>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a:xfrm>
            <a:off x="8229600" y="6477000"/>
            <a:ext cx="762000" cy="246888"/>
          </a:xfrm>
        </p:spPr>
        <p:txBody>
          <a:bodyPr/>
          <a:lstStyle/>
          <a:p>
            <a:pPr>
              <a:defRPr/>
            </a:pPr>
            <a:fld id="{2B379E1A-4C0C-4654-9E97-0A8826BF4A20}" type="slidenum">
              <a:rPr lang="fr-FR" smtClean="0"/>
              <a:pPr>
                <a:defRPr/>
              </a:pPr>
              <a:t>‹#›</a:t>
            </a:fld>
            <a:endParaRPr lang="fr-F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fr-FR"/>
          </a:p>
        </p:txBody>
      </p:sp>
      <p:sp>
        <p:nvSpPr>
          <p:cNvPr id="21" name="Footer Placeholder 20"/>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38D76A0A-3903-43C1-A7AA-7300D1C37E35}" type="slidenum">
              <a:rPr lang="fr-FR" smtClean="0"/>
              <a:pPr>
                <a:defRPr/>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fr-FR"/>
          </a:p>
        </p:txBody>
      </p:sp>
      <p:sp>
        <p:nvSpPr>
          <p:cNvPr id="24" name="Footer Placeholder 23"/>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FAAD510E-664E-4F79-BCC9-7F653A1CAE25}" type="slidenum">
              <a:rPr lang="fr-FR" smtClean="0"/>
              <a:pPr>
                <a:defRPr/>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fr-FR"/>
          </a:p>
        </p:txBody>
      </p:sp>
      <p:sp>
        <p:nvSpPr>
          <p:cNvPr id="29" name="Footer Placeholder 28"/>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B1853793-FEEB-4746-AEF8-C6DA8F27D266}" type="slidenum">
              <a:rPr lang="fr-FR" smtClean="0"/>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433024C-952F-4747-8C76-DB816C53736D}" type="slidenum">
              <a:rPr lang="fr-FR"/>
              <a:pPr>
                <a:defRPr/>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31" name="Slide Number Placeholder 30"/>
          <p:cNvSpPr>
            <a:spLocks noGrp="1"/>
          </p:cNvSpPr>
          <p:nvPr>
            <p:ph type="sldNum" sz="quarter" idx="12"/>
          </p:nvPr>
        </p:nvSpPr>
        <p:spPr/>
        <p:txBody>
          <a:bodyPr/>
          <a:lstStyle/>
          <a:p>
            <a:pPr>
              <a:defRPr/>
            </a:pPr>
            <a:fld id="{A3B7F6BE-7C07-4432-BD0D-159714DC0871}" type="slidenum">
              <a:rPr lang="fr-FR" smtClean="0"/>
              <a:pPr>
                <a:defRPr/>
              </a:pPr>
              <a:t>‹#›</a:t>
            </a:fld>
            <a:endParaRPr lang="fr-F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11ADDC82-4646-46BE-B002-2BB37B46E61C}" type="slidenum">
              <a:rPr lang="fr-FR" smtClean="0"/>
              <a:pPr>
                <a:defRPr/>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42333FB2-0277-49D2-9B70-4DF144C6B0FE}" type="slidenum">
              <a:rPr lang="fr-FR" smtClean="0"/>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DC9948D-1E86-450D-85FC-8A82AE0072C3}"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ABD5868-DB69-4A19-8EAB-F920F92E9D20}"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2B379E1A-4C0C-4654-9E97-0A8826BF4A20}"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38D76A0A-3903-43C1-A7AA-7300D1C37E35}"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FAAD510E-664E-4F79-BCC9-7F653A1CAE25}"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1853793-FEEB-4746-AEF8-C6DA8F27D266}"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3B7F6BE-7C07-4432-BD0D-159714DC0871}"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D90062C-E01C-40A6-83CA-1712EF42EE2F}"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fr-F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fr-F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2D90062C-E01C-40A6-83CA-1712EF42EE2F}" type="slidenum">
              <a:rPr lang="fr-FR" smtClean="0"/>
              <a:pPr>
                <a:defRPr/>
              </a:pPr>
              <a:t>‹#›</a:t>
            </a:fld>
            <a:endParaRPr lang="fr-F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63688" y="692150"/>
            <a:ext cx="6623050" cy="576263"/>
          </a:xfrm>
        </p:spPr>
        <p:txBody>
          <a:bodyPr/>
          <a:lstStyle/>
          <a:p>
            <a:pPr algn="l" eaLnBrk="1" hangingPunct="1"/>
            <a:r>
              <a:rPr lang="id-ID" sz="3200" dirty="0" smtClean="0">
                <a:solidFill>
                  <a:schemeClr val="tx1"/>
                </a:solidFill>
              </a:rPr>
              <a:t>Program Linear</a:t>
            </a:r>
            <a:endParaRPr lang="fr-FR" sz="3200" dirty="0" smtClean="0">
              <a:solidFill>
                <a:schemeClr val="tx1"/>
              </a:solidFill>
            </a:endParaRPr>
          </a:p>
        </p:txBody>
      </p:sp>
      <p:sp>
        <p:nvSpPr>
          <p:cNvPr id="2051" name="Rectangle 3"/>
          <p:cNvSpPr>
            <a:spLocks noGrp="1" noChangeArrowheads="1"/>
          </p:cNvSpPr>
          <p:nvPr>
            <p:ph type="subTitle" idx="1"/>
          </p:nvPr>
        </p:nvSpPr>
        <p:spPr>
          <a:xfrm>
            <a:off x="-36512" y="1268760"/>
            <a:ext cx="6660232" cy="550863"/>
          </a:xfrm>
        </p:spPr>
        <p:txBody>
          <a:bodyPr/>
          <a:lstStyle/>
          <a:p>
            <a:pPr algn="l" eaLnBrk="1" hangingPunct="1">
              <a:lnSpc>
                <a:spcPct val="90000"/>
              </a:lnSpc>
            </a:pPr>
            <a:r>
              <a:rPr lang="id-ID" sz="2800" dirty="0" smtClean="0"/>
              <a:t>Kasus Khusus Simpleks &amp; Metode </a:t>
            </a:r>
            <a:r>
              <a:rPr lang="id-ID" sz="2800" dirty="0" smtClean="0"/>
              <a:t>Big M</a:t>
            </a:r>
            <a:endParaRPr lang="fr-FR"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Contoh 2</a:t>
            </a:r>
            <a:endParaRPr lang="fr-FR" dirty="0" smtClean="0">
              <a:solidFill>
                <a:schemeClr val="tx1"/>
              </a:solidFill>
            </a:endParaRPr>
          </a:p>
        </p:txBody>
      </p:sp>
      <p:sp>
        <p:nvSpPr>
          <p:cNvPr id="3075" name="Rectangle 3"/>
          <p:cNvSpPr>
            <a:spLocks noGrp="1" noChangeArrowheads="1"/>
          </p:cNvSpPr>
          <p:nvPr>
            <p:ph sz="half" idx="1"/>
          </p:nvPr>
        </p:nvSpPr>
        <p:spPr>
          <a:xfrm>
            <a:off x="323528" y="1412776"/>
            <a:ext cx="3600400" cy="4525963"/>
          </a:xfrm>
        </p:spPr>
        <p:txBody>
          <a:bodyPr/>
          <a:lstStyle/>
          <a:p>
            <a:pPr eaLnBrk="1" hangingPunct="1">
              <a:buNone/>
            </a:pPr>
            <a:r>
              <a:rPr lang="id-ID" dirty="0" smtClean="0"/>
              <a:t>	Minimumkan : </a:t>
            </a:r>
          </a:p>
          <a:p>
            <a:pPr eaLnBrk="1" hangingPunct="1">
              <a:buNone/>
            </a:pPr>
            <a:r>
              <a:rPr lang="id-ID" dirty="0" smtClean="0"/>
              <a:t>		z = 3x</a:t>
            </a:r>
            <a:r>
              <a:rPr lang="id-ID" sz="1600" dirty="0" smtClean="0"/>
              <a:t>1</a:t>
            </a:r>
            <a:r>
              <a:rPr lang="id-ID" dirty="0" smtClean="0"/>
              <a:t>+5x</a:t>
            </a:r>
            <a:r>
              <a:rPr lang="id-ID" sz="1600" dirty="0" smtClean="0"/>
              <a:t>2</a:t>
            </a:r>
          </a:p>
          <a:p>
            <a:pPr eaLnBrk="1" hangingPunct="1">
              <a:buNone/>
            </a:pPr>
            <a:r>
              <a:rPr lang="id-ID" dirty="0" smtClean="0"/>
              <a:t>	Dengan kendala: </a:t>
            </a:r>
          </a:p>
          <a:p>
            <a:pPr eaLnBrk="1" hangingPunct="1">
              <a:buNone/>
            </a:pPr>
            <a:r>
              <a:rPr lang="id-ID" dirty="0" smtClean="0"/>
              <a:t>	      x</a:t>
            </a:r>
            <a:r>
              <a:rPr lang="id-ID" sz="1800" dirty="0" smtClean="0"/>
              <a:t>1</a:t>
            </a:r>
            <a:r>
              <a:rPr lang="id-ID" dirty="0" smtClean="0"/>
              <a:t>	     ≤ 4</a:t>
            </a:r>
          </a:p>
          <a:p>
            <a:pPr eaLnBrk="1" hangingPunct="1">
              <a:buNone/>
            </a:pPr>
            <a:r>
              <a:rPr lang="id-ID" dirty="0" smtClean="0"/>
              <a:t>		        2x</a:t>
            </a:r>
            <a:r>
              <a:rPr lang="id-ID" sz="1600" dirty="0" smtClean="0"/>
              <a:t>2  </a:t>
            </a:r>
            <a:r>
              <a:rPr lang="id-ID" dirty="0" smtClean="0"/>
              <a:t>=12</a:t>
            </a:r>
          </a:p>
          <a:p>
            <a:pPr eaLnBrk="1" hangingPunct="1">
              <a:buNone/>
            </a:pPr>
            <a:r>
              <a:rPr lang="id-ID" dirty="0" smtClean="0"/>
              <a:t>	    3x</a:t>
            </a:r>
            <a:r>
              <a:rPr lang="id-ID" sz="1800" dirty="0" smtClean="0"/>
              <a:t>1 </a:t>
            </a:r>
            <a:r>
              <a:rPr lang="id-ID" dirty="0" smtClean="0"/>
              <a:t> + 2x</a:t>
            </a:r>
            <a:r>
              <a:rPr lang="id-ID" sz="1600" dirty="0" smtClean="0"/>
              <a:t>2</a:t>
            </a:r>
            <a:r>
              <a:rPr lang="id-ID" dirty="0" smtClean="0"/>
              <a:t> ≥18		</a:t>
            </a:r>
          </a:p>
          <a:p>
            <a:pPr eaLnBrk="1" hangingPunct="1">
              <a:buNone/>
            </a:pPr>
            <a:r>
              <a:rPr lang="id-ID" dirty="0" smtClean="0"/>
              <a:t>		x</a:t>
            </a:r>
            <a:r>
              <a:rPr lang="id-ID" sz="1600" dirty="0" smtClean="0"/>
              <a:t>1</a:t>
            </a:r>
            <a:r>
              <a:rPr lang="id-ID" dirty="0" smtClean="0"/>
              <a:t>,x</a:t>
            </a:r>
            <a:r>
              <a:rPr lang="id-ID" sz="1600" dirty="0" smtClean="0"/>
              <a:t>2</a:t>
            </a:r>
            <a:r>
              <a:rPr lang="id-ID" dirty="0" smtClean="0"/>
              <a:t>≥0</a:t>
            </a:r>
            <a:endParaRPr lang="fr-FR" dirty="0" smtClean="0"/>
          </a:p>
        </p:txBody>
      </p:sp>
      <p:sp>
        <p:nvSpPr>
          <p:cNvPr id="5" name="Rectangle 3"/>
          <p:cNvSpPr>
            <a:spLocks noGrp="1" noChangeArrowheads="1"/>
          </p:cNvSpPr>
          <p:nvPr>
            <p:ph sz="half" idx="2"/>
          </p:nvPr>
        </p:nvSpPr>
        <p:spPr>
          <a:xfrm>
            <a:off x="3851920" y="1412776"/>
            <a:ext cx="4824536" cy="4525963"/>
          </a:xfrm>
        </p:spPr>
        <p:txBody>
          <a:bodyPr/>
          <a:lstStyle/>
          <a:p>
            <a:pPr eaLnBrk="1" hangingPunct="1">
              <a:buNone/>
            </a:pPr>
            <a:r>
              <a:rPr lang="id-ID" dirty="0" smtClean="0">
                <a:solidFill>
                  <a:srgbClr val="FF0000"/>
                </a:solidFill>
              </a:rPr>
              <a:t>Minimumkan: </a:t>
            </a:r>
          </a:p>
          <a:p>
            <a:pPr eaLnBrk="1" hangingPunct="1">
              <a:buNone/>
            </a:pPr>
            <a:r>
              <a:rPr lang="id-ID" dirty="0" smtClean="0"/>
              <a:t>z = 3x</a:t>
            </a:r>
            <a:r>
              <a:rPr lang="id-ID" sz="1600" dirty="0" smtClean="0"/>
              <a:t>1</a:t>
            </a:r>
            <a:r>
              <a:rPr lang="id-ID" dirty="0" smtClean="0"/>
              <a:t>+5x</a:t>
            </a:r>
            <a:r>
              <a:rPr lang="id-ID" sz="1600" dirty="0" smtClean="0"/>
              <a:t>2</a:t>
            </a:r>
            <a:r>
              <a:rPr lang="id-ID" sz="2400" dirty="0" smtClean="0">
                <a:solidFill>
                  <a:srgbClr val="FF0000"/>
                </a:solidFill>
              </a:rPr>
              <a:t>+</a:t>
            </a:r>
            <a:r>
              <a:rPr lang="id-ID" sz="2400" dirty="0" smtClean="0"/>
              <a:t>MR</a:t>
            </a:r>
            <a:r>
              <a:rPr lang="id-ID" sz="1600" dirty="0" smtClean="0"/>
              <a:t>1</a:t>
            </a:r>
            <a:r>
              <a:rPr lang="id-ID" sz="2400" dirty="0" smtClean="0">
                <a:solidFill>
                  <a:srgbClr val="FF0000"/>
                </a:solidFill>
              </a:rPr>
              <a:t>+</a:t>
            </a:r>
            <a:r>
              <a:rPr lang="id-ID" sz="2400" dirty="0" smtClean="0"/>
              <a:t>MR</a:t>
            </a:r>
            <a:r>
              <a:rPr lang="id-ID" sz="1600" dirty="0" smtClean="0"/>
              <a:t>2</a:t>
            </a:r>
          </a:p>
          <a:p>
            <a:pPr eaLnBrk="1" hangingPunct="1">
              <a:buNone/>
            </a:pPr>
            <a:r>
              <a:rPr lang="id-ID" dirty="0" smtClean="0"/>
              <a:t>Dengan kendala: </a:t>
            </a:r>
          </a:p>
          <a:p>
            <a:pPr eaLnBrk="1" hangingPunct="1">
              <a:buNone/>
            </a:pPr>
            <a:r>
              <a:rPr lang="id-ID" dirty="0" smtClean="0"/>
              <a:t>	  x</a:t>
            </a:r>
            <a:r>
              <a:rPr lang="id-ID" sz="1600" dirty="0" smtClean="0"/>
              <a:t>1</a:t>
            </a:r>
            <a:r>
              <a:rPr lang="id-ID" dirty="0" smtClean="0"/>
              <a:t>	       +S</a:t>
            </a:r>
            <a:r>
              <a:rPr lang="id-ID" sz="1600" dirty="0" smtClean="0"/>
              <a:t>1</a:t>
            </a:r>
            <a:r>
              <a:rPr lang="id-ID" dirty="0" smtClean="0"/>
              <a:t>                  = 4</a:t>
            </a:r>
          </a:p>
          <a:p>
            <a:pPr eaLnBrk="1" hangingPunct="1">
              <a:buNone/>
            </a:pPr>
            <a:r>
              <a:rPr lang="id-ID" dirty="0" smtClean="0"/>
              <a:t>	          x</a:t>
            </a:r>
            <a:r>
              <a:rPr lang="id-ID" sz="1600" dirty="0" smtClean="0"/>
              <a:t>2                  </a:t>
            </a:r>
            <a:r>
              <a:rPr lang="id-ID" dirty="0" smtClean="0"/>
              <a:t>+R</a:t>
            </a:r>
            <a:r>
              <a:rPr lang="id-ID" sz="1600" dirty="0" smtClean="0"/>
              <a:t>1</a:t>
            </a:r>
            <a:r>
              <a:rPr lang="id-ID" dirty="0" smtClean="0"/>
              <a:t>       =12</a:t>
            </a:r>
          </a:p>
          <a:p>
            <a:pPr eaLnBrk="1" hangingPunct="1">
              <a:buNone/>
            </a:pPr>
            <a:r>
              <a:rPr lang="id-ID" dirty="0" smtClean="0"/>
              <a:t>   3x</a:t>
            </a:r>
            <a:r>
              <a:rPr lang="id-ID" sz="1600" dirty="0" smtClean="0"/>
              <a:t>1</a:t>
            </a:r>
            <a:r>
              <a:rPr lang="id-ID" sz="1800" dirty="0" smtClean="0"/>
              <a:t> </a:t>
            </a:r>
            <a:r>
              <a:rPr lang="id-ID" dirty="0" smtClean="0"/>
              <a:t> + 2x</a:t>
            </a:r>
            <a:r>
              <a:rPr lang="id-ID" sz="1600" dirty="0" smtClean="0"/>
              <a:t>2 </a:t>
            </a:r>
            <a:r>
              <a:rPr lang="id-ID" dirty="0" smtClean="0"/>
              <a:t>   - S</a:t>
            </a:r>
            <a:r>
              <a:rPr lang="id-ID" sz="1200" dirty="0" smtClean="0"/>
              <a:t>2</a:t>
            </a:r>
            <a:r>
              <a:rPr lang="id-ID" dirty="0" smtClean="0"/>
              <a:t>      +R</a:t>
            </a:r>
            <a:r>
              <a:rPr lang="id-ID" sz="1600" dirty="0" smtClean="0"/>
              <a:t>2</a:t>
            </a:r>
            <a:r>
              <a:rPr lang="id-ID" dirty="0" smtClean="0"/>
              <a:t> =18		</a:t>
            </a:r>
          </a:p>
          <a:p>
            <a:pPr eaLnBrk="1" hangingPunct="1">
              <a:buNone/>
            </a:pPr>
            <a:r>
              <a:rPr lang="id-ID" dirty="0" smtClean="0"/>
              <a:t>		</a:t>
            </a:r>
            <a:r>
              <a:rPr lang="id-ID" dirty="0" smtClean="0"/>
              <a:t>x</a:t>
            </a:r>
            <a:r>
              <a:rPr lang="id-ID" sz="1600" dirty="0" smtClean="0"/>
              <a:t>1</a:t>
            </a:r>
            <a:r>
              <a:rPr lang="id-ID" dirty="0" smtClean="0"/>
              <a:t>,x</a:t>
            </a:r>
            <a:r>
              <a:rPr lang="id-ID" sz="1600" dirty="0" smtClean="0"/>
              <a:t>2</a:t>
            </a:r>
            <a:r>
              <a:rPr lang="id-ID" dirty="0" smtClean="0"/>
              <a:t>,</a:t>
            </a:r>
            <a:r>
              <a:rPr lang="id-ID" dirty="0" smtClean="0"/>
              <a:t> </a:t>
            </a:r>
            <a:r>
              <a:rPr lang="id-ID" dirty="0" smtClean="0"/>
              <a:t>S</a:t>
            </a:r>
            <a:r>
              <a:rPr lang="id-ID" sz="1600" dirty="0" smtClean="0"/>
              <a:t>1</a:t>
            </a:r>
            <a:r>
              <a:rPr lang="id-ID" dirty="0" smtClean="0"/>
              <a:t>,S</a:t>
            </a:r>
            <a:r>
              <a:rPr lang="id-ID" sz="1600" dirty="0" smtClean="0"/>
              <a:t>2</a:t>
            </a:r>
            <a:r>
              <a:rPr lang="id-ID" dirty="0" smtClean="0"/>
              <a:t>,R</a:t>
            </a:r>
            <a:r>
              <a:rPr lang="id-ID" sz="1600" dirty="0" smtClean="0"/>
              <a:t>1</a:t>
            </a:r>
            <a:r>
              <a:rPr lang="id-ID" dirty="0" smtClean="0"/>
              <a:t>,R</a:t>
            </a:r>
            <a:r>
              <a:rPr lang="id-ID" sz="1600" dirty="0" smtClean="0"/>
              <a:t>2</a:t>
            </a:r>
            <a:r>
              <a:rPr lang="id-ID" dirty="0" smtClean="0"/>
              <a:t>  ≥ </a:t>
            </a:r>
            <a:r>
              <a:rPr lang="id-ID" dirty="0" smtClean="0"/>
              <a:t>0</a:t>
            </a:r>
            <a:endParaRPr lang="fr-FR" dirty="0" smtClean="0"/>
          </a:p>
        </p:txBody>
      </p:sp>
      <p:sp>
        <p:nvSpPr>
          <p:cNvPr id="6" name="TextBox 5"/>
          <p:cNvSpPr txBox="1"/>
          <p:nvPr/>
        </p:nvSpPr>
        <p:spPr>
          <a:xfrm>
            <a:off x="647056" y="5517232"/>
            <a:ext cx="8496944" cy="954107"/>
          </a:xfrm>
          <a:prstGeom prst="rect">
            <a:avLst/>
          </a:prstGeom>
          <a:noFill/>
        </p:spPr>
        <p:txBody>
          <a:bodyPr wrap="square" rtlCol="0">
            <a:spAutoFit/>
          </a:bodyPr>
          <a:lstStyle/>
          <a:p>
            <a:r>
              <a:rPr lang="id-ID" sz="2800" b="1" dirty="0" smtClean="0"/>
              <a:t>Lanjutkan proses Big M untuk mendapatkan solusi yang optimal</a:t>
            </a:r>
            <a:endParaRPr lang="id-ID"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linds(horizontal)">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Latihan</a:t>
            </a:r>
            <a:endParaRPr lang="fr-FR" dirty="0" smtClean="0">
              <a:solidFill>
                <a:schemeClr val="tx1"/>
              </a:solidFill>
            </a:endParaRPr>
          </a:p>
        </p:txBody>
      </p:sp>
      <p:sp>
        <p:nvSpPr>
          <p:cNvPr id="9" name="Content Placeholder 8"/>
          <p:cNvSpPr>
            <a:spLocks noGrp="1"/>
          </p:cNvSpPr>
          <p:nvPr>
            <p:ph idx="1"/>
          </p:nvPr>
        </p:nvSpPr>
        <p:spPr>
          <a:xfrm>
            <a:off x="467544" y="1412776"/>
            <a:ext cx="8229600" cy="4525963"/>
          </a:xfrm>
        </p:spPr>
        <p:txBody>
          <a:bodyPr/>
          <a:lstStyle/>
          <a:p>
            <a:r>
              <a:rPr lang="id-ID" sz="2800" dirty="0" smtClean="0"/>
              <a:t>Maksimumkan : z = 3x</a:t>
            </a:r>
            <a:r>
              <a:rPr lang="id-ID" sz="1600" dirty="0" smtClean="0"/>
              <a:t>1</a:t>
            </a:r>
            <a:r>
              <a:rPr lang="id-ID" sz="2800" dirty="0" smtClean="0"/>
              <a:t>+2x</a:t>
            </a:r>
            <a:r>
              <a:rPr lang="id-ID" sz="1600" dirty="0" smtClean="0"/>
              <a:t>2</a:t>
            </a:r>
          </a:p>
          <a:p>
            <a:pPr>
              <a:buNone/>
            </a:pPr>
            <a:r>
              <a:rPr lang="id-ID" sz="2800" dirty="0" smtClean="0"/>
              <a:t> 	dengan kendala : 2x</a:t>
            </a:r>
            <a:r>
              <a:rPr lang="id-ID" sz="1600" dirty="0" smtClean="0"/>
              <a:t>1</a:t>
            </a:r>
            <a:r>
              <a:rPr lang="id-ID" sz="2800" dirty="0" smtClean="0"/>
              <a:t>+x</a:t>
            </a:r>
            <a:r>
              <a:rPr lang="id-ID" sz="1600" dirty="0" smtClean="0"/>
              <a:t>2</a:t>
            </a:r>
            <a:r>
              <a:rPr lang="id-ID" sz="2800" dirty="0" smtClean="0"/>
              <a:t>≤2</a:t>
            </a:r>
          </a:p>
          <a:p>
            <a:pPr>
              <a:buNone/>
            </a:pPr>
            <a:r>
              <a:rPr lang="id-ID" sz="2800" dirty="0" smtClean="0"/>
              <a:t>				    3x</a:t>
            </a:r>
            <a:r>
              <a:rPr lang="id-ID" sz="1600" dirty="0" smtClean="0"/>
              <a:t>1</a:t>
            </a:r>
            <a:r>
              <a:rPr lang="id-ID" sz="2800" dirty="0" smtClean="0"/>
              <a:t>+4x</a:t>
            </a:r>
            <a:r>
              <a:rPr lang="id-ID" sz="1600" dirty="0" smtClean="0"/>
              <a:t>2</a:t>
            </a:r>
            <a:r>
              <a:rPr lang="id-ID" sz="2800" dirty="0" smtClean="0"/>
              <a:t>≥12</a:t>
            </a:r>
          </a:p>
          <a:p>
            <a:pPr>
              <a:buNone/>
            </a:pPr>
            <a:r>
              <a:rPr lang="id-ID" sz="2800" dirty="0" smtClean="0"/>
              <a:t>				    x</a:t>
            </a:r>
            <a:r>
              <a:rPr lang="id-ID" sz="1600" dirty="0" smtClean="0"/>
              <a:t>1</a:t>
            </a:r>
            <a:r>
              <a:rPr lang="id-ID" sz="2800" dirty="0" smtClean="0"/>
              <a:t>,x</a:t>
            </a:r>
            <a:r>
              <a:rPr lang="id-ID" sz="1600" dirty="0" smtClean="0"/>
              <a:t>2</a:t>
            </a:r>
            <a:r>
              <a:rPr lang="id-ID" sz="2800" dirty="0" smtClean="0"/>
              <a:t>≥0</a:t>
            </a:r>
          </a:p>
          <a:p>
            <a:pPr>
              <a:buNone/>
            </a:pPr>
            <a:r>
              <a:rPr lang="id-ID" sz="2800" dirty="0" smtClean="0"/>
              <a:t>    Tunjukkan bahwa model berikut tidak punya ruang solusi yang fisibel (disebut pseudooptimum)</a:t>
            </a:r>
          </a:p>
          <a:p>
            <a:pPr>
              <a:buNone/>
            </a:pPr>
            <a:endParaRPr lang="id-ID"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linds(horizont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linds(horizontal)">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30622"/>
            <a:ext cx="8229600" cy="562074"/>
          </a:xfrm>
        </p:spPr>
        <p:txBody>
          <a:bodyPr/>
          <a:lstStyle/>
          <a:p>
            <a:pPr eaLnBrk="1" hangingPunct="1"/>
            <a:r>
              <a:rPr lang="id-ID" sz="4000" dirty="0" smtClean="0">
                <a:solidFill>
                  <a:schemeClr val="tx1"/>
                </a:solidFill>
              </a:rPr>
              <a:t>Latihan</a:t>
            </a:r>
            <a:endParaRPr lang="fr-FR" sz="4000" dirty="0" smtClean="0">
              <a:solidFill>
                <a:schemeClr val="tx1"/>
              </a:solidFill>
            </a:endParaRPr>
          </a:p>
        </p:txBody>
      </p:sp>
      <p:sp>
        <p:nvSpPr>
          <p:cNvPr id="3075" name="Rectangle 3"/>
          <p:cNvSpPr>
            <a:spLocks noGrp="1" noChangeArrowheads="1"/>
          </p:cNvSpPr>
          <p:nvPr>
            <p:ph type="body" idx="1"/>
          </p:nvPr>
        </p:nvSpPr>
        <p:spPr>
          <a:xfrm>
            <a:off x="107504" y="764704"/>
            <a:ext cx="8999984" cy="5472608"/>
          </a:xfrm>
        </p:spPr>
        <p:txBody>
          <a:bodyPr/>
          <a:lstStyle/>
          <a:p>
            <a:pPr eaLnBrk="1" hangingPunct="1">
              <a:buNone/>
            </a:pPr>
            <a:r>
              <a:rPr lang="id-ID" sz="2300" dirty="0" smtClean="0"/>
              <a:t>Sebuah perusahaan konveksi memproduksi tiga jenis pakaian yaitu pakaian anak-anak, pakaian pria dan pakaian wanita. Untuk satu lusin pakaian anak-anak diperlukan 2 rol kain bercorak dan membutuhkan 4 orang pekerja, sedangkan untuk satu lusin pakaian pria dan satu lusin pakaian wanita masing-masing membutuhkan 4 dan 2 rol kain bercorak dengan tenaga kerja masing-masing 2 dan 6 orang. Kain yang disediakan setiap hari adalah 20 rol. Tenaga kerja mempunyai keahlian yang sama berjumlah 16 orang. Perusahaan mengharuskan seluruh pekerja harus digunakan (tidak ada yang menganggur). Ongkos untuk membuat masing-masing jenis pakaian adalah $15/lusin pakaian anak-anak, $30/lusin pakaian pria, dan $45/lusin pakaian wanita. Keuntungan masing-masing pakaian anak-anak, pria dan wanita adalah $25, $54, $53. Bagaimana sebaiknya perusahaan mengambil kebijakan produksi agar perusahaan mendapatkan keuntungan yang sebesar-sebesarnya.</a:t>
            </a:r>
            <a:endParaRPr lang="fr-FR" sz="23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188913"/>
            <a:ext cx="7393371" cy="584775"/>
          </a:xfrm>
          <a:prstGeom prst="rect">
            <a:avLst/>
          </a:prstGeom>
          <a:noFill/>
          <a:ln w="9525">
            <a:noFill/>
            <a:miter lim="800000"/>
            <a:headEnd/>
            <a:tailEnd/>
          </a:ln>
          <a:effectLst/>
        </p:spPr>
        <p:txBody>
          <a:bodyPr wrap="none">
            <a:spAutoFit/>
          </a:bodyPr>
          <a:lstStyle/>
          <a:p>
            <a:r>
              <a:rPr lang="id-ID" sz="3200" b="1" u="sng" dirty="0" smtClean="0">
                <a:latin typeface="Verdana" pitchFamily="34" charset="0"/>
              </a:rPr>
              <a:t>Kasus khusus Metode Simpleks</a:t>
            </a:r>
            <a:endParaRPr lang="fr-FR" sz="3200" u="sng" dirty="0"/>
          </a:p>
        </p:txBody>
      </p:sp>
      <p:sp>
        <p:nvSpPr>
          <p:cNvPr id="3" name="Text Box 3"/>
          <p:cNvSpPr txBox="1">
            <a:spLocks noChangeArrowheads="1"/>
          </p:cNvSpPr>
          <p:nvPr/>
        </p:nvSpPr>
        <p:spPr bwMode="auto">
          <a:xfrm>
            <a:off x="323528" y="980728"/>
            <a:ext cx="8568952" cy="2016522"/>
          </a:xfrm>
          <a:prstGeom prst="rect">
            <a:avLst/>
          </a:prstGeom>
          <a:noFill/>
          <a:ln w="9525">
            <a:noFill/>
            <a:miter lim="800000"/>
            <a:headEnd/>
            <a:tailEnd/>
          </a:ln>
          <a:effectLst/>
        </p:spPr>
        <p:txBody>
          <a:bodyPr lIns="180000" tIns="180000" rIns="180000" bIns="180000"/>
          <a:lstStyle/>
          <a:p>
            <a:pPr marL="514350" indent="-514350" algn="just">
              <a:buFont typeface="+mj-lt"/>
              <a:buAutoNum type="arabicPeriod"/>
            </a:pPr>
            <a:r>
              <a:rPr lang="id-ID" sz="2800" dirty="0" smtClean="0">
                <a:latin typeface="+mj-lt"/>
              </a:rPr>
              <a:t>Degenerasi</a:t>
            </a:r>
          </a:p>
          <a:p>
            <a:pPr marL="514350" indent="-514350" algn="just"/>
            <a:r>
              <a:rPr lang="id-ID" sz="2800" dirty="0" smtClean="0">
                <a:latin typeface="+mj-lt"/>
              </a:rPr>
              <a:t>	</a:t>
            </a:r>
            <a:r>
              <a:rPr lang="id-ID" dirty="0" smtClean="0">
                <a:latin typeface="+mj-lt"/>
              </a:rPr>
              <a:t>Maksimumkan z = 3x</a:t>
            </a:r>
            <a:r>
              <a:rPr lang="id-ID" sz="1200" dirty="0" smtClean="0">
                <a:latin typeface="+mj-lt"/>
              </a:rPr>
              <a:t>1</a:t>
            </a:r>
            <a:r>
              <a:rPr lang="id-ID" dirty="0" smtClean="0">
                <a:latin typeface="+mj-lt"/>
              </a:rPr>
              <a:t>+9x</a:t>
            </a:r>
            <a:r>
              <a:rPr lang="id-ID" sz="1200" dirty="0" smtClean="0">
                <a:latin typeface="+mj-lt"/>
              </a:rPr>
              <a:t>2</a:t>
            </a:r>
            <a:endParaRPr lang="id-ID" dirty="0" smtClean="0">
              <a:latin typeface="+mj-lt"/>
            </a:endParaRPr>
          </a:p>
          <a:p>
            <a:pPr marL="514350" indent="-514350" algn="just"/>
            <a:r>
              <a:rPr lang="id-ID" dirty="0" smtClean="0">
                <a:latin typeface="+mj-lt"/>
              </a:rPr>
              <a:t>	Kendala		x</a:t>
            </a:r>
            <a:r>
              <a:rPr lang="id-ID" sz="1200" dirty="0" smtClean="0">
                <a:latin typeface="+mj-lt"/>
              </a:rPr>
              <a:t>1</a:t>
            </a:r>
            <a:r>
              <a:rPr lang="id-ID" dirty="0" smtClean="0">
                <a:latin typeface="+mj-lt"/>
              </a:rPr>
              <a:t> + 4x</a:t>
            </a:r>
            <a:r>
              <a:rPr lang="id-ID" sz="1200" dirty="0" smtClean="0">
                <a:latin typeface="+mj-lt"/>
              </a:rPr>
              <a:t>2</a:t>
            </a:r>
            <a:r>
              <a:rPr lang="id-ID" dirty="0" smtClean="0">
                <a:latin typeface="+mj-lt"/>
              </a:rPr>
              <a:t> ≤ 8</a:t>
            </a:r>
          </a:p>
          <a:p>
            <a:pPr marL="514350" indent="-514350" algn="just"/>
            <a:r>
              <a:rPr lang="id-ID" dirty="0" smtClean="0">
                <a:latin typeface="+mj-lt"/>
              </a:rPr>
              <a:t>				x</a:t>
            </a:r>
            <a:r>
              <a:rPr lang="id-ID" sz="1200" dirty="0" smtClean="0">
                <a:latin typeface="+mj-lt"/>
              </a:rPr>
              <a:t>1</a:t>
            </a:r>
            <a:r>
              <a:rPr lang="id-ID" dirty="0" smtClean="0">
                <a:latin typeface="+mj-lt"/>
              </a:rPr>
              <a:t> + 2x</a:t>
            </a:r>
            <a:r>
              <a:rPr lang="id-ID" sz="1200" dirty="0" smtClean="0">
                <a:latin typeface="+mj-lt"/>
              </a:rPr>
              <a:t>2</a:t>
            </a:r>
            <a:r>
              <a:rPr lang="id-ID" dirty="0" smtClean="0">
                <a:latin typeface="+mj-lt"/>
              </a:rPr>
              <a:t> </a:t>
            </a:r>
            <a:r>
              <a:rPr lang="id-ID" dirty="0" smtClean="0"/>
              <a:t>≤ 4</a:t>
            </a:r>
          </a:p>
          <a:p>
            <a:pPr marL="514350" indent="-514350" algn="just"/>
            <a:r>
              <a:rPr lang="id-ID" dirty="0" smtClean="0">
                <a:latin typeface="+mj-lt"/>
              </a:rPr>
              <a:t>				x</a:t>
            </a:r>
            <a:r>
              <a:rPr lang="id-ID" sz="1200" dirty="0" smtClean="0">
                <a:latin typeface="+mj-lt"/>
              </a:rPr>
              <a:t>1</a:t>
            </a:r>
            <a:r>
              <a:rPr lang="id-ID" dirty="0" smtClean="0">
                <a:latin typeface="+mj-lt"/>
              </a:rPr>
              <a:t>,x</a:t>
            </a:r>
            <a:r>
              <a:rPr lang="id-ID" sz="1200" dirty="0" smtClean="0">
                <a:latin typeface="+mj-lt"/>
              </a:rPr>
              <a:t>2</a:t>
            </a:r>
            <a:r>
              <a:rPr lang="id-ID" dirty="0" smtClean="0">
                <a:latin typeface="+mj-lt"/>
              </a:rPr>
              <a:t> ≥ 0 </a:t>
            </a:r>
          </a:p>
        </p:txBody>
      </p:sp>
      <p:graphicFrame>
        <p:nvGraphicFramePr>
          <p:cNvPr id="4" name="Table 3"/>
          <p:cNvGraphicFramePr>
            <a:graphicFrameLocks noGrp="1"/>
          </p:cNvGraphicFramePr>
          <p:nvPr/>
        </p:nvGraphicFramePr>
        <p:xfrm>
          <a:off x="971600" y="2924944"/>
          <a:ext cx="6104679" cy="3708400"/>
        </p:xfrm>
        <a:graphic>
          <a:graphicData uri="http://schemas.openxmlformats.org/drawingml/2006/table">
            <a:tbl>
              <a:tblPr firstRow="1" bandRow="1">
                <a:tableStyleId>{93296810-A885-4BE3-A3E7-6D5BEEA58F35}</a:tableStyleId>
              </a:tblPr>
              <a:tblGrid>
                <a:gridCol w="872097"/>
                <a:gridCol w="872097"/>
                <a:gridCol w="872097"/>
                <a:gridCol w="872097"/>
                <a:gridCol w="872097"/>
                <a:gridCol w="872097"/>
                <a:gridCol w="872097"/>
              </a:tblGrid>
              <a:tr h="370840">
                <a:tc>
                  <a:txBody>
                    <a:bodyPr/>
                    <a:lstStyle/>
                    <a:p>
                      <a:r>
                        <a:rPr lang="id-ID" dirty="0" smtClean="0"/>
                        <a:t>Iterasi</a:t>
                      </a:r>
                      <a:endParaRPr lang="id-ID" dirty="0"/>
                    </a:p>
                  </a:txBody>
                  <a:tcPr/>
                </a:tc>
                <a:tc>
                  <a:txBody>
                    <a:bodyPr/>
                    <a:lstStyle/>
                    <a:p>
                      <a:r>
                        <a:rPr lang="id-ID" dirty="0" smtClean="0"/>
                        <a:t>Basis </a:t>
                      </a:r>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sz="1800" dirty="0" smtClean="0"/>
                        <a:t>S</a:t>
                      </a:r>
                      <a:r>
                        <a:rPr lang="id-ID" sz="1200" dirty="0" smtClean="0"/>
                        <a:t>1</a:t>
                      </a:r>
                      <a:endParaRPr lang="id-ID" dirty="0"/>
                    </a:p>
                  </a:txBody>
                  <a:tcPr/>
                </a:tc>
                <a:tc>
                  <a:txBody>
                    <a:bodyPr/>
                    <a:lstStyle/>
                    <a:p>
                      <a:pPr algn="ctr"/>
                      <a:r>
                        <a:rPr lang="id-ID" sz="1800" dirty="0" smtClean="0"/>
                        <a:t>S</a:t>
                      </a:r>
                      <a:r>
                        <a:rPr lang="id-ID" sz="1200" dirty="0" smtClean="0"/>
                        <a:t>2</a:t>
                      </a:r>
                      <a:endParaRPr lang="id-ID" dirty="0"/>
                    </a:p>
                  </a:txBody>
                  <a:tcPr/>
                </a:tc>
                <a:tc>
                  <a:txBody>
                    <a:bodyPr/>
                    <a:lstStyle/>
                    <a:p>
                      <a:r>
                        <a:rPr lang="id-ID" dirty="0" smtClean="0"/>
                        <a:t>solusi</a:t>
                      </a:r>
                      <a:endParaRPr lang="id-ID" dirty="0"/>
                    </a:p>
                  </a:txBody>
                  <a:tcPr/>
                </a:tc>
              </a:tr>
              <a:tr h="370840">
                <a:tc rowSpan="3">
                  <a:txBody>
                    <a:bodyPr/>
                    <a:lstStyle/>
                    <a:p>
                      <a:pPr algn="ctr"/>
                      <a:r>
                        <a:rPr lang="id-ID" sz="3200" dirty="0" smtClean="0"/>
                        <a:t>0</a:t>
                      </a:r>
                      <a:endParaRPr lang="id-ID" sz="3200" dirty="0"/>
                    </a:p>
                  </a:txBody>
                  <a:tcPr/>
                </a:tc>
                <a:tc>
                  <a:txBody>
                    <a:bodyPr/>
                    <a:lstStyle/>
                    <a:p>
                      <a:pPr algn="ctr"/>
                      <a:r>
                        <a:rPr lang="id-ID" dirty="0" smtClean="0"/>
                        <a:t>z</a:t>
                      </a:r>
                      <a:endParaRPr lang="id-ID" dirty="0"/>
                    </a:p>
                  </a:txBody>
                  <a:tcPr/>
                </a:tc>
                <a:tc>
                  <a:txBody>
                    <a:bodyPr/>
                    <a:lstStyle/>
                    <a:p>
                      <a:pPr algn="ctr"/>
                      <a:r>
                        <a:rPr lang="id-ID" dirty="0" smtClean="0"/>
                        <a:t>-3</a:t>
                      </a:r>
                      <a:endParaRPr lang="id-ID" dirty="0"/>
                    </a:p>
                  </a:txBody>
                  <a:tcPr/>
                </a:tc>
                <a:tc>
                  <a:txBody>
                    <a:bodyPr/>
                    <a:lstStyle/>
                    <a:p>
                      <a:pPr algn="ctr"/>
                      <a:r>
                        <a:rPr lang="id-ID" dirty="0" smtClean="0"/>
                        <a:t>-9</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vMerge="1">
                  <a:txBody>
                    <a:bodyPr/>
                    <a:lstStyle/>
                    <a:p>
                      <a:endParaRPr lang="id-ID" dirty="0"/>
                    </a:p>
                  </a:txBody>
                  <a:tcPr/>
                </a:tc>
                <a:tc>
                  <a:txBody>
                    <a:bodyPr/>
                    <a:lstStyle/>
                    <a:p>
                      <a:pPr algn="ctr"/>
                      <a:r>
                        <a:rPr lang="id-ID" sz="1800" dirty="0" smtClean="0"/>
                        <a:t>S</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4</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8</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4</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1</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-3/4</a:t>
                      </a:r>
                      <a:endParaRPr lang="id-ID" dirty="0"/>
                    </a:p>
                  </a:txBody>
                  <a:tcPr/>
                </a:tc>
                <a:tc>
                  <a:txBody>
                    <a:bodyPr/>
                    <a:lstStyle/>
                    <a:p>
                      <a:pPr algn="ctr"/>
                      <a:r>
                        <a:rPr lang="id-ID" dirty="0" smtClean="0"/>
                        <a:t>0</a:t>
                      </a:r>
                      <a:endParaRPr lang="id-ID" dirty="0"/>
                    </a:p>
                  </a:txBody>
                  <a:tcPr/>
                </a:tc>
                <a:tc>
                  <a:txBody>
                    <a:bodyPr/>
                    <a:lstStyle/>
                    <a:p>
                      <a:pPr algn="ctr"/>
                      <a:r>
                        <a:rPr lang="id-ID" dirty="0" smtClean="0"/>
                        <a:t>9/4</a:t>
                      </a:r>
                      <a:endParaRPr lang="id-ID" dirty="0"/>
                    </a:p>
                  </a:txBody>
                  <a:tcPr/>
                </a:tc>
                <a:tc>
                  <a:txBody>
                    <a:bodyPr/>
                    <a:lstStyle/>
                    <a:p>
                      <a:pPr algn="ctr"/>
                      <a:r>
                        <a:rPr lang="id-ID" dirty="0" smtClean="0"/>
                        <a:t>0</a:t>
                      </a:r>
                      <a:endParaRPr lang="id-ID" dirty="0"/>
                    </a:p>
                  </a:txBody>
                  <a:tcPr/>
                </a:tc>
                <a:tc>
                  <a:txBody>
                    <a:bodyPr/>
                    <a:lstStyle/>
                    <a:p>
                      <a:pPr algn="ctr"/>
                      <a:r>
                        <a:rPr lang="id-ID" dirty="0" smtClean="0"/>
                        <a:t>18</a:t>
                      </a:r>
                      <a:endParaRPr lang="id-ID" dirty="0"/>
                    </a:p>
                  </a:txBody>
                  <a:tcPr>
                    <a:solidFill>
                      <a:srgbClr val="FFCCFF"/>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sz="1200"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2</a:t>
                      </a:r>
                      <a:endParaRPr lang="id-ID" dirty="0"/>
                    </a:p>
                  </a:txBody>
                  <a:tcPr/>
                </a:tc>
              </a:tr>
              <a:tr h="370840">
                <a:tc vMerge="1">
                  <a:txBody>
                    <a:bodyPr/>
                    <a:lstStyle/>
                    <a:p>
                      <a:endParaRPr lang="id-ID" dirty="0"/>
                    </a:p>
                  </a:txBody>
                  <a:tcPr/>
                </a:tc>
                <a:tc>
                  <a:txBody>
                    <a:bodyPr/>
                    <a:lstStyle/>
                    <a:p>
                      <a:pPr algn="ctr"/>
                      <a:r>
                        <a:rPr lang="id-ID" dirty="0" smtClean="0"/>
                        <a:t>S</a:t>
                      </a:r>
                      <a:r>
                        <a:rPr lang="id-ID" sz="1400" dirty="0" smtClean="0"/>
                        <a:t>2</a:t>
                      </a:r>
                      <a:endParaRPr lang="id-ID" dirty="0"/>
                    </a:p>
                  </a:txBody>
                  <a:tcPr/>
                </a:tc>
                <a:tc>
                  <a:txBody>
                    <a:bodyPr/>
                    <a:lstStyle/>
                    <a:p>
                      <a:pPr algn="ctr"/>
                      <a:r>
                        <a:rPr lang="id-ID" dirty="0" smtClean="0"/>
                        <a:t>1/2</a:t>
                      </a:r>
                      <a:endParaRPr lang="id-ID" dirty="0"/>
                    </a:p>
                  </a:txBody>
                  <a:tcPr/>
                </a:tc>
                <a:tc>
                  <a:txBody>
                    <a:bodyPr/>
                    <a:lstStyle/>
                    <a:p>
                      <a:pPr algn="ctr"/>
                      <a:r>
                        <a:rPr lang="id-ID" dirty="0" smtClean="0"/>
                        <a:t>2</a:t>
                      </a:r>
                      <a:endParaRPr lang="id-ID" dirty="0"/>
                    </a:p>
                  </a:txBody>
                  <a:tcPr/>
                </a:tc>
                <a:tc>
                  <a:txBody>
                    <a:bodyPr/>
                    <a:lstStyle/>
                    <a:p>
                      <a:pPr algn="ctr"/>
                      <a:r>
                        <a:rPr lang="id-ID" dirty="0" smtClean="0"/>
                        <a:t>-1/2</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2</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3/2</a:t>
                      </a:r>
                      <a:endParaRPr lang="id-ID" dirty="0"/>
                    </a:p>
                  </a:txBody>
                  <a:tcPr/>
                </a:tc>
                <a:tc>
                  <a:txBody>
                    <a:bodyPr/>
                    <a:lstStyle/>
                    <a:p>
                      <a:pPr algn="ctr"/>
                      <a:r>
                        <a:rPr lang="id-ID" dirty="0" smtClean="0"/>
                        <a:t>3/2</a:t>
                      </a:r>
                      <a:endParaRPr lang="id-ID" dirty="0"/>
                    </a:p>
                  </a:txBody>
                  <a:tcPr/>
                </a:tc>
                <a:tc>
                  <a:txBody>
                    <a:bodyPr/>
                    <a:lstStyle/>
                    <a:p>
                      <a:pPr algn="ctr"/>
                      <a:r>
                        <a:rPr lang="id-ID" dirty="0" smtClean="0"/>
                        <a:t>18</a:t>
                      </a:r>
                      <a:endParaRPr lang="id-ID" dirty="0"/>
                    </a:p>
                  </a:txBody>
                  <a:tcPr>
                    <a:solidFill>
                      <a:srgbClr val="FFCCFF"/>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2</a:t>
                      </a:r>
                      <a:endParaRPr lang="id-ID" dirty="0"/>
                    </a:p>
                  </a:txBody>
                  <a:tcPr/>
                </a:tc>
              </a:tr>
              <a:tr h="370840">
                <a:tc vMerge="1">
                  <a:txBody>
                    <a:bodyPr/>
                    <a:lstStyle/>
                    <a:p>
                      <a:endParaRPr lang="id-ID" dirty="0"/>
                    </a:p>
                  </a:txBody>
                  <a:tcPr/>
                </a:tc>
                <a:tc>
                  <a:txBody>
                    <a:bodyPr/>
                    <a:lstStyle/>
                    <a:p>
                      <a:pPr algn="ctr"/>
                      <a:r>
                        <a:rPr lang="id-ID" dirty="0" smtClean="0"/>
                        <a:t>x</a:t>
                      </a:r>
                      <a:r>
                        <a:rPr lang="id-ID" sz="1200" dirty="0" smtClean="0"/>
                        <a:t>1</a:t>
                      </a:r>
                      <a:endParaRPr lang="id-ID" sz="1200"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r>
            </a:tbl>
          </a:graphicData>
        </a:graphic>
      </p:graphicFrame>
      <p:cxnSp>
        <p:nvCxnSpPr>
          <p:cNvPr id="6" name="Straight Arrow Connector 5"/>
          <p:cNvCxnSpPr/>
          <p:nvPr/>
        </p:nvCxnSpPr>
        <p:spPr>
          <a:xfrm flipH="1">
            <a:off x="6948264" y="4797152"/>
            <a:ext cx="576064"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452320" y="3573016"/>
            <a:ext cx="1224136" cy="2862322"/>
          </a:xfrm>
          <a:prstGeom prst="rect">
            <a:avLst/>
          </a:prstGeom>
          <a:solidFill>
            <a:srgbClr val="CBEEAC"/>
          </a:solidFill>
          <a:ln>
            <a:solidFill>
              <a:srgbClr val="FF0000"/>
            </a:solidFill>
          </a:ln>
        </p:spPr>
        <p:txBody>
          <a:bodyPr wrap="square" rtlCol="0">
            <a:spAutoFit/>
          </a:bodyPr>
          <a:lstStyle/>
          <a:p>
            <a:r>
              <a:rPr lang="id-ID" dirty="0" smtClean="0"/>
              <a:t>Muncul 0 pada kolom solusi sehingga ada variabel basis yang bernilai 0</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188913"/>
            <a:ext cx="7393371" cy="584775"/>
          </a:xfrm>
          <a:prstGeom prst="rect">
            <a:avLst/>
          </a:prstGeom>
          <a:noFill/>
          <a:ln w="9525">
            <a:noFill/>
            <a:miter lim="800000"/>
            <a:headEnd/>
            <a:tailEnd/>
          </a:ln>
          <a:effectLst/>
        </p:spPr>
        <p:txBody>
          <a:bodyPr wrap="none">
            <a:spAutoFit/>
          </a:bodyPr>
          <a:lstStyle/>
          <a:p>
            <a:r>
              <a:rPr lang="id-ID" sz="3200" b="1" u="sng" dirty="0" smtClean="0">
                <a:latin typeface="Verdana" pitchFamily="34" charset="0"/>
              </a:rPr>
              <a:t>Kasus khusus Metode Simpleks</a:t>
            </a:r>
            <a:endParaRPr lang="fr-FR" sz="3200" u="sng" dirty="0"/>
          </a:p>
        </p:txBody>
      </p:sp>
      <p:sp>
        <p:nvSpPr>
          <p:cNvPr id="3" name="Text Box 3"/>
          <p:cNvSpPr txBox="1">
            <a:spLocks noChangeArrowheads="1"/>
          </p:cNvSpPr>
          <p:nvPr/>
        </p:nvSpPr>
        <p:spPr bwMode="auto">
          <a:xfrm>
            <a:off x="323528" y="980728"/>
            <a:ext cx="8568952" cy="2016522"/>
          </a:xfrm>
          <a:prstGeom prst="rect">
            <a:avLst/>
          </a:prstGeom>
          <a:noFill/>
          <a:ln w="9525">
            <a:noFill/>
            <a:miter lim="800000"/>
            <a:headEnd/>
            <a:tailEnd/>
          </a:ln>
          <a:effectLst/>
        </p:spPr>
        <p:txBody>
          <a:bodyPr lIns="180000" tIns="180000" rIns="180000" bIns="180000"/>
          <a:lstStyle/>
          <a:p>
            <a:pPr marL="514350" indent="-514350" algn="just"/>
            <a:r>
              <a:rPr lang="id-ID" sz="2800" dirty="0" smtClean="0">
                <a:latin typeface="+mj-lt"/>
              </a:rPr>
              <a:t>2.  Optimum Relatif</a:t>
            </a:r>
          </a:p>
          <a:p>
            <a:pPr marL="514350" indent="-514350" algn="just"/>
            <a:r>
              <a:rPr lang="id-ID" sz="2800" dirty="0" smtClean="0">
                <a:latin typeface="+mj-lt"/>
              </a:rPr>
              <a:t>	</a:t>
            </a:r>
            <a:r>
              <a:rPr lang="id-ID" dirty="0" smtClean="0">
                <a:latin typeface="+mj-lt"/>
              </a:rPr>
              <a:t>Maksimumkan z = 2x</a:t>
            </a:r>
            <a:r>
              <a:rPr lang="id-ID" sz="1200" dirty="0" smtClean="0">
                <a:latin typeface="+mj-lt"/>
              </a:rPr>
              <a:t>1</a:t>
            </a:r>
            <a:r>
              <a:rPr lang="id-ID" dirty="0" smtClean="0">
                <a:latin typeface="+mj-lt"/>
              </a:rPr>
              <a:t>+4x2</a:t>
            </a:r>
          </a:p>
          <a:p>
            <a:pPr marL="514350" indent="-514350" algn="just"/>
            <a:r>
              <a:rPr lang="id-ID" dirty="0" smtClean="0">
                <a:latin typeface="+mj-lt"/>
              </a:rPr>
              <a:t>	Kendala		x1 + 2x2 ≤ 5</a:t>
            </a:r>
          </a:p>
          <a:p>
            <a:pPr marL="514350" indent="-514350" algn="just"/>
            <a:r>
              <a:rPr lang="id-ID" dirty="0" smtClean="0">
                <a:latin typeface="+mj-lt"/>
              </a:rPr>
              <a:t>				x1 +  x2 </a:t>
            </a:r>
            <a:r>
              <a:rPr lang="id-ID" dirty="0" smtClean="0"/>
              <a:t>≤ 4</a:t>
            </a:r>
          </a:p>
          <a:p>
            <a:pPr marL="514350" indent="-514350" algn="just"/>
            <a:r>
              <a:rPr lang="id-ID" dirty="0" smtClean="0">
                <a:latin typeface="+mj-lt"/>
              </a:rPr>
              <a:t>				x1,x2 ≥ 0 </a:t>
            </a:r>
          </a:p>
        </p:txBody>
      </p:sp>
      <p:graphicFrame>
        <p:nvGraphicFramePr>
          <p:cNvPr id="4" name="Table 3"/>
          <p:cNvGraphicFramePr>
            <a:graphicFrameLocks noGrp="1"/>
          </p:cNvGraphicFramePr>
          <p:nvPr/>
        </p:nvGraphicFramePr>
        <p:xfrm>
          <a:off x="971600" y="2924944"/>
          <a:ext cx="6104679" cy="3708400"/>
        </p:xfrm>
        <a:graphic>
          <a:graphicData uri="http://schemas.openxmlformats.org/drawingml/2006/table">
            <a:tbl>
              <a:tblPr firstRow="1" bandRow="1">
                <a:tableStyleId>{93296810-A885-4BE3-A3E7-6D5BEEA58F35}</a:tableStyleId>
              </a:tblPr>
              <a:tblGrid>
                <a:gridCol w="872097"/>
                <a:gridCol w="872097"/>
                <a:gridCol w="872097"/>
                <a:gridCol w="872097"/>
                <a:gridCol w="872097"/>
                <a:gridCol w="872097"/>
                <a:gridCol w="872097"/>
              </a:tblGrid>
              <a:tr h="370840">
                <a:tc>
                  <a:txBody>
                    <a:bodyPr/>
                    <a:lstStyle/>
                    <a:p>
                      <a:r>
                        <a:rPr lang="id-ID" dirty="0" smtClean="0"/>
                        <a:t>Iterasi</a:t>
                      </a:r>
                      <a:endParaRPr lang="id-ID" dirty="0"/>
                    </a:p>
                  </a:txBody>
                  <a:tcPr/>
                </a:tc>
                <a:tc>
                  <a:txBody>
                    <a:bodyPr/>
                    <a:lstStyle/>
                    <a:p>
                      <a:r>
                        <a:rPr lang="id-ID" dirty="0" smtClean="0"/>
                        <a:t>Basis </a:t>
                      </a:r>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S</a:t>
                      </a:r>
                      <a:r>
                        <a:rPr lang="id-ID" sz="1200" dirty="0" smtClean="0"/>
                        <a:t>2</a:t>
                      </a:r>
                      <a:endParaRPr lang="id-ID" dirty="0"/>
                    </a:p>
                  </a:txBody>
                  <a:tcPr/>
                </a:tc>
                <a:tc>
                  <a:txBody>
                    <a:bodyPr/>
                    <a:lstStyle/>
                    <a:p>
                      <a:r>
                        <a:rPr lang="id-ID" dirty="0" smtClean="0"/>
                        <a:t>solusi</a:t>
                      </a:r>
                      <a:endParaRPr lang="id-ID" dirty="0"/>
                    </a:p>
                  </a:txBody>
                  <a:tcPr/>
                </a:tc>
              </a:tr>
              <a:tr h="370840">
                <a:tc rowSpan="3">
                  <a:txBody>
                    <a:bodyPr/>
                    <a:lstStyle/>
                    <a:p>
                      <a:pPr algn="ctr"/>
                      <a:r>
                        <a:rPr lang="id-ID" sz="3200" dirty="0" smtClean="0"/>
                        <a:t>0</a:t>
                      </a:r>
                      <a:endParaRPr lang="id-ID" sz="3200" dirty="0"/>
                    </a:p>
                  </a:txBody>
                  <a:tcPr/>
                </a:tc>
                <a:tc>
                  <a:txBody>
                    <a:bodyPr/>
                    <a:lstStyle/>
                    <a:p>
                      <a:pPr algn="ctr"/>
                      <a:r>
                        <a:rPr lang="id-ID" dirty="0" smtClean="0"/>
                        <a:t>z</a:t>
                      </a:r>
                      <a:endParaRPr lang="id-ID" dirty="0"/>
                    </a:p>
                  </a:txBody>
                  <a:tcPr/>
                </a:tc>
                <a:tc>
                  <a:txBody>
                    <a:bodyPr/>
                    <a:lstStyle/>
                    <a:p>
                      <a:pPr algn="ctr"/>
                      <a:r>
                        <a:rPr lang="id-ID" dirty="0" smtClean="0"/>
                        <a:t>-2</a:t>
                      </a:r>
                      <a:endParaRPr lang="id-ID" dirty="0"/>
                    </a:p>
                  </a:txBody>
                  <a:tcPr/>
                </a:tc>
                <a:tc>
                  <a:txBody>
                    <a:bodyPr/>
                    <a:lstStyle/>
                    <a:p>
                      <a:pPr algn="ctr"/>
                      <a:r>
                        <a:rPr lang="id-ID" dirty="0" smtClean="0"/>
                        <a:t>-4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5</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4</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1</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0</a:t>
                      </a:r>
                      <a:endParaRPr lang="id-ID" dirty="0"/>
                    </a:p>
                  </a:txBody>
                  <a:tcPr>
                    <a:solidFill>
                      <a:srgbClr val="FFC000"/>
                    </a:solidFill>
                  </a:tcPr>
                </a:tc>
                <a:tc>
                  <a:txBody>
                    <a:bodyPr/>
                    <a:lstStyle/>
                    <a:p>
                      <a:pPr algn="ctr"/>
                      <a:r>
                        <a:rPr lang="id-ID" dirty="0" smtClean="0"/>
                        <a:t>0</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10</a:t>
                      </a:r>
                      <a:endParaRPr lang="id-ID" dirty="0"/>
                    </a:p>
                  </a:txBody>
                  <a:tcPr>
                    <a:solidFill>
                      <a:srgbClr val="CBEEAC"/>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1/2</a:t>
                      </a:r>
                      <a:endParaRPr lang="id-ID" dirty="0"/>
                    </a:p>
                  </a:txBody>
                  <a:tcPr/>
                </a:tc>
                <a:tc>
                  <a:txBody>
                    <a:bodyPr/>
                    <a:lstStyle/>
                    <a:p>
                      <a:pPr algn="ctr"/>
                      <a:r>
                        <a:rPr lang="id-ID" dirty="0" smtClean="0"/>
                        <a:t>1</a:t>
                      </a:r>
                      <a:endParaRPr lang="id-ID" dirty="0"/>
                    </a:p>
                  </a:txBody>
                  <a:tcPr/>
                </a:tc>
                <a:tc>
                  <a:txBody>
                    <a:bodyPr/>
                    <a:lstStyle/>
                    <a:p>
                      <a:pPr algn="ctr"/>
                      <a:r>
                        <a:rPr lang="id-ID" dirty="0" smtClean="0"/>
                        <a:t>1/2</a:t>
                      </a:r>
                      <a:endParaRPr lang="id-ID" dirty="0"/>
                    </a:p>
                  </a:txBody>
                  <a:tcPr/>
                </a:tc>
                <a:tc>
                  <a:txBody>
                    <a:bodyPr/>
                    <a:lstStyle/>
                    <a:p>
                      <a:pPr algn="ctr"/>
                      <a:r>
                        <a:rPr lang="id-ID" dirty="0" smtClean="0"/>
                        <a:t>0</a:t>
                      </a:r>
                      <a:endParaRPr lang="id-ID" dirty="0"/>
                    </a:p>
                  </a:txBody>
                  <a:tcPr/>
                </a:tc>
                <a:tc>
                  <a:txBody>
                    <a:bodyPr/>
                    <a:lstStyle/>
                    <a:p>
                      <a:pPr algn="ctr"/>
                      <a:r>
                        <a:rPr lang="id-ID" dirty="0" smtClean="0"/>
                        <a:t>5/2</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sz="1200" dirty="0"/>
                    </a:p>
                  </a:txBody>
                  <a:tcPr/>
                </a:tc>
                <a:tc>
                  <a:txBody>
                    <a:bodyPr/>
                    <a:lstStyle/>
                    <a:p>
                      <a:pPr algn="ctr"/>
                      <a:r>
                        <a:rPr lang="id-ID" dirty="0" smtClean="0"/>
                        <a:t>1/2</a:t>
                      </a:r>
                      <a:endParaRPr lang="id-ID" dirty="0"/>
                    </a:p>
                  </a:txBody>
                  <a:tcPr/>
                </a:tc>
                <a:tc>
                  <a:txBody>
                    <a:bodyPr/>
                    <a:lstStyle/>
                    <a:p>
                      <a:pPr algn="ctr"/>
                      <a:r>
                        <a:rPr lang="id-ID" dirty="0" smtClean="0"/>
                        <a:t>0</a:t>
                      </a:r>
                      <a:endParaRPr lang="id-ID" dirty="0"/>
                    </a:p>
                  </a:txBody>
                  <a:tcPr/>
                </a:tc>
                <a:tc>
                  <a:txBody>
                    <a:bodyPr/>
                    <a:lstStyle/>
                    <a:p>
                      <a:pPr algn="ctr"/>
                      <a:r>
                        <a:rPr lang="id-ID" dirty="0" smtClean="0"/>
                        <a:t>-1/2</a:t>
                      </a:r>
                      <a:endParaRPr lang="id-ID" dirty="0"/>
                    </a:p>
                  </a:txBody>
                  <a:tcPr/>
                </a:tc>
                <a:tc>
                  <a:txBody>
                    <a:bodyPr/>
                    <a:lstStyle/>
                    <a:p>
                      <a:pPr algn="ctr"/>
                      <a:r>
                        <a:rPr lang="id-ID" dirty="0" smtClean="0"/>
                        <a:t>1</a:t>
                      </a:r>
                      <a:endParaRPr lang="id-ID" dirty="0"/>
                    </a:p>
                  </a:txBody>
                  <a:tcPr/>
                </a:tc>
                <a:tc>
                  <a:txBody>
                    <a:bodyPr/>
                    <a:lstStyle/>
                    <a:p>
                      <a:pPr algn="ctr"/>
                      <a:r>
                        <a:rPr lang="id-ID" dirty="0" smtClean="0"/>
                        <a:t>3/2</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2</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10</a:t>
                      </a:r>
                      <a:endParaRPr lang="id-ID" dirty="0"/>
                    </a:p>
                  </a:txBody>
                  <a:tcPr>
                    <a:solidFill>
                      <a:srgbClr val="CBEEAC"/>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r>
              <a:tr h="370840">
                <a:tc vMerge="1">
                  <a:txBody>
                    <a:bodyPr/>
                    <a:lstStyle/>
                    <a:p>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r>
            </a:tbl>
          </a:graphicData>
        </a:graphic>
      </p:graphicFrame>
      <p:cxnSp>
        <p:nvCxnSpPr>
          <p:cNvPr id="9" name="Straight Arrow Connector 8"/>
          <p:cNvCxnSpPr/>
          <p:nvPr/>
        </p:nvCxnSpPr>
        <p:spPr>
          <a:xfrm flipH="1">
            <a:off x="7092280" y="4077072"/>
            <a:ext cx="576064"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68344" y="3429000"/>
            <a:ext cx="1008112" cy="923330"/>
          </a:xfrm>
          <a:prstGeom prst="rect">
            <a:avLst/>
          </a:prstGeom>
          <a:solidFill>
            <a:srgbClr val="FFCCFF"/>
          </a:solidFill>
        </p:spPr>
        <p:txBody>
          <a:bodyPr wrap="square" rtlCol="0">
            <a:spAutoFit/>
          </a:bodyPr>
          <a:lstStyle/>
          <a:p>
            <a:r>
              <a:rPr lang="id-ID" dirty="0" smtClean="0"/>
              <a:t>x</a:t>
            </a:r>
            <a:r>
              <a:rPr lang="id-ID" sz="1200" dirty="0" smtClean="0"/>
              <a:t>2</a:t>
            </a:r>
            <a:r>
              <a:rPr lang="id-ID" dirty="0" smtClean="0"/>
              <a:t>=5/2</a:t>
            </a:r>
          </a:p>
          <a:p>
            <a:r>
              <a:rPr lang="id-ID" dirty="0" smtClean="0"/>
              <a:t>x</a:t>
            </a:r>
            <a:r>
              <a:rPr lang="id-ID" sz="1200" dirty="0" smtClean="0"/>
              <a:t>1</a:t>
            </a:r>
            <a:r>
              <a:rPr lang="id-ID" dirty="0" smtClean="0"/>
              <a:t>=0</a:t>
            </a:r>
          </a:p>
          <a:p>
            <a:r>
              <a:rPr lang="id-ID" dirty="0" smtClean="0"/>
              <a:t>z=10</a:t>
            </a:r>
            <a:endParaRPr lang="id-ID" dirty="0"/>
          </a:p>
        </p:txBody>
      </p:sp>
      <p:sp>
        <p:nvSpPr>
          <p:cNvPr id="12" name="TextBox 11"/>
          <p:cNvSpPr txBox="1"/>
          <p:nvPr/>
        </p:nvSpPr>
        <p:spPr>
          <a:xfrm>
            <a:off x="7668344" y="5229200"/>
            <a:ext cx="1008112" cy="923330"/>
          </a:xfrm>
          <a:prstGeom prst="rect">
            <a:avLst/>
          </a:prstGeom>
          <a:solidFill>
            <a:srgbClr val="FFCCFF"/>
          </a:solidFill>
        </p:spPr>
        <p:txBody>
          <a:bodyPr wrap="square" rtlCol="0">
            <a:spAutoFit/>
          </a:bodyPr>
          <a:lstStyle/>
          <a:p>
            <a:r>
              <a:rPr lang="id-ID" dirty="0" smtClean="0"/>
              <a:t>x</a:t>
            </a:r>
            <a:r>
              <a:rPr lang="id-ID" sz="1200" dirty="0" smtClean="0"/>
              <a:t>2</a:t>
            </a:r>
            <a:r>
              <a:rPr lang="id-ID" dirty="0" smtClean="0"/>
              <a:t>=1</a:t>
            </a:r>
          </a:p>
          <a:p>
            <a:r>
              <a:rPr lang="id-ID" dirty="0" smtClean="0"/>
              <a:t>x</a:t>
            </a:r>
            <a:r>
              <a:rPr lang="id-ID" sz="1200" dirty="0" smtClean="0"/>
              <a:t>1</a:t>
            </a:r>
            <a:r>
              <a:rPr lang="id-ID" dirty="0" smtClean="0"/>
              <a:t>=3</a:t>
            </a:r>
          </a:p>
          <a:p>
            <a:r>
              <a:rPr lang="id-ID" dirty="0" smtClean="0"/>
              <a:t>z=10</a:t>
            </a:r>
            <a:endParaRPr lang="id-ID" dirty="0"/>
          </a:p>
        </p:txBody>
      </p:sp>
      <p:cxnSp>
        <p:nvCxnSpPr>
          <p:cNvPr id="13" name="Straight Arrow Connector 12"/>
          <p:cNvCxnSpPr>
            <a:stCxn id="12" idx="1"/>
          </p:cNvCxnSpPr>
          <p:nvPr/>
        </p:nvCxnSpPr>
        <p:spPr>
          <a:xfrm flipH="1">
            <a:off x="7092280" y="5690865"/>
            <a:ext cx="576064" cy="4744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19672" y="4077072"/>
            <a:ext cx="1080120"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95536" y="2492896"/>
            <a:ext cx="1224136" cy="2031325"/>
          </a:xfrm>
          <a:prstGeom prst="rect">
            <a:avLst/>
          </a:prstGeom>
          <a:solidFill>
            <a:srgbClr val="FFC000"/>
          </a:solidFill>
        </p:spPr>
        <p:txBody>
          <a:bodyPr wrap="square" rtlCol="0">
            <a:spAutoFit/>
          </a:bodyPr>
          <a:lstStyle/>
          <a:p>
            <a:r>
              <a:rPr lang="id-ID" dirty="0" smtClean="0"/>
              <a:t>Pada variabel non basis koefisien fungsi tujuannya = 0</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188913"/>
            <a:ext cx="7393371" cy="584775"/>
          </a:xfrm>
          <a:prstGeom prst="rect">
            <a:avLst/>
          </a:prstGeom>
          <a:noFill/>
          <a:ln w="9525">
            <a:noFill/>
            <a:miter lim="800000"/>
            <a:headEnd/>
            <a:tailEnd/>
          </a:ln>
          <a:effectLst/>
        </p:spPr>
        <p:txBody>
          <a:bodyPr wrap="none">
            <a:spAutoFit/>
          </a:bodyPr>
          <a:lstStyle/>
          <a:p>
            <a:r>
              <a:rPr lang="id-ID" sz="3200" b="1" u="sng" dirty="0" smtClean="0">
                <a:latin typeface="Verdana" pitchFamily="34" charset="0"/>
              </a:rPr>
              <a:t>Kasus khusus Metode Simpleks</a:t>
            </a:r>
            <a:endParaRPr lang="fr-FR" sz="3200" u="sng" dirty="0"/>
          </a:p>
        </p:txBody>
      </p:sp>
      <p:sp>
        <p:nvSpPr>
          <p:cNvPr id="3" name="Text Box 3"/>
          <p:cNvSpPr txBox="1">
            <a:spLocks noChangeArrowheads="1"/>
          </p:cNvSpPr>
          <p:nvPr/>
        </p:nvSpPr>
        <p:spPr bwMode="auto">
          <a:xfrm>
            <a:off x="323528" y="980728"/>
            <a:ext cx="8568952" cy="2520280"/>
          </a:xfrm>
          <a:prstGeom prst="rect">
            <a:avLst/>
          </a:prstGeom>
          <a:noFill/>
          <a:ln w="9525">
            <a:noFill/>
            <a:miter lim="800000"/>
            <a:headEnd/>
            <a:tailEnd/>
          </a:ln>
          <a:effectLst/>
        </p:spPr>
        <p:txBody>
          <a:bodyPr lIns="180000" tIns="180000" rIns="180000" bIns="180000"/>
          <a:lstStyle/>
          <a:p>
            <a:pPr marL="514350" indent="-514350" algn="just"/>
            <a:r>
              <a:rPr lang="id-ID" sz="2800" dirty="0" smtClean="0">
                <a:latin typeface="+mj-lt"/>
              </a:rPr>
              <a:t>3.  Pemecahan Tidak Dibatasi</a:t>
            </a:r>
          </a:p>
          <a:p>
            <a:pPr marL="514350" indent="-514350" algn="just"/>
            <a:r>
              <a:rPr lang="id-ID" sz="2800" dirty="0" smtClean="0">
                <a:latin typeface="+mj-lt"/>
              </a:rPr>
              <a:t>	</a:t>
            </a:r>
          </a:p>
          <a:p>
            <a:pPr marL="514350" indent="-514350" algn="just"/>
            <a:r>
              <a:rPr lang="id-ID" sz="2800" dirty="0" smtClean="0">
                <a:latin typeface="+mj-lt"/>
              </a:rPr>
              <a:t>	</a:t>
            </a:r>
            <a:r>
              <a:rPr lang="id-ID" dirty="0" smtClean="0">
                <a:latin typeface="+mj-lt"/>
              </a:rPr>
              <a:t>Maksimumkan z = 2x</a:t>
            </a:r>
            <a:r>
              <a:rPr lang="id-ID" sz="1200" dirty="0" smtClean="0">
                <a:latin typeface="+mj-lt"/>
              </a:rPr>
              <a:t>1</a:t>
            </a:r>
            <a:r>
              <a:rPr lang="id-ID" dirty="0" smtClean="0">
                <a:latin typeface="+mj-lt"/>
              </a:rPr>
              <a:t>+x</a:t>
            </a:r>
            <a:r>
              <a:rPr lang="id-ID" sz="1200" dirty="0" smtClean="0">
                <a:latin typeface="+mj-lt"/>
              </a:rPr>
              <a:t>2</a:t>
            </a:r>
            <a:endParaRPr lang="id-ID" dirty="0" smtClean="0">
              <a:latin typeface="+mj-lt"/>
            </a:endParaRPr>
          </a:p>
          <a:p>
            <a:pPr marL="514350" indent="-514350" algn="just"/>
            <a:r>
              <a:rPr lang="id-ID" dirty="0" smtClean="0">
                <a:latin typeface="+mj-lt"/>
              </a:rPr>
              <a:t>	Kendala		x</a:t>
            </a:r>
            <a:r>
              <a:rPr lang="id-ID" sz="1200" dirty="0" smtClean="0">
                <a:latin typeface="+mj-lt"/>
              </a:rPr>
              <a:t>1</a:t>
            </a:r>
            <a:r>
              <a:rPr lang="id-ID" dirty="0" smtClean="0">
                <a:latin typeface="+mj-lt"/>
              </a:rPr>
              <a:t> - x</a:t>
            </a:r>
            <a:r>
              <a:rPr lang="id-ID" sz="1200" dirty="0" smtClean="0">
                <a:latin typeface="+mj-lt"/>
              </a:rPr>
              <a:t>2</a:t>
            </a:r>
            <a:r>
              <a:rPr lang="id-ID" dirty="0" smtClean="0">
                <a:latin typeface="+mj-lt"/>
              </a:rPr>
              <a:t> ≤ 10</a:t>
            </a:r>
          </a:p>
          <a:p>
            <a:pPr marL="514350" indent="-514350" algn="just"/>
            <a:r>
              <a:rPr lang="id-ID" dirty="0" smtClean="0">
                <a:latin typeface="+mj-lt"/>
              </a:rPr>
              <a:t>				2x</a:t>
            </a:r>
            <a:r>
              <a:rPr lang="id-ID" sz="1200" dirty="0" smtClean="0">
                <a:latin typeface="+mj-lt"/>
              </a:rPr>
              <a:t>1</a:t>
            </a:r>
            <a:r>
              <a:rPr lang="id-ID" dirty="0" smtClean="0">
                <a:latin typeface="+mj-lt"/>
              </a:rPr>
              <a:t>  </a:t>
            </a:r>
            <a:r>
              <a:rPr lang="id-ID" dirty="0" smtClean="0"/>
              <a:t>≤ 40</a:t>
            </a:r>
          </a:p>
          <a:p>
            <a:pPr marL="514350" indent="-514350" algn="just"/>
            <a:r>
              <a:rPr lang="id-ID" dirty="0" smtClean="0">
                <a:latin typeface="+mj-lt"/>
              </a:rPr>
              <a:t>				x</a:t>
            </a:r>
            <a:r>
              <a:rPr lang="id-ID" sz="1200" dirty="0" smtClean="0">
                <a:latin typeface="+mj-lt"/>
              </a:rPr>
              <a:t>1</a:t>
            </a:r>
            <a:r>
              <a:rPr lang="id-ID" dirty="0" smtClean="0">
                <a:latin typeface="+mj-lt"/>
              </a:rPr>
              <a:t>,x</a:t>
            </a:r>
            <a:r>
              <a:rPr lang="id-ID" sz="1200" dirty="0" smtClean="0">
                <a:latin typeface="+mj-lt"/>
              </a:rPr>
              <a:t>2</a:t>
            </a:r>
            <a:r>
              <a:rPr lang="id-ID" dirty="0" smtClean="0">
                <a:latin typeface="+mj-lt"/>
              </a:rPr>
              <a:t> ≥ 0 </a:t>
            </a:r>
          </a:p>
        </p:txBody>
      </p:sp>
      <p:graphicFrame>
        <p:nvGraphicFramePr>
          <p:cNvPr id="4" name="Table 3"/>
          <p:cNvGraphicFramePr>
            <a:graphicFrameLocks noGrp="1"/>
          </p:cNvGraphicFramePr>
          <p:nvPr/>
        </p:nvGraphicFramePr>
        <p:xfrm>
          <a:off x="1259632" y="3645024"/>
          <a:ext cx="6104679" cy="1483360"/>
        </p:xfrm>
        <a:graphic>
          <a:graphicData uri="http://schemas.openxmlformats.org/drawingml/2006/table">
            <a:tbl>
              <a:tblPr firstRow="1" bandRow="1">
                <a:tableStyleId>{93296810-A885-4BE3-A3E7-6D5BEEA58F35}</a:tableStyleId>
              </a:tblPr>
              <a:tblGrid>
                <a:gridCol w="872097"/>
                <a:gridCol w="872097"/>
                <a:gridCol w="872097"/>
                <a:gridCol w="872097"/>
                <a:gridCol w="872097"/>
                <a:gridCol w="872097"/>
                <a:gridCol w="872097"/>
              </a:tblGrid>
              <a:tr h="370840">
                <a:tc>
                  <a:txBody>
                    <a:bodyPr/>
                    <a:lstStyle/>
                    <a:p>
                      <a:r>
                        <a:rPr lang="id-ID" dirty="0" smtClean="0"/>
                        <a:t>Iterasi</a:t>
                      </a:r>
                      <a:endParaRPr lang="id-ID" dirty="0"/>
                    </a:p>
                  </a:txBody>
                  <a:tcPr/>
                </a:tc>
                <a:tc>
                  <a:txBody>
                    <a:bodyPr/>
                    <a:lstStyle/>
                    <a:p>
                      <a:r>
                        <a:rPr lang="id-ID" dirty="0" smtClean="0"/>
                        <a:t>Basis </a:t>
                      </a:r>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S</a:t>
                      </a:r>
                      <a:r>
                        <a:rPr lang="id-ID" sz="1200" dirty="0" smtClean="0"/>
                        <a:t>2</a:t>
                      </a:r>
                      <a:endParaRPr lang="id-ID" dirty="0"/>
                    </a:p>
                  </a:txBody>
                  <a:tcPr/>
                </a:tc>
                <a:tc>
                  <a:txBody>
                    <a:bodyPr/>
                    <a:lstStyle/>
                    <a:p>
                      <a:r>
                        <a:rPr lang="id-ID" dirty="0" smtClean="0"/>
                        <a:t>solusi</a:t>
                      </a:r>
                      <a:endParaRPr lang="id-ID" dirty="0"/>
                    </a:p>
                  </a:txBody>
                  <a:tcPr/>
                </a:tc>
              </a:tr>
              <a:tr h="370840">
                <a:tc rowSpan="3">
                  <a:txBody>
                    <a:bodyPr/>
                    <a:lstStyle/>
                    <a:p>
                      <a:pPr algn="ctr"/>
                      <a:r>
                        <a:rPr lang="id-ID" sz="3200" dirty="0" smtClean="0"/>
                        <a:t>0</a:t>
                      </a:r>
                      <a:endParaRPr lang="id-ID" sz="3200" dirty="0"/>
                    </a:p>
                  </a:txBody>
                  <a:tcPr/>
                </a:tc>
                <a:tc>
                  <a:txBody>
                    <a:bodyPr/>
                    <a:lstStyle/>
                    <a:p>
                      <a:pPr algn="ctr"/>
                      <a:r>
                        <a:rPr lang="id-ID" dirty="0" smtClean="0"/>
                        <a:t>z</a:t>
                      </a:r>
                      <a:endParaRPr lang="id-ID" dirty="0"/>
                    </a:p>
                  </a:txBody>
                  <a:tcPr/>
                </a:tc>
                <a:tc>
                  <a:txBody>
                    <a:bodyPr/>
                    <a:lstStyle/>
                    <a:p>
                      <a:pPr algn="ctr"/>
                      <a:r>
                        <a:rPr lang="id-ID" dirty="0" smtClean="0"/>
                        <a:t>-2</a:t>
                      </a:r>
                      <a:endParaRPr lang="id-ID" dirty="0"/>
                    </a:p>
                  </a:txBody>
                  <a:tcPr>
                    <a:solidFill>
                      <a:srgbClr val="FFCCFF"/>
                    </a:solidFill>
                  </a:tcPr>
                </a:tc>
                <a:tc>
                  <a:txBody>
                    <a:bodyPr/>
                    <a:lstStyle/>
                    <a:p>
                      <a:pPr algn="ctr"/>
                      <a:r>
                        <a:rPr lang="id-ID" dirty="0" smtClean="0"/>
                        <a:t>-1</a:t>
                      </a:r>
                      <a:endParaRPr lang="id-ID" dirty="0"/>
                    </a:p>
                  </a:txBody>
                  <a:tcPr>
                    <a:solidFill>
                      <a:srgbClr val="FFCCFF"/>
                    </a:solidFill>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solidFill>
                      <a:srgbClr val="FFFF00"/>
                    </a:solidFill>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10</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solidFill>
                      <a:srgbClr val="FFFF00"/>
                    </a:solidFill>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40</a:t>
                      </a:r>
                      <a:endParaRPr lang="id-ID" dirty="0"/>
                    </a:p>
                  </a:txBody>
                  <a:tcPr/>
                </a:tc>
              </a:tr>
            </a:tbl>
          </a:graphicData>
        </a:graphic>
      </p:graphicFrame>
      <p:cxnSp>
        <p:nvCxnSpPr>
          <p:cNvPr id="8" name="Straight Arrow Connector 7"/>
          <p:cNvCxnSpPr/>
          <p:nvPr/>
        </p:nvCxnSpPr>
        <p:spPr>
          <a:xfrm flipV="1">
            <a:off x="3779912" y="5157192"/>
            <a:ext cx="504056"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5589240"/>
            <a:ext cx="2448272" cy="923330"/>
          </a:xfrm>
          <a:prstGeom prst="rect">
            <a:avLst/>
          </a:prstGeom>
          <a:solidFill>
            <a:srgbClr val="CBEEAC"/>
          </a:solidFill>
        </p:spPr>
        <p:txBody>
          <a:bodyPr wrap="square" rtlCol="0">
            <a:spAutoFit/>
          </a:bodyPr>
          <a:lstStyle/>
          <a:p>
            <a:r>
              <a:rPr lang="id-ID" dirty="0" smtClean="0"/>
              <a:t>Dikolom variabel non basis (x</a:t>
            </a:r>
            <a:r>
              <a:rPr lang="id-ID" sz="1200" dirty="0" smtClean="0"/>
              <a:t>2</a:t>
            </a:r>
            <a:r>
              <a:rPr lang="id-ID" dirty="0" smtClean="0"/>
              <a:t>) ada nol dan negatif</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Variabel Artifisial</a:t>
            </a:r>
            <a:endParaRPr lang="fr-FR" dirty="0" smtClean="0">
              <a:solidFill>
                <a:schemeClr val="tx1"/>
              </a:solidFill>
            </a:endParaRPr>
          </a:p>
        </p:txBody>
      </p:sp>
      <p:sp>
        <p:nvSpPr>
          <p:cNvPr id="3075" name="Rectangle 3"/>
          <p:cNvSpPr>
            <a:spLocks noGrp="1" noChangeArrowheads="1"/>
          </p:cNvSpPr>
          <p:nvPr>
            <p:ph type="body" idx="1"/>
          </p:nvPr>
        </p:nvSpPr>
        <p:spPr>
          <a:xfrm>
            <a:off x="1116013" y="1600200"/>
            <a:ext cx="6769100" cy="4525963"/>
          </a:xfrm>
        </p:spPr>
        <p:txBody>
          <a:bodyPr/>
          <a:lstStyle/>
          <a:p>
            <a:pPr eaLnBrk="1" hangingPunct="1"/>
            <a:r>
              <a:rPr lang="id-ID" dirty="0" smtClean="0"/>
              <a:t>Digunakan untuk kendala yang bertanda ‘=‘ dan ‘≥’. </a:t>
            </a:r>
          </a:p>
          <a:p>
            <a:pPr eaLnBrk="1" hangingPunct="1"/>
            <a:r>
              <a:rPr lang="id-ID" dirty="0" smtClean="0"/>
              <a:t>Berfungsi sebagai variabel basis diawal proses iterasi</a:t>
            </a:r>
          </a:p>
          <a:p>
            <a:pPr eaLnBrk="1" hangingPunct="1"/>
            <a:r>
              <a:rPr lang="id-ID" dirty="0" smtClean="0"/>
              <a:t>Diakhir iterasi variabel artifisial = 0 jika tidak maka solusi yang diperoleh tidak fisibel</a:t>
            </a:r>
          </a:p>
          <a:p>
            <a:pPr eaLnBrk="1" hangingPunct="1">
              <a:buNone/>
            </a:pPr>
            <a:endParaRPr lang="id-ID" dirty="0" smtClean="0"/>
          </a:p>
          <a:p>
            <a:pPr eaLnBrk="1" hangingPunct="1"/>
            <a:endParaRPr lang="id-ID" dirty="0" smtClean="0"/>
          </a:p>
          <a:p>
            <a:pPr eaLnBrk="1" hangingPunct="1"/>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Fungsi Tujuan</a:t>
            </a:r>
            <a:endParaRPr lang="fr-FR" dirty="0" smtClean="0">
              <a:solidFill>
                <a:schemeClr val="tx1"/>
              </a:solidFill>
            </a:endParaRPr>
          </a:p>
        </p:txBody>
      </p:sp>
      <p:sp>
        <p:nvSpPr>
          <p:cNvPr id="3075" name="Rectangle 3"/>
          <p:cNvSpPr>
            <a:spLocks noGrp="1" noChangeArrowheads="1"/>
          </p:cNvSpPr>
          <p:nvPr>
            <p:ph type="body" idx="1"/>
          </p:nvPr>
        </p:nvSpPr>
        <p:spPr>
          <a:xfrm>
            <a:off x="1116013" y="1600200"/>
            <a:ext cx="6769100" cy="4525963"/>
          </a:xfrm>
        </p:spPr>
        <p:txBody>
          <a:bodyPr/>
          <a:lstStyle/>
          <a:p>
            <a:pPr eaLnBrk="1" hangingPunct="1"/>
            <a:r>
              <a:rPr lang="id-ID" dirty="0" smtClean="0"/>
              <a:t>Fungsi tujuan diberi koefisien yang sangat besar (M) pada setiap variabel artifisial dalam fungsi tujuan.</a:t>
            </a:r>
          </a:p>
          <a:p>
            <a:pPr eaLnBrk="1" hangingPunct="1"/>
            <a:r>
              <a:rPr lang="id-ID" dirty="0" smtClean="0"/>
              <a:t>Untuk maksimisasi digunakan -M</a:t>
            </a:r>
          </a:p>
          <a:p>
            <a:pPr eaLnBrk="1" hangingPunct="1"/>
            <a:r>
              <a:rPr lang="id-ID" dirty="0" smtClean="0"/>
              <a:t>Untuk minimisasi digunakan +M</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ox(in)">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ox(in)">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Contoh 1</a:t>
            </a:r>
            <a:endParaRPr lang="fr-FR" dirty="0" smtClean="0">
              <a:solidFill>
                <a:schemeClr val="tx1"/>
              </a:solidFill>
            </a:endParaRPr>
          </a:p>
        </p:txBody>
      </p:sp>
      <p:sp>
        <p:nvSpPr>
          <p:cNvPr id="3075" name="Rectangle 3"/>
          <p:cNvSpPr>
            <a:spLocks noGrp="1" noChangeArrowheads="1"/>
          </p:cNvSpPr>
          <p:nvPr>
            <p:ph sz="half" idx="1"/>
          </p:nvPr>
        </p:nvSpPr>
        <p:spPr>
          <a:xfrm>
            <a:off x="539552" y="1628800"/>
            <a:ext cx="3600400" cy="4525963"/>
          </a:xfrm>
        </p:spPr>
        <p:txBody>
          <a:bodyPr/>
          <a:lstStyle/>
          <a:p>
            <a:pPr eaLnBrk="1" hangingPunct="1">
              <a:buNone/>
            </a:pPr>
            <a:r>
              <a:rPr lang="id-ID" dirty="0" smtClean="0"/>
              <a:t>	Maksimumkan: </a:t>
            </a:r>
          </a:p>
          <a:p>
            <a:pPr eaLnBrk="1" hangingPunct="1">
              <a:buNone/>
            </a:pPr>
            <a:r>
              <a:rPr lang="id-ID" dirty="0" smtClean="0"/>
              <a:t>		z = 3x</a:t>
            </a:r>
            <a:r>
              <a:rPr lang="id-ID" sz="1600" dirty="0" smtClean="0"/>
              <a:t>1</a:t>
            </a:r>
            <a:r>
              <a:rPr lang="id-ID" dirty="0" smtClean="0"/>
              <a:t>+5x</a:t>
            </a:r>
            <a:r>
              <a:rPr lang="id-ID" sz="1600" dirty="0" smtClean="0"/>
              <a:t>2</a:t>
            </a:r>
          </a:p>
          <a:p>
            <a:pPr eaLnBrk="1" hangingPunct="1">
              <a:buNone/>
            </a:pPr>
            <a:r>
              <a:rPr lang="id-ID" dirty="0" smtClean="0"/>
              <a:t>	Dengan kendala: </a:t>
            </a:r>
          </a:p>
          <a:p>
            <a:pPr eaLnBrk="1" hangingPunct="1">
              <a:buNone/>
            </a:pPr>
            <a:r>
              <a:rPr lang="id-ID" dirty="0" smtClean="0"/>
              <a:t>	      x</a:t>
            </a:r>
            <a:r>
              <a:rPr lang="id-ID" sz="1800" dirty="0" smtClean="0"/>
              <a:t>1</a:t>
            </a:r>
            <a:r>
              <a:rPr lang="id-ID" dirty="0" smtClean="0"/>
              <a:t>	     ≤ 4</a:t>
            </a:r>
          </a:p>
          <a:p>
            <a:pPr eaLnBrk="1" hangingPunct="1">
              <a:buNone/>
            </a:pPr>
            <a:r>
              <a:rPr lang="id-ID" dirty="0" smtClean="0"/>
              <a:t>		        2x</a:t>
            </a:r>
            <a:r>
              <a:rPr lang="id-ID" sz="1600" dirty="0" smtClean="0"/>
              <a:t>2  </a:t>
            </a:r>
            <a:r>
              <a:rPr lang="id-ID" dirty="0" smtClean="0"/>
              <a:t>≤12</a:t>
            </a:r>
          </a:p>
          <a:p>
            <a:pPr eaLnBrk="1" hangingPunct="1">
              <a:buNone/>
            </a:pPr>
            <a:r>
              <a:rPr lang="id-ID" dirty="0" smtClean="0"/>
              <a:t>	    3x</a:t>
            </a:r>
            <a:r>
              <a:rPr lang="id-ID" sz="1800" dirty="0" smtClean="0"/>
              <a:t>1 </a:t>
            </a:r>
            <a:r>
              <a:rPr lang="id-ID" dirty="0" smtClean="0"/>
              <a:t> + 2x</a:t>
            </a:r>
            <a:r>
              <a:rPr lang="id-ID" sz="1600" dirty="0" smtClean="0"/>
              <a:t>2</a:t>
            </a:r>
            <a:r>
              <a:rPr lang="id-ID" dirty="0" smtClean="0"/>
              <a:t> =18		</a:t>
            </a:r>
          </a:p>
          <a:p>
            <a:pPr eaLnBrk="1" hangingPunct="1">
              <a:buNone/>
            </a:pPr>
            <a:r>
              <a:rPr lang="id-ID" dirty="0" smtClean="0"/>
              <a:t>		x</a:t>
            </a:r>
            <a:r>
              <a:rPr lang="id-ID" sz="1600" dirty="0" smtClean="0"/>
              <a:t>1</a:t>
            </a:r>
            <a:r>
              <a:rPr lang="id-ID" dirty="0" smtClean="0"/>
              <a:t>,x</a:t>
            </a:r>
            <a:r>
              <a:rPr lang="id-ID" sz="1600" dirty="0" smtClean="0"/>
              <a:t>2</a:t>
            </a:r>
            <a:r>
              <a:rPr lang="id-ID" dirty="0" smtClean="0"/>
              <a:t>≥0</a:t>
            </a:r>
            <a:endParaRPr lang="fr-FR" dirty="0" smtClean="0"/>
          </a:p>
        </p:txBody>
      </p:sp>
      <p:sp>
        <p:nvSpPr>
          <p:cNvPr id="5" name="Rectangle 3"/>
          <p:cNvSpPr>
            <a:spLocks noGrp="1" noChangeArrowheads="1"/>
          </p:cNvSpPr>
          <p:nvPr>
            <p:ph sz="half" idx="2"/>
          </p:nvPr>
        </p:nvSpPr>
        <p:spPr>
          <a:xfrm>
            <a:off x="3779912" y="1628800"/>
            <a:ext cx="4752528" cy="4525963"/>
          </a:xfrm>
        </p:spPr>
        <p:txBody>
          <a:bodyPr/>
          <a:lstStyle/>
          <a:p>
            <a:pPr eaLnBrk="1" hangingPunct="1">
              <a:buNone/>
            </a:pPr>
            <a:r>
              <a:rPr lang="id-ID" dirty="0" smtClean="0"/>
              <a:t>	</a:t>
            </a:r>
            <a:r>
              <a:rPr lang="id-ID" dirty="0" smtClean="0">
                <a:solidFill>
                  <a:srgbClr val="FF0000"/>
                </a:solidFill>
              </a:rPr>
              <a:t>Maksimumkan: </a:t>
            </a:r>
          </a:p>
          <a:p>
            <a:pPr eaLnBrk="1" hangingPunct="1">
              <a:buNone/>
            </a:pPr>
            <a:r>
              <a:rPr lang="id-ID" dirty="0" smtClean="0"/>
              <a:t>    z = 3x</a:t>
            </a:r>
            <a:r>
              <a:rPr lang="id-ID" sz="1600" dirty="0" smtClean="0"/>
              <a:t>1</a:t>
            </a:r>
            <a:r>
              <a:rPr lang="id-ID" dirty="0" smtClean="0"/>
              <a:t>+5x</a:t>
            </a:r>
            <a:r>
              <a:rPr lang="id-ID" sz="1600" dirty="0" smtClean="0"/>
              <a:t>2</a:t>
            </a:r>
            <a:r>
              <a:rPr lang="id-ID" sz="2400" dirty="0" smtClean="0"/>
              <a:t> </a:t>
            </a:r>
            <a:r>
              <a:rPr lang="id-ID" sz="2400" dirty="0" smtClean="0">
                <a:solidFill>
                  <a:srgbClr val="FF0000"/>
                </a:solidFill>
              </a:rPr>
              <a:t>- </a:t>
            </a:r>
            <a:r>
              <a:rPr lang="id-ID" sz="2400" dirty="0" smtClean="0"/>
              <a:t>MR</a:t>
            </a:r>
            <a:r>
              <a:rPr lang="id-ID" sz="1600" dirty="0" smtClean="0"/>
              <a:t>1</a:t>
            </a:r>
            <a:endParaRPr lang="id-ID" sz="1600" dirty="0" smtClean="0"/>
          </a:p>
          <a:p>
            <a:pPr eaLnBrk="1" hangingPunct="1">
              <a:buNone/>
            </a:pPr>
            <a:r>
              <a:rPr lang="id-ID" dirty="0" smtClean="0"/>
              <a:t>	Dengan kendala: </a:t>
            </a:r>
          </a:p>
          <a:p>
            <a:pPr eaLnBrk="1" hangingPunct="1">
              <a:buNone/>
            </a:pPr>
            <a:r>
              <a:rPr lang="id-ID" dirty="0" smtClean="0"/>
              <a:t>	  x</a:t>
            </a:r>
            <a:r>
              <a:rPr lang="id-ID" sz="1600" dirty="0" smtClean="0"/>
              <a:t>1</a:t>
            </a:r>
            <a:r>
              <a:rPr lang="id-ID" dirty="0" smtClean="0"/>
              <a:t>	       +S</a:t>
            </a:r>
            <a:r>
              <a:rPr lang="id-ID" sz="1600" dirty="0" smtClean="0"/>
              <a:t>1</a:t>
            </a:r>
            <a:r>
              <a:rPr lang="id-ID" dirty="0" smtClean="0"/>
              <a:t>             = 4</a:t>
            </a:r>
          </a:p>
          <a:p>
            <a:pPr eaLnBrk="1" hangingPunct="1">
              <a:buNone/>
            </a:pPr>
            <a:r>
              <a:rPr lang="id-ID" dirty="0" smtClean="0"/>
              <a:t>	         2x</a:t>
            </a:r>
            <a:r>
              <a:rPr lang="id-ID" sz="1600" dirty="0" smtClean="0"/>
              <a:t>2         </a:t>
            </a:r>
            <a:r>
              <a:rPr lang="id-ID" dirty="0" smtClean="0"/>
              <a:t>+S</a:t>
            </a:r>
            <a:r>
              <a:rPr lang="id-ID" sz="1600" dirty="0" smtClean="0"/>
              <a:t>2</a:t>
            </a:r>
            <a:r>
              <a:rPr lang="id-ID" dirty="0" smtClean="0"/>
              <a:t>       =12</a:t>
            </a:r>
          </a:p>
          <a:p>
            <a:pPr eaLnBrk="1" hangingPunct="1">
              <a:buNone/>
            </a:pPr>
            <a:r>
              <a:rPr lang="id-ID" dirty="0" smtClean="0"/>
              <a:t>   3x</a:t>
            </a:r>
            <a:r>
              <a:rPr lang="id-ID" sz="1600" dirty="0" smtClean="0"/>
              <a:t>1</a:t>
            </a:r>
            <a:r>
              <a:rPr lang="id-ID" sz="1800" dirty="0" smtClean="0"/>
              <a:t> </a:t>
            </a:r>
            <a:r>
              <a:rPr lang="id-ID" dirty="0" smtClean="0"/>
              <a:t> + 2x</a:t>
            </a:r>
            <a:r>
              <a:rPr lang="id-ID" sz="1600" dirty="0" smtClean="0"/>
              <a:t>2 </a:t>
            </a:r>
            <a:r>
              <a:rPr lang="id-ID" dirty="0" smtClean="0"/>
              <a:t>          +</a:t>
            </a:r>
            <a:r>
              <a:rPr lang="id-ID" dirty="0" smtClean="0"/>
              <a:t>R</a:t>
            </a:r>
            <a:r>
              <a:rPr lang="id-ID" sz="1600" dirty="0" smtClean="0"/>
              <a:t>1</a:t>
            </a:r>
            <a:r>
              <a:rPr lang="id-ID" dirty="0" smtClean="0"/>
              <a:t> </a:t>
            </a:r>
            <a:r>
              <a:rPr lang="id-ID" dirty="0" smtClean="0"/>
              <a:t>=18		</a:t>
            </a:r>
          </a:p>
          <a:p>
            <a:pPr eaLnBrk="1" hangingPunct="1">
              <a:buNone/>
            </a:pPr>
            <a:r>
              <a:rPr lang="id-ID" dirty="0" smtClean="0"/>
              <a:t>	</a:t>
            </a:r>
            <a:r>
              <a:rPr lang="id-ID" dirty="0" smtClean="0"/>
              <a:t> </a:t>
            </a:r>
            <a:r>
              <a:rPr lang="id-ID" dirty="0" smtClean="0"/>
              <a:t>x</a:t>
            </a:r>
            <a:r>
              <a:rPr lang="id-ID" sz="1600" dirty="0" smtClean="0"/>
              <a:t>1</a:t>
            </a:r>
            <a:r>
              <a:rPr lang="id-ID" dirty="0" smtClean="0"/>
              <a:t>,x</a:t>
            </a:r>
            <a:r>
              <a:rPr lang="id-ID" sz="1600" dirty="0" smtClean="0"/>
              <a:t>2</a:t>
            </a:r>
            <a:r>
              <a:rPr lang="id-ID" dirty="0" smtClean="0"/>
              <a:t>, </a:t>
            </a:r>
            <a:r>
              <a:rPr lang="id-ID" dirty="0" smtClean="0"/>
              <a:t>S</a:t>
            </a:r>
            <a:r>
              <a:rPr lang="id-ID" sz="1600" dirty="0" smtClean="0"/>
              <a:t>1</a:t>
            </a:r>
            <a:r>
              <a:rPr lang="id-ID" dirty="0" smtClean="0"/>
              <a:t>,S</a:t>
            </a:r>
            <a:r>
              <a:rPr lang="id-ID" sz="1600" dirty="0" smtClean="0"/>
              <a:t>2</a:t>
            </a:r>
            <a:r>
              <a:rPr lang="id-ID" dirty="0" smtClean="0"/>
              <a:t>,R</a:t>
            </a:r>
            <a:r>
              <a:rPr lang="id-ID" sz="1600" dirty="0" smtClean="0"/>
              <a:t>1</a:t>
            </a:r>
            <a:r>
              <a:rPr lang="id-ID" dirty="0" smtClean="0"/>
              <a:t>  </a:t>
            </a:r>
            <a:r>
              <a:rPr lang="id-ID" dirty="0" smtClean="0"/>
              <a:t>≥ 0</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363272" cy="634082"/>
          </a:xfrm>
        </p:spPr>
        <p:txBody>
          <a:bodyPr/>
          <a:lstStyle/>
          <a:p>
            <a:r>
              <a:rPr lang="id-ID" dirty="0" smtClean="0"/>
              <a:t>Proses Metode Big M dari Soal 1</a:t>
            </a:r>
            <a:endParaRPr lang="id-ID" dirty="0"/>
          </a:p>
        </p:txBody>
      </p:sp>
      <p:sp>
        <p:nvSpPr>
          <p:cNvPr id="3075" name="Rectangle 3"/>
          <p:cNvSpPr>
            <a:spLocks noGrp="1" noChangeArrowheads="1"/>
          </p:cNvSpPr>
          <p:nvPr>
            <p:ph idx="1"/>
          </p:nvPr>
        </p:nvSpPr>
        <p:spPr>
          <a:xfrm>
            <a:off x="467544" y="1052736"/>
            <a:ext cx="8229600" cy="5400600"/>
          </a:xfrm>
        </p:spPr>
        <p:txBody>
          <a:bodyPr/>
          <a:lstStyle/>
          <a:p>
            <a:pPr eaLnBrk="1" hangingPunct="1">
              <a:buNone/>
            </a:pPr>
            <a:r>
              <a:rPr lang="id-ID" dirty="0" smtClean="0"/>
              <a:t>	Karena variabel artifiasial harus = 0 maka tentukan nilai </a:t>
            </a:r>
            <a:r>
              <a:rPr lang="id-ID" dirty="0" smtClean="0"/>
              <a:t>R</a:t>
            </a:r>
            <a:r>
              <a:rPr lang="id-ID" sz="1800" dirty="0" smtClean="0"/>
              <a:t>1</a:t>
            </a:r>
            <a:r>
              <a:rPr lang="id-ID" sz="3600" dirty="0" smtClean="0"/>
              <a:t> </a:t>
            </a:r>
            <a:r>
              <a:rPr lang="id-ID" dirty="0" smtClean="0"/>
              <a:t>dari kendala ke 3 </a:t>
            </a:r>
            <a:r>
              <a:rPr lang="id-ID" dirty="0" smtClean="0"/>
              <a:t>3x</a:t>
            </a:r>
            <a:r>
              <a:rPr lang="id-ID" sz="1800" dirty="0" smtClean="0"/>
              <a:t>1</a:t>
            </a:r>
            <a:r>
              <a:rPr lang="id-ID" dirty="0" smtClean="0"/>
              <a:t>+2x</a:t>
            </a:r>
            <a:r>
              <a:rPr lang="id-ID" sz="1800" dirty="0" smtClean="0"/>
              <a:t>2</a:t>
            </a:r>
            <a:r>
              <a:rPr lang="id-ID" dirty="0" smtClean="0"/>
              <a:t>+R</a:t>
            </a:r>
            <a:r>
              <a:rPr lang="id-ID" sz="1800" dirty="0" smtClean="0"/>
              <a:t>1</a:t>
            </a:r>
            <a:r>
              <a:rPr lang="id-ID" dirty="0" smtClean="0"/>
              <a:t>=18        R</a:t>
            </a:r>
            <a:r>
              <a:rPr lang="id-ID" sz="1800" dirty="0" smtClean="0"/>
              <a:t>1</a:t>
            </a:r>
            <a:r>
              <a:rPr lang="id-ID" dirty="0" smtClean="0"/>
              <a:t>=18-3x</a:t>
            </a:r>
            <a:r>
              <a:rPr lang="id-ID" sz="1800" dirty="0" smtClean="0"/>
              <a:t>1</a:t>
            </a:r>
            <a:r>
              <a:rPr lang="id-ID" dirty="0" smtClean="0"/>
              <a:t>-2x</a:t>
            </a:r>
            <a:r>
              <a:rPr lang="id-ID" sz="1800" dirty="0" smtClean="0"/>
              <a:t>2</a:t>
            </a:r>
            <a:endParaRPr lang="id-ID" dirty="0" smtClean="0"/>
          </a:p>
          <a:p>
            <a:pPr eaLnBrk="1" hangingPunct="1">
              <a:buNone/>
            </a:pPr>
            <a:r>
              <a:rPr lang="id-ID" dirty="0" smtClean="0"/>
              <a:t>   Substitusikan </a:t>
            </a:r>
            <a:r>
              <a:rPr lang="id-ID" dirty="0" smtClean="0"/>
              <a:t>R</a:t>
            </a:r>
            <a:r>
              <a:rPr lang="id-ID" sz="1800" dirty="0" smtClean="0"/>
              <a:t>1</a:t>
            </a:r>
            <a:r>
              <a:rPr lang="id-ID" dirty="0" smtClean="0"/>
              <a:t>=18-3x</a:t>
            </a:r>
            <a:r>
              <a:rPr lang="id-ID" sz="1800" dirty="0" smtClean="0"/>
              <a:t>1</a:t>
            </a:r>
            <a:r>
              <a:rPr lang="id-ID" dirty="0" smtClean="0"/>
              <a:t>-2x</a:t>
            </a:r>
            <a:r>
              <a:rPr lang="id-ID" sz="1800" dirty="0" smtClean="0"/>
              <a:t>2</a:t>
            </a:r>
            <a:r>
              <a:rPr lang="id-ID" dirty="0" smtClean="0"/>
              <a:t> </a:t>
            </a:r>
            <a:r>
              <a:rPr lang="id-ID" dirty="0" smtClean="0"/>
              <a:t>ke fungsi tujuan </a:t>
            </a:r>
            <a:r>
              <a:rPr lang="id-ID" dirty="0" smtClean="0"/>
              <a:t>z=3x</a:t>
            </a:r>
            <a:r>
              <a:rPr lang="id-ID" sz="1800" dirty="0" smtClean="0"/>
              <a:t>1</a:t>
            </a:r>
            <a:r>
              <a:rPr lang="id-ID" dirty="0" smtClean="0"/>
              <a:t>+5x</a:t>
            </a:r>
            <a:r>
              <a:rPr lang="id-ID" sz="1800" dirty="0" smtClean="0"/>
              <a:t>2</a:t>
            </a:r>
            <a:r>
              <a:rPr lang="id-ID" dirty="0" smtClean="0"/>
              <a:t>-MR</a:t>
            </a:r>
            <a:r>
              <a:rPr lang="id-ID" sz="1800" dirty="0" smtClean="0"/>
              <a:t>1</a:t>
            </a:r>
            <a:r>
              <a:rPr lang="id-ID" dirty="0" smtClean="0"/>
              <a:t> </a:t>
            </a:r>
            <a:r>
              <a:rPr lang="id-ID" dirty="0" smtClean="0"/>
              <a:t>sehingga </a:t>
            </a:r>
          </a:p>
          <a:p>
            <a:pPr eaLnBrk="1" hangingPunct="1">
              <a:buNone/>
            </a:pPr>
            <a:r>
              <a:rPr lang="id-ID" dirty="0" smtClean="0"/>
              <a:t>     z=3x</a:t>
            </a:r>
            <a:r>
              <a:rPr lang="id-ID" sz="1800" dirty="0" smtClean="0"/>
              <a:t>1</a:t>
            </a:r>
            <a:r>
              <a:rPr lang="id-ID" dirty="0" smtClean="0"/>
              <a:t>+5x</a:t>
            </a:r>
            <a:r>
              <a:rPr lang="id-ID" sz="1800" dirty="0" smtClean="0"/>
              <a:t>2</a:t>
            </a:r>
            <a:r>
              <a:rPr lang="id-ID" dirty="0" smtClean="0"/>
              <a:t>-M(18-3x</a:t>
            </a:r>
            <a:r>
              <a:rPr lang="id-ID" sz="1800" dirty="0" smtClean="0"/>
              <a:t>1</a:t>
            </a:r>
            <a:r>
              <a:rPr lang="id-ID" dirty="0" smtClean="0"/>
              <a:t>-2x</a:t>
            </a:r>
            <a:r>
              <a:rPr lang="id-ID" sz="1800" dirty="0" smtClean="0"/>
              <a:t>2</a:t>
            </a:r>
            <a:r>
              <a:rPr lang="id-ID" dirty="0" smtClean="0"/>
              <a:t>)</a:t>
            </a:r>
          </a:p>
          <a:p>
            <a:pPr eaLnBrk="1" hangingPunct="1">
              <a:buNone/>
            </a:pPr>
            <a:r>
              <a:rPr lang="id-ID" dirty="0" smtClean="0"/>
              <a:t>     z=3x</a:t>
            </a:r>
            <a:r>
              <a:rPr lang="id-ID" sz="1800" dirty="0" smtClean="0"/>
              <a:t>1</a:t>
            </a:r>
            <a:r>
              <a:rPr lang="id-ID" dirty="0" smtClean="0"/>
              <a:t>+5x</a:t>
            </a:r>
            <a:r>
              <a:rPr lang="id-ID" sz="1800" dirty="0" smtClean="0"/>
              <a:t>2</a:t>
            </a:r>
            <a:r>
              <a:rPr lang="id-ID" dirty="0" smtClean="0"/>
              <a:t>-18M+3Mx</a:t>
            </a:r>
            <a:r>
              <a:rPr lang="id-ID" sz="1800" dirty="0" smtClean="0"/>
              <a:t>1</a:t>
            </a:r>
            <a:r>
              <a:rPr lang="id-ID" dirty="0" smtClean="0"/>
              <a:t>+2Mx</a:t>
            </a:r>
            <a:r>
              <a:rPr lang="id-ID" sz="1800" dirty="0" smtClean="0"/>
              <a:t>2</a:t>
            </a:r>
            <a:endParaRPr lang="id-ID" dirty="0" smtClean="0"/>
          </a:p>
          <a:p>
            <a:pPr eaLnBrk="1" hangingPunct="1">
              <a:buNone/>
            </a:pPr>
            <a:r>
              <a:rPr lang="id-ID" dirty="0" smtClean="0"/>
              <a:t>	  z-3x</a:t>
            </a:r>
            <a:r>
              <a:rPr lang="id-ID" sz="1800" dirty="0" smtClean="0"/>
              <a:t>1</a:t>
            </a:r>
            <a:r>
              <a:rPr lang="id-ID" dirty="0" smtClean="0"/>
              <a:t>-5x</a:t>
            </a:r>
            <a:r>
              <a:rPr lang="id-ID" sz="1800" dirty="0" smtClean="0"/>
              <a:t>2</a:t>
            </a:r>
            <a:r>
              <a:rPr lang="id-ID" dirty="0" smtClean="0"/>
              <a:t>-3Mx</a:t>
            </a:r>
            <a:r>
              <a:rPr lang="id-ID" sz="1800" dirty="0" smtClean="0"/>
              <a:t>1</a:t>
            </a:r>
            <a:r>
              <a:rPr lang="id-ID" dirty="0" smtClean="0"/>
              <a:t>-2Mx</a:t>
            </a:r>
            <a:r>
              <a:rPr lang="id-ID" sz="1800" dirty="0" smtClean="0"/>
              <a:t>2</a:t>
            </a:r>
            <a:r>
              <a:rPr lang="id-ID" dirty="0" smtClean="0"/>
              <a:t>=-18M</a:t>
            </a:r>
          </a:p>
          <a:p>
            <a:pPr eaLnBrk="1" hangingPunct="1">
              <a:buNone/>
            </a:pPr>
            <a:r>
              <a:rPr lang="id-ID" dirty="0" smtClean="0"/>
              <a:t>	 z+(-3M-3)x</a:t>
            </a:r>
            <a:r>
              <a:rPr lang="id-ID" sz="1800" dirty="0" smtClean="0"/>
              <a:t>1</a:t>
            </a:r>
            <a:r>
              <a:rPr lang="id-ID" dirty="0" smtClean="0"/>
              <a:t>+(-2M-5)x</a:t>
            </a:r>
            <a:r>
              <a:rPr lang="id-ID" sz="1800" dirty="0" smtClean="0"/>
              <a:t>2</a:t>
            </a:r>
            <a:r>
              <a:rPr lang="id-ID" dirty="0" smtClean="0"/>
              <a:t>=-18M</a:t>
            </a:r>
          </a:p>
        </p:txBody>
      </p:sp>
      <p:cxnSp>
        <p:nvCxnSpPr>
          <p:cNvPr id="8" name="Straight Arrow Connector 7"/>
          <p:cNvCxnSpPr/>
          <p:nvPr/>
        </p:nvCxnSpPr>
        <p:spPr>
          <a:xfrm>
            <a:off x="3779912" y="2420888"/>
            <a:ext cx="57606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7" dur="5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blinds(horizontal)">
                                      <p:cBhvr>
                                        <p:cTn id="22" dur="5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blinds(horizontal)">
                                      <p:cBhvr>
                                        <p:cTn id="27" dur="5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blinds(horizontal)">
                                      <p:cBhvr>
                                        <p:cTn id="32" dur="500"/>
                                        <p:tgtEl>
                                          <p:spTgt spid="30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Effect transition="in" filter="blinds(horizontal)">
                                      <p:cBhvr>
                                        <p:cTn id="3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7" name="Rectangle 16"/>
          <p:cNvSpPr/>
          <p:nvPr/>
        </p:nvSpPr>
        <p:spPr>
          <a:xfrm>
            <a:off x="1331640" y="4581128"/>
            <a:ext cx="741682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139952" y="4005064"/>
            <a:ext cx="93610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1331640" y="1772816"/>
            <a:ext cx="74888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3275856" y="2708920"/>
            <a:ext cx="79208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p:cNvSpPr/>
          <p:nvPr/>
        </p:nvSpPr>
        <p:spPr>
          <a:xfrm>
            <a:off x="1403648" y="3645024"/>
            <a:ext cx="74888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5"/>
          <p:cNvSpPr>
            <a:spLocks noGrp="1"/>
          </p:cNvSpPr>
          <p:nvPr>
            <p:ph type="title"/>
          </p:nvPr>
        </p:nvSpPr>
        <p:spPr>
          <a:xfrm>
            <a:off x="467544" y="202630"/>
            <a:ext cx="8363272" cy="562074"/>
          </a:xfrm>
        </p:spPr>
        <p:txBody>
          <a:bodyPr/>
          <a:lstStyle/>
          <a:p>
            <a:r>
              <a:rPr lang="id-ID" dirty="0" smtClean="0"/>
              <a:t>Proses Metode Big M dari Soal 1</a:t>
            </a:r>
            <a:endParaRPr lang="id-ID" dirty="0"/>
          </a:p>
        </p:txBody>
      </p:sp>
      <p:sp>
        <p:nvSpPr>
          <p:cNvPr id="3075" name="Rectangle 3"/>
          <p:cNvSpPr>
            <a:spLocks noGrp="1" noChangeArrowheads="1"/>
          </p:cNvSpPr>
          <p:nvPr>
            <p:ph idx="1"/>
          </p:nvPr>
        </p:nvSpPr>
        <p:spPr>
          <a:xfrm>
            <a:off x="457200" y="1268760"/>
            <a:ext cx="8229600" cy="5400600"/>
          </a:xfrm>
        </p:spPr>
        <p:txBody>
          <a:bodyPr/>
          <a:lstStyle/>
          <a:p>
            <a:pPr eaLnBrk="1" hangingPunct="1">
              <a:buNone/>
            </a:pPr>
            <a:r>
              <a:rPr lang="id-ID" dirty="0" smtClean="0"/>
              <a:t>	</a:t>
            </a:r>
          </a:p>
        </p:txBody>
      </p:sp>
      <p:sp>
        <p:nvSpPr>
          <p:cNvPr id="7" name="Rectangle 6"/>
          <p:cNvSpPr/>
          <p:nvPr/>
        </p:nvSpPr>
        <p:spPr>
          <a:xfrm>
            <a:off x="2339752" y="1052736"/>
            <a:ext cx="79208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Oval 9"/>
          <p:cNvSpPr/>
          <p:nvPr/>
        </p:nvSpPr>
        <p:spPr>
          <a:xfrm>
            <a:off x="3203848" y="3573016"/>
            <a:ext cx="360040" cy="36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Oval 13"/>
          <p:cNvSpPr/>
          <p:nvPr/>
        </p:nvSpPr>
        <p:spPr>
          <a:xfrm>
            <a:off x="2339752" y="1772816"/>
            <a:ext cx="288032" cy="28803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p:cNvSpPr/>
          <p:nvPr/>
        </p:nvSpPr>
        <p:spPr>
          <a:xfrm>
            <a:off x="4139952" y="4581128"/>
            <a:ext cx="360040" cy="36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5" name="Table 4"/>
          <p:cNvGraphicFramePr>
            <a:graphicFrameLocks noGrp="1"/>
          </p:cNvGraphicFramePr>
          <p:nvPr/>
        </p:nvGraphicFramePr>
        <p:xfrm>
          <a:off x="395536" y="1018624"/>
          <a:ext cx="8496945" cy="5506720"/>
        </p:xfrm>
        <a:graphic>
          <a:graphicData uri="http://schemas.openxmlformats.org/drawingml/2006/table">
            <a:tbl>
              <a:tblPr firstRow="1" bandRow="1">
                <a:tableStyleId>{ED083AE6-46FA-4A59-8FB0-9F97EB10719F}</a:tableStyleId>
              </a:tblPr>
              <a:tblGrid>
                <a:gridCol w="944105"/>
                <a:gridCol w="944105"/>
                <a:gridCol w="944105"/>
                <a:gridCol w="944105"/>
                <a:gridCol w="944105"/>
                <a:gridCol w="752083"/>
                <a:gridCol w="1008112"/>
                <a:gridCol w="1072120"/>
                <a:gridCol w="944105"/>
              </a:tblGrid>
              <a:tr h="0">
                <a:tc>
                  <a:txBody>
                    <a:bodyPr/>
                    <a:lstStyle/>
                    <a:p>
                      <a:r>
                        <a:rPr lang="id-ID" dirty="0" smtClean="0"/>
                        <a:t>Iterasi</a:t>
                      </a:r>
                      <a:endParaRPr lang="id-ID" dirty="0"/>
                    </a:p>
                  </a:txBody>
                  <a:tcPr/>
                </a:tc>
                <a:tc>
                  <a:txBody>
                    <a:bodyPr/>
                    <a:lstStyle/>
                    <a:p>
                      <a:r>
                        <a:rPr lang="id-ID" dirty="0" smtClean="0"/>
                        <a:t>Basis</a:t>
                      </a:r>
                      <a:endParaRPr lang="id-ID" dirty="0"/>
                    </a:p>
                  </a:txBody>
                  <a:tcPr/>
                </a:tc>
                <a:tc>
                  <a:txBody>
                    <a:bodyPr/>
                    <a:lstStyle/>
                    <a:p>
                      <a:r>
                        <a:rPr lang="id-ID" dirty="0" smtClean="0"/>
                        <a:t>x1</a:t>
                      </a:r>
                      <a:endParaRPr lang="id-ID" dirty="0"/>
                    </a:p>
                  </a:txBody>
                  <a:tcPr/>
                </a:tc>
                <a:tc>
                  <a:txBody>
                    <a:bodyPr/>
                    <a:lstStyle/>
                    <a:p>
                      <a:r>
                        <a:rPr lang="id-ID" dirty="0" smtClean="0"/>
                        <a:t>x2</a:t>
                      </a:r>
                      <a:endParaRPr lang="id-ID" dirty="0"/>
                    </a:p>
                  </a:txBody>
                  <a:tcPr/>
                </a:tc>
                <a:tc>
                  <a:txBody>
                    <a:bodyPr/>
                    <a:lstStyle/>
                    <a:p>
                      <a:r>
                        <a:rPr lang="id-ID" dirty="0" smtClean="0"/>
                        <a:t>S1</a:t>
                      </a:r>
                      <a:endParaRPr lang="id-ID" dirty="0"/>
                    </a:p>
                  </a:txBody>
                  <a:tcPr/>
                </a:tc>
                <a:tc>
                  <a:txBody>
                    <a:bodyPr/>
                    <a:lstStyle/>
                    <a:p>
                      <a:r>
                        <a:rPr lang="id-ID" dirty="0" smtClean="0"/>
                        <a:t>S2</a:t>
                      </a:r>
                      <a:endParaRPr lang="id-ID" dirty="0"/>
                    </a:p>
                  </a:txBody>
                  <a:tcPr/>
                </a:tc>
                <a:tc>
                  <a:txBody>
                    <a:bodyPr/>
                    <a:lstStyle/>
                    <a:p>
                      <a:r>
                        <a:rPr lang="id-ID" dirty="0" smtClean="0"/>
                        <a:t>R1</a:t>
                      </a:r>
                      <a:endParaRPr lang="id-ID" dirty="0"/>
                    </a:p>
                  </a:txBody>
                  <a:tcPr/>
                </a:tc>
                <a:tc>
                  <a:txBody>
                    <a:bodyPr/>
                    <a:lstStyle/>
                    <a:p>
                      <a:r>
                        <a:rPr lang="id-ID" dirty="0" smtClean="0"/>
                        <a:t>Solusi</a:t>
                      </a:r>
                      <a:endParaRPr lang="id-ID" dirty="0"/>
                    </a:p>
                  </a:txBody>
                  <a:tcPr/>
                </a:tc>
                <a:tc>
                  <a:txBody>
                    <a:bodyPr/>
                    <a:lstStyle/>
                    <a:p>
                      <a:r>
                        <a:rPr lang="id-ID" dirty="0" smtClean="0"/>
                        <a:t>Ket.</a:t>
                      </a:r>
                      <a:endParaRPr lang="id-ID" dirty="0"/>
                    </a:p>
                  </a:txBody>
                  <a:tcPr/>
                </a:tc>
              </a:tr>
              <a:tr h="370840">
                <a:tc>
                  <a:txBody>
                    <a:bodyPr/>
                    <a:lstStyle/>
                    <a:p>
                      <a:r>
                        <a:rPr lang="id-ID" dirty="0" smtClean="0"/>
                        <a:t>0</a:t>
                      </a:r>
                      <a:endParaRPr lang="id-ID" dirty="0"/>
                    </a:p>
                  </a:txBody>
                  <a:tcPr/>
                </a:tc>
                <a:tc>
                  <a:txBody>
                    <a:bodyPr/>
                    <a:lstStyle/>
                    <a:p>
                      <a:r>
                        <a:rPr lang="id-ID" dirty="0" smtClean="0"/>
                        <a:t>z</a:t>
                      </a:r>
                      <a:endParaRPr lang="id-ID" dirty="0"/>
                    </a:p>
                  </a:txBody>
                  <a:tcPr/>
                </a:tc>
                <a:tc>
                  <a:txBody>
                    <a:bodyPr/>
                    <a:lstStyle/>
                    <a:p>
                      <a:r>
                        <a:rPr lang="id-ID" dirty="0" smtClean="0"/>
                        <a:t>(-3M-3)</a:t>
                      </a:r>
                      <a:endParaRPr lang="id-ID" dirty="0"/>
                    </a:p>
                  </a:txBody>
                  <a:tcPr/>
                </a:tc>
                <a:tc>
                  <a:txBody>
                    <a:bodyPr/>
                    <a:lstStyle/>
                    <a:p>
                      <a:r>
                        <a:rPr lang="id-ID" dirty="0" smtClean="0"/>
                        <a:t>(-2M-5)</a:t>
                      </a:r>
                      <a:endParaRPr lang="id-ID" dirty="0"/>
                    </a:p>
                  </a:txBody>
                  <a:tcPr/>
                </a:tc>
                <a:tc>
                  <a:txBody>
                    <a:bodyPr/>
                    <a:lstStyle/>
                    <a:p>
                      <a:r>
                        <a:rPr lang="id-ID" dirty="0" smtClean="0"/>
                        <a:t>0</a:t>
                      </a:r>
                      <a:endParaRPr lang="id-ID" dirty="0"/>
                    </a:p>
                  </a:txBody>
                  <a:tcPr/>
                </a:tc>
                <a:tc>
                  <a:txBody>
                    <a:bodyPr/>
                    <a:lstStyle/>
                    <a:p>
                      <a:r>
                        <a:rPr lang="id-ID" dirty="0" smtClean="0"/>
                        <a:t>0</a:t>
                      </a:r>
                      <a:endParaRPr lang="id-ID" dirty="0"/>
                    </a:p>
                  </a:txBody>
                  <a:tcPr/>
                </a:tc>
                <a:tc>
                  <a:txBody>
                    <a:bodyPr/>
                    <a:lstStyle/>
                    <a:p>
                      <a:r>
                        <a:rPr lang="id-ID" dirty="0" smtClean="0"/>
                        <a:t>0</a:t>
                      </a:r>
                      <a:endParaRPr lang="id-ID" dirty="0"/>
                    </a:p>
                  </a:txBody>
                  <a:tcPr/>
                </a:tc>
                <a:tc>
                  <a:txBody>
                    <a:bodyPr/>
                    <a:lstStyle/>
                    <a:p>
                      <a:r>
                        <a:rPr lang="id-ID" dirty="0" smtClean="0"/>
                        <a:t>-18M</a:t>
                      </a:r>
                      <a:endParaRPr lang="id-ID" dirty="0"/>
                    </a:p>
                  </a:txBody>
                  <a:tcPr/>
                </a:tc>
                <a:tc>
                  <a:txBody>
                    <a:bodyPr/>
                    <a:lstStyle/>
                    <a:p>
                      <a:endParaRPr lang="id-ID" dirty="0"/>
                    </a:p>
                  </a:txBody>
                  <a:tcPr/>
                </a:tc>
              </a:tr>
              <a:tr h="370840">
                <a:tc>
                  <a:txBody>
                    <a:bodyPr/>
                    <a:lstStyle/>
                    <a:p>
                      <a:endParaRPr lang="id-ID" dirty="0"/>
                    </a:p>
                  </a:txBody>
                  <a:tcPr/>
                </a:tc>
                <a:tc>
                  <a:txBody>
                    <a:bodyPr/>
                    <a:lstStyle/>
                    <a:p>
                      <a:r>
                        <a:rPr lang="id-ID" dirty="0" smtClean="0"/>
                        <a:t>S1</a:t>
                      </a:r>
                    </a:p>
                    <a:p>
                      <a:r>
                        <a:rPr lang="id-ID" dirty="0" smtClean="0"/>
                        <a:t>S2</a:t>
                      </a:r>
                    </a:p>
                    <a:p>
                      <a:r>
                        <a:rPr lang="id-ID" dirty="0" smtClean="0"/>
                        <a:t>R1</a:t>
                      </a:r>
                      <a:endParaRPr lang="id-ID" dirty="0" smtClean="0"/>
                    </a:p>
                  </a:txBody>
                  <a:tcPr/>
                </a:tc>
                <a:tc>
                  <a:txBody>
                    <a:bodyPr/>
                    <a:lstStyle/>
                    <a:p>
                      <a:r>
                        <a:rPr lang="id-ID" dirty="0" smtClean="0"/>
                        <a:t>1</a:t>
                      </a:r>
                    </a:p>
                    <a:p>
                      <a:r>
                        <a:rPr lang="id-ID" dirty="0" smtClean="0"/>
                        <a:t>0</a:t>
                      </a:r>
                    </a:p>
                    <a:p>
                      <a:r>
                        <a:rPr lang="id-ID" dirty="0" smtClean="0"/>
                        <a:t>3</a:t>
                      </a:r>
                      <a:endParaRPr lang="id-ID" dirty="0"/>
                    </a:p>
                  </a:txBody>
                  <a:tcPr/>
                </a:tc>
                <a:tc>
                  <a:txBody>
                    <a:bodyPr/>
                    <a:lstStyle/>
                    <a:p>
                      <a:r>
                        <a:rPr lang="id-ID" dirty="0" smtClean="0"/>
                        <a:t>0</a:t>
                      </a:r>
                    </a:p>
                    <a:p>
                      <a:r>
                        <a:rPr lang="id-ID" dirty="0" smtClean="0"/>
                        <a:t>2</a:t>
                      </a:r>
                    </a:p>
                    <a:p>
                      <a:r>
                        <a:rPr lang="id-ID" dirty="0" smtClean="0"/>
                        <a:t>2</a:t>
                      </a:r>
                      <a:endParaRPr lang="id-ID" dirty="0"/>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0</a:t>
                      </a:r>
                    </a:p>
                    <a:p>
                      <a:r>
                        <a:rPr lang="id-ID" dirty="0" smtClean="0"/>
                        <a:t>0</a:t>
                      </a:r>
                    </a:p>
                    <a:p>
                      <a:r>
                        <a:rPr lang="id-ID" dirty="0" smtClean="0"/>
                        <a:t>1</a:t>
                      </a:r>
                      <a:endParaRPr lang="id-ID" dirty="0"/>
                    </a:p>
                  </a:txBody>
                  <a:tcPr/>
                </a:tc>
                <a:tc>
                  <a:txBody>
                    <a:bodyPr/>
                    <a:lstStyle/>
                    <a:p>
                      <a:r>
                        <a:rPr lang="id-ID" dirty="0" smtClean="0"/>
                        <a:t>4</a:t>
                      </a:r>
                    </a:p>
                    <a:p>
                      <a:r>
                        <a:rPr lang="id-ID" dirty="0" smtClean="0"/>
                        <a:t>12</a:t>
                      </a:r>
                    </a:p>
                    <a:p>
                      <a:r>
                        <a:rPr lang="id-ID" dirty="0" smtClean="0"/>
                        <a:t>18</a:t>
                      </a:r>
                      <a:endParaRPr lang="id-ID" dirty="0"/>
                    </a:p>
                  </a:txBody>
                  <a:tcPr/>
                </a:tc>
                <a:tc>
                  <a:txBody>
                    <a:bodyPr/>
                    <a:lstStyle/>
                    <a:p>
                      <a:r>
                        <a:rPr lang="id-ID" dirty="0" smtClean="0"/>
                        <a:t>4/1=4</a:t>
                      </a:r>
                    </a:p>
                    <a:p>
                      <a:r>
                        <a:rPr lang="id-ID" dirty="0" smtClean="0"/>
                        <a:t>12/0=∞</a:t>
                      </a:r>
                    </a:p>
                    <a:p>
                      <a:r>
                        <a:rPr lang="id-ID" dirty="0" smtClean="0"/>
                        <a:t>18/3=6</a:t>
                      </a:r>
                    </a:p>
                  </a:txBody>
                  <a:tcPr/>
                </a:tc>
              </a:tr>
              <a:tr h="370840">
                <a:tc>
                  <a:txBody>
                    <a:bodyPr/>
                    <a:lstStyle/>
                    <a:p>
                      <a:r>
                        <a:rPr lang="id-ID" dirty="0" smtClean="0"/>
                        <a:t>1</a:t>
                      </a:r>
                      <a:endParaRPr lang="id-ID" dirty="0"/>
                    </a:p>
                  </a:txBody>
                  <a:tcPr/>
                </a:tc>
                <a:tc>
                  <a:txBody>
                    <a:bodyPr/>
                    <a:lstStyle/>
                    <a:p>
                      <a:r>
                        <a:rPr lang="id-ID" dirty="0" smtClean="0"/>
                        <a:t>z</a:t>
                      </a:r>
                    </a:p>
                  </a:txBody>
                  <a:tcPr/>
                </a:tc>
                <a:tc>
                  <a:txBody>
                    <a:bodyPr/>
                    <a:lstStyle/>
                    <a:p>
                      <a:r>
                        <a:rPr lang="id-ID" dirty="0" smtClean="0"/>
                        <a:t>0</a:t>
                      </a:r>
                      <a:endParaRPr lang="id-ID" dirty="0"/>
                    </a:p>
                  </a:txBody>
                  <a:tcPr/>
                </a:tc>
                <a:tc>
                  <a:txBody>
                    <a:bodyPr/>
                    <a:lstStyle/>
                    <a:p>
                      <a:r>
                        <a:rPr lang="id-ID" dirty="0" smtClean="0"/>
                        <a:t>(-2M-5)</a:t>
                      </a:r>
                      <a:endParaRPr lang="id-ID" dirty="0"/>
                    </a:p>
                  </a:txBody>
                  <a:tcPr/>
                </a:tc>
                <a:tc>
                  <a:txBody>
                    <a:bodyPr/>
                    <a:lstStyle/>
                    <a:p>
                      <a:r>
                        <a:rPr lang="id-ID" dirty="0" smtClean="0"/>
                        <a:t>(3M+3)</a:t>
                      </a:r>
                      <a:endParaRPr lang="id-ID" dirty="0"/>
                    </a:p>
                  </a:txBody>
                  <a:tcPr/>
                </a:tc>
                <a:tc>
                  <a:txBody>
                    <a:bodyPr/>
                    <a:lstStyle/>
                    <a:p>
                      <a:r>
                        <a:rPr lang="id-ID" dirty="0" smtClean="0"/>
                        <a:t>0</a:t>
                      </a:r>
                      <a:endParaRPr lang="id-ID" dirty="0"/>
                    </a:p>
                  </a:txBody>
                  <a:tcPr/>
                </a:tc>
                <a:tc>
                  <a:txBody>
                    <a:bodyPr/>
                    <a:lstStyle/>
                    <a:p>
                      <a:r>
                        <a:rPr lang="id-ID" dirty="0" smtClean="0"/>
                        <a:t>0</a:t>
                      </a:r>
                      <a:endParaRPr lang="id-ID" dirty="0"/>
                    </a:p>
                  </a:txBody>
                  <a:tcPr/>
                </a:tc>
                <a:tc>
                  <a:txBody>
                    <a:bodyPr/>
                    <a:lstStyle/>
                    <a:p>
                      <a:r>
                        <a:rPr lang="id-ID" dirty="0" smtClean="0"/>
                        <a:t>-6M+12</a:t>
                      </a:r>
                      <a:endParaRPr lang="id-ID" dirty="0"/>
                    </a:p>
                  </a:txBody>
                  <a:tcPr/>
                </a:tc>
                <a:tc>
                  <a:txBody>
                    <a:bodyPr/>
                    <a:lstStyle/>
                    <a:p>
                      <a:endParaRPr lang="id-ID" dirty="0" smtClean="0"/>
                    </a:p>
                  </a:txBody>
                  <a:tcPr/>
                </a:tc>
              </a:tr>
              <a:tr h="370840">
                <a:tc>
                  <a:txBody>
                    <a:bodyPr/>
                    <a:lstStyle/>
                    <a:p>
                      <a:endParaRPr lang="id-ID" dirty="0"/>
                    </a:p>
                  </a:txBody>
                  <a:tcPr/>
                </a:tc>
                <a:tc>
                  <a:txBody>
                    <a:bodyPr/>
                    <a:lstStyle/>
                    <a:p>
                      <a:r>
                        <a:rPr lang="id-ID" dirty="0" smtClean="0"/>
                        <a:t>x1</a:t>
                      </a:r>
                    </a:p>
                    <a:p>
                      <a:r>
                        <a:rPr lang="id-ID" dirty="0" smtClean="0"/>
                        <a:t>S2</a:t>
                      </a:r>
                    </a:p>
                    <a:p>
                      <a:r>
                        <a:rPr lang="id-ID" dirty="0" smtClean="0"/>
                        <a:t>R1</a:t>
                      </a:r>
                      <a:endParaRPr lang="id-ID" dirty="0" smtClean="0"/>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2</a:t>
                      </a:r>
                    </a:p>
                    <a:p>
                      <a:r>
                        <a:rPr lang="id-ID" dirty="0" smtClean="0"/>
                        <a:t>2</a:t>
                      </a:r>
                    </a:p>
                  </a:txBody>
                  <a:tcPr/>
                </a:tc>
                <a:tc>
                  <a:txBody>
                    <a:bodyPr/>
                    <a:lstStyle/>
                    <a:p>
                      <a:r>
                        <a:rPr lang="id-ID" dirty="0" smtClean="0"/>
                        <a:t>1</a:t>
                      </a:r>
                    </a:p>
                    <a:p>
                      <a:r>
                        <a:rPr lang="id-ID" dirty="0" smtClean="0"/>
                        <a:t>0</a:t>
                      </a:r>
                    </a:p>
                    <a:p>
                      <a:r>
                        <a:rPr lang="id-ID" dirty="0" smtClean="0"/>
                        <a:t>-3</a:t>
                      </a:r>
                      <a:endParaRPr lang="id-ID" dirty="0"/>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0</a:t>
                      </a:r>
                    </a:p>
                    <a:p>
                      <a:r>
                        <a:rPr lang="id-ID" dirty="0" smtClean="0"/>
                        <a:t>0</a:t>
                      </a:r>
                    </a:p>
                    <a:p>
                      <a:r>
                        <a:rPr lang="id-ID" dirty="0" smtClean="0"/>
                        <a:t>1</a:t>
                      </a:r>
                      <a:endParaRPr lang="id-ID" dirty="0"/>
                    </a:p>
                  </a:txBody>
                  <a:tcPr/>
                </a:tc>
                <a:tc>
                  <a:txBody>
                    <a:bodyPr/>
                    <a:lstStyle/>
                    <a:p>
                      <a:r>
                        <a:rPr lang="id-ID" dirty="0" smtClean="0"/>
                        <a:t>4</a:t>
                      </a:r>
                    </a:p>
                    <a:p>
                      <a:r>
                        <a:rPr lang="id-ID" dirty="0" smtClean="0"/>
                        <a:t>12</a:t>
                      </a:r>
                    </a:p>
                    <a:p>
                      <a:r>
                        <a:rPr lang="id-ID" dirty="0" smtClean="0"/>
                        <a:t>6</a:t>
                      </a:r>
                      <a:endParaRPr lang="id-ID" dirty="0"/>
                    </a:p>
                  </a:txBody>
                  <a:tcPr/>
                </a:tc>
                <a:tc>
                  <a:txBody>
                    <a:bodyPr/>
                    <a:lstStyle/>
                    <a:p>
                      <a:r>
                        <a:rPr lang="id-ID" dirty="0" smtClean="0"/>
                        <a:t>4/0=∞</a:t>
                      </a:r>
                    </a:p>
                    <a:p>
                      <a:r>
                        <a:rPr lang="id-ID" dirty="0" smtClean="0"/>
                        <a:t>12/2=6</a:t>
                      </a:r>
                    </a:p>
                    <a:p>
                      <a:r>
                        <a:rPr lang="id-ID" dirty="0" smtClean="0"/>
                        <a:t>6/2=3</a:t>
                      </a:r>
                    </a:p>
                  </a:txBody>
                  <a:tcPr/>
                </a:tc>
              </a:tr>
              <a:tr h="370840">
                <a:tc>
                  <a:txBody>
                    <a:bodyPr/>
                    <a:lstStyle/>
                    <a:p>
                      <a:r>
                        <a:rPr lang="id-ID" dirty="0" smtClean="0"/>
                        <a:t>2</a:t>
                      </a:r>
                      <a:endParaRPr lang="id-ID" dirty="0"/>
                    </a:p>
                  </a:txBody>
                  <a:tcPr/>
                </a:tc>
                <a:tc>
                  <a:txBody>
                    <a:bodyPr/>
                    <a:lstStyle/>
                    <a:p>
                      <a:r>
                        <a:rPr lang="id-ID" dirty="0" smtClean="0"/>
                        <a:t>z</a:t>
                      </a:r>
                    </a:p>
                  </a:txBody>
                  <a:tcPr/>
                </a:tc>
                <a:tc>
                  <a:txBody>
                    <a:bodyPr/>
                    <a:lstStyle/>
                    <a:p>
                      <a:r>
                        <a:rPr lang="id-ID" dirty="0" smtClean="0"/>
                        <a:t>0</a:t>
                      </a:r>
                      <a:endParaRPr lang="id-ID" dirty="0"/>
                    </a:p>
                  </a:txBody>
                  <a:tcPr/>
                </a:tc>
                <a:tc>
                  <a:txBody>
                    <a:bodyPr/>
                    <a:lstStyle/>
                    <a:p>
                      <a:r>
                        <a:rPr lang="id-ID" dirty="0" smtClean="0"/>
                        <a:t>0</a:t>
                      </a:r>
                    </a:p>
                  </a:txBody>
                  <a:tcPr/>
                </a:tc>
                <a:tc>
                  <a:txBody>
                    <a:bodyPr/>
                    <a:lstStyle/>
                    <a:p>
                      <a:r>
                        <a:rPr lang="id-ID" dirty="0" smtClean="0"/>
                        <a:t>-9/2</a:t>
                      </a:r>
                      <a:endParaRPr lang="id-ID" dirty="0"/>
                    </a:p>
                  </a:txBody>
                  <a:tcPr/>
                </a:tc>
                <a:tc>
                  <a:txBody>
                    <a:bodyPr/>
                    <a:lstStyle/>
                    <a:p>
                      <a:r>
                        <a:rPr lang="id-ID" dirty="0" smtClean="0"/>
                        <a:t>0</a:t>
                      </a:r>
                      <a:endParaRPr lang="id-ID" dirty="0"/>
                    </a:p>
                  </a:txBody>
                  <a:tcPr/>
                </a:tc>
                <a:tc>
                  <a:txBody>
                    <a:bodyPr/>
                    <a:lstStyle/>
                    <a:p>
                      <a:r>
                        <a:rPr lang="id-ID" dirty="0" smtClean="0"/>
                        <a:t>(M+5/2)</a:t>
                      </a:r>
                      <a:endParaRPr lang="id-ID" dirty="0"/>
                    </a:p>
                  </a:txBody>
                  <a:tcPr/>
                </a:tc>
                <a:tc>
                  <a:txBody>
                    <a:bodyPr/>
                    <a:lstStyle/>
                    <a:p>
                      <a:r>
                        <a:rPr lang="id-ID" dirty="0" smtClean="0"/>
                        <a:t>27</a:t>
                      </a:r>
                      <a:endParaRPr lang="id-ID" dirty="0"/>
                    </a:p>
                  </a:txBody>
                  <a:tcPr/>
                </a:tc>
                <a:tc>
                  <a:txBody>
                    <a:bodyPr/>
                    <a:lstStyle/>
                    <a:p>
                      <a:endParaRPr lang="id-ID" dirty="0" smtClean="0"/>
                    </a:p>
                  </a:txBody>
                  <a:tcPr/>
                </a:tc>
              </a:tr>
              <a:tr h="370840">
                <a:tc>
                  <a:txBody>
                    <a:bodyPr/>
                    <a:lstStyle/>
                    <a:p>
                      <a:endParaRPr lang="id-ID" dirty="0"/>
                    </a:p>
                  </a:txBody>
                  <a:tcPr/>
                </a:tc>
                <a:tc>
                  <a:txBody>
                    <a:bodyPr/>
                    <a:lstStyle/>
                    <a:p>
                      <a:r>
                        <a:rPr lang="id-ID" dirty="0" smtClean="0"/>
                        <a:t>x1</a:t>
                      </a:r>
                    </a:p>
                    <a:p>
                      <a:r>
                        <a:rPr lang="id-ID" dirty="0" smtClean="0"/>
                        <a:t>S2</a:t>
                      </a:r>
                    </a:p>
                    <a:p>
                      <a:r>
                        <a:rPr lang="id-ID" dirty="0" smtClean="0"/>
                        <a:t>x2</a:t>
                      </a:r>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0</a:t>
                      </a:r>
                    </a:p>
                    <a:p>
                      <a:r>
                        <a:rPr lang="id-ID" dirty="0" smtClean="0"/>
                        <a:t>1</a:t>
                      </a:r>
                    </a:p>
                  </a:txBody>
                  <a:tcPr/>
                </a:tc>
                <a:tc>
                  <a:txBody>
                    <a:bodyPr/>
                    <a:lstStyle/>
                    <a:p>
                      <a:r>
                        <a:rPr lang="id-ID" dirty="0" smtClean="0"/>
                        <a:t>1</a:t>
                      </a:r>
                    </a:p>
                    <a:p>
                      <a:r>
                        <a:rPr lang="id-ID" dirty="0" smtClean="0"/>
                        <a:t>3</a:t>
                      </a:r>
                    </a:p>
                    <a:p>
                      <a:r>
                        <a:rPr lang="id-ID" dirty="0" smtClean="0"/>
                        <a:t>-3/2</a:t>
                      </a:r>
                      <a:endParaRPr lang="id-ID" dirty="0"/>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0</a:t>
                      </a:r>
                    </a:p>
                    <a:p>
                      <a:r>
                        <a:rPr lang="id-ID" dirty="0" smtClean="0"/>
                        <a:t>-1</a:t>
                      </a:r>
                    </a:p>
                    <a:p>
                      <a:r>
                        <a:rPr lang="id-ID" dirty="0" smtClean="0"/>
                        <a:t>1/2</a:t>
                      </a:r>
                      <a:endParaRPr lang="id-ID" dirty="0"/>
                    </a:p>
                  </a:txBody>
                  <a:tcPr/>
                </a:tc>
                <a:tc>
                  <a:txBody>
                    <a:bodyPr/>
                    <a:lstStyle/>
                    <a:p>
                      <a:r>
                        <a:rPr lang="id-ID" dirty="0" smtClean="0"/>
                        <a:t>4</a:t>
                      </a:r>
                    </a:p>
                    <a:p>
                      <a:r>
                        <a:rPr lang="id-ID" dirty="0" smtClean="0"/>
                        <a:t>6</a:t>
                      </a:r>
                    </a:p>
                    <a:p>
                      <a:r>
                        <a:rPr lang="id-ID" dirty="0" smtClean="0"/>
                        <a:t>3</a:t>
                      </a:r>
                      <a:endParaRPr lang="id-ID" dirty="0"/>
                    </a:p>
                  </a:txBody>
                  <a:tcPr/>
                </a:tc>
                <a:tc>
                  <a:txBody>
                    <a:bodyPr/>
                    <a:lstStyle/>
                    <a:p>
                      <a:r>
                        <a:rPr lang="id-ID" dirty="0" smtClean="0"/>
                        <a:t>4/1=4</a:t>
                      </a:r>
                    </a:p>
                    <a:p>
                      <a:r>
                        <a:rPr lang="id-ID" dirty="0" smtClean="0"/>
                        <a:t>6/3=2</a:t>
                      </a:r>
                    </a:p>
                    <a:p>
                      <a:r>
                        <a:rPr lang="id-ID" dirty="0" smtClean="0"/>
                        <a:t>-2</a:t>
                      </a:r>
                    </a:p>
                  </a:txBody>
                  <a:tcPr/>
                </a:tc>
              </a:tr>
              <a:tr h="370840">
                <a:tc>
                  <a:txBody>
                    <a:bodyPr/>
                    <a:lstStyle/>
                    <a:p>
                      <a:r>
                        <a:rPr lang="id-ID" dirty="0" smtClean="0"/>
                        <a:t>3</a:t>
                      </a:r>
                      <a:endParaRPr lang="id-ID" dirty="0"/>
                    </a:p>
                  </a:txBody>
                  <a:tcPr/>
                </a:tc>
                <a:tc>
                  <a:txBody>
                    <a:bodyPr/>
                    <a:lstStyle/>
                    <a:p>
                      <a:r>
                        <a:rPr lang="id-ID" dirty="0" smtClean="0"/>
                        <a:t>z</a:t>
                      </a:r>
                    </a:p>
                  </a:txBody>
                  <a:tcPr/>
                </a:tc>
                <a:tc>
                  <a:txBody>
                    <a:bodyPr/>
                    <a:lstStyle/>
                    <a:p>
                      <a:r>
                        <a:rPr lang="id-ID" dirty="0" smtClean="0"/>
                        <a:t>0</a:t>
                      </a:r>
                      <a:endParaRPr lang="id-ID" dirty="0"/>
                    </a:p>
                  </a:txBody>
                  <a:tcPr/>
                </a:tc>
                <a:tc>
                  <a:txBody>
                    <a:bodyPr/>
                    <a:lstStyle/>
                    <a:p>
                      <a:r>
                        <a:rPr lang="id-ID" dirty="0" smtClean="0"/>
                        <a:t>0</a:t>
                      </a:r>
                    </a:p>
                  </a:txBody>
                  <a:tcPr/>
                </a:tc>
                <a:tc>
                  <a:txBody>
                    <a:bodyPr/>
                    <a:lstStyle/>
                    <a:p>
                      <a:r>
                        <a:rPr lang="id-ID" dirty="0" smtClean="0"/>
                        <a:t>0</a:t>
                      </a:r>
                      <a:endParaRPr lang="id-ID" dirty="0"/>
                    </a:p>
                  </a:txBody>
                  <a:tcPr/>
                </a:tc>
                <a:tc>
                  <a:txBody>
                    <a:bodyPr/>
                    <a:lstStyle/>
                    <a:p>
                      <a:r>
                        <a:rPr lang="id-ID" dirty="0" smtClean="0"/>
                        <a:t>3/2</a:t>
                      </a:r>
                      <a:endParaRPr lang="id-ID" dirty="0"/>
                    </a:p>
                  </a:txBody>
                  <a:tcPr/>
                </a:tc>
                <a:tc>
                  <a:txBody>
                    <a:bodyPr/>
                    <a:lstStyle/>
                    <a:p>
                      <a:r>
                        <a:rPr lang="id-ID" dirty="0" smtClean="0"/>
                        <a:t>(M+1)</a:t>
                      </a:r>
                      <a:endParaRPr lang="id-ID" dirty="0"/>
                    </a:p>
                  </a:txBody>
                  <a:tcPr/>
                </a:tc>
                <a:tc>
                  <a:txBody>
                    <a:bodyPr/>
                    <a:lstStyle/>
                    <a:p>
                      <a:r>
                        <a:rPr lang="id-ID" dirty="0" smtClean="0"/>
                        <a:t>36</a:t>
                      </a:r>
                      <a:endParaRPr lang="id-ID" dirty="0"/>
                    </a:p>
                  </a:txBody>
                  <a:tcPr>
                    <a:solidFill>
                      <a:srgbClr val="FF0000">
                        <a:alpha val="20000"/>
                      </a:srgbClr>
                    </a:solidFill>
                  </a:tcPr>
                </a:tc>
                <a:tc>
                  <a:txBody>
                    <a:bodyPr/>
                    <a:lstStyle/>
                    <a:p>
                      <a:endParaRPr lang="id-ID" dirty="0" smtClean="0"/>
                    </a:p>
                  </a:txBody>
                  <a:tcPr/>
                </a:tc>
              </a:tr>
              <a:tr h="370840">
                <a:tc>
                  <a:txBody>
                    <a:bodyPr/>
                    <a:lstStyle/>
                    <a:p>
                      <a:endParaRPr lang="id-ID" dirty="0"/>
                    </a:p>
                  </a:txBody>
                  <a:tcPr/>
                </a:tc>
                <a:tc>
                  <a:txBody>
                    <a:bodyPr/>
                    <a:lstStyle/>
                    <a:p>
                      <a:r>
                        <a:rPr lang="id-ID" dirty="0" smtClean="0"/>
                        <a:t>x1</a:t>
                      </a:r>
                    </a:p>
                    <a:p>
                      <a:r>
                        <a:rPr lang="id-ID" dirty="0" smtClean="0"/>
                        <a:t>S1</a:t>
                      </a:r>
                    </a:p>
                    <a:p>
                      <a:r>
                        <a:rPr lang="id-ID" dirty="0" smtClean="0"/>
                        <a:t>x2</a:t>
                      </a:r>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0</a:t>
                      </a:r>
                    </a:p>
                    <a:p>
                      <a:r>
                        <a:rPr lang="id-ID" dirty="0" smtClean="0"/>
                        <a:t>1</a:t>
                      </a:r>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-1/3</a:t>
                      </a:r>
                    </a:p>
                    <a:p>
                      <a:r>
                        <a:rPr lang="id-ID" dirty="0" smtClean="0"/>
                        <a:t>1/3</a:t>
                      </a:r>
                    </a:p>
                    <a:p>
                      <a:r>
                        <a:rPr lang="id-ID" dirty="0" smtClean="0"/>
                        <a:t>1/2</a:t>
                      </a:r>
                      <a:endParaRPr lang="id-ID" dirty="0"/>
                    </a:p>
                  </a:txBody>
                  <a:tcPr/>
                </a:tc>
                <a:tc>
                  <a:txBody>
                    <a:bodyPr/>
                    <a:lstStyle/>
                    <a:p>
                      <a:r>
                        <a:rPr lang="id-ID" dirty="0" smtClean="0"/>
                        <a:t>1/3</a:t>
                      </a:r>
                    </a:p>
                    <a:p>
                      <a:r>
                        <a:rPr lang="id-ID" dirty="0" smtClean="0"/>
                        <a:t>-1/3</a:t>
                      </a:r>
                    </a:p>
                    <a:p>
                      <a:r>
                        <a:rPr lang="id-ID" dirty="0" smtClean="0"/>
                        <a:t>0</a:t>
                      </a:r>
                      <a:endParaRPr lang="id-ID" dirty="0"/>
                    </a:p>
                  </a:txBody>
                  <a:tcPr/>
                </a:tc>
                <a:tc>
                  <a:txBody>
                    <a:bodyPr/>
                    <a:lstStyle/>
                    <a:p>
                      <a:r>
                        <a:rPr lang="id-ID" dirty="0" smtClean="0"/>
                        <a:t>2</a:t>
                      </a:r>
                    </a:p>
                    <a:p>
                      <a:r>
                        <a:rPr lang="id-ID" dirty="0" smtClean="0"/>
                        <a:t>2</a:t>
                      </a:r>
                    </a:p>
                    <a:p>
                      <a:r>
                        <a:rPr lang="id-ID" dirty="0" smtClean="0"/>
                        <a:t>6</a:t>
                      </a:r>
                      <a:endParaRPr lang="id-ID" dirty="0"/>
                    </a:p>
                  </a:txBody>
                  <a:tcPr>
                    <a:solidFill>
                      <a:srgbClr val="FF99CC"/>
                    </a:solidFill>
                  </a:tcPr>
                </a:tc>
                <a:tc>
                  <a:txBody>
                    <a:bodyPr/>
                    <a:lstStyle/>
                    <a:p>
                      <a:endParaRPr lang="id-ID" dirty="0" smtClean="0"/>
                    </a:p>
                    <a:p>
                      <a:endParaRPr lang="id-ID" dirty="0" smtClean="0"/>
                    </a:p>
                    <a:p>
                      <a:endParaRPr lang="id-ID" dirty="0" smtClean="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linds(horizontal)">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3" grpId="0" animBg="1"/>
      <p:bldP spid="12" grpId="0" animBg="1"/>
      <p:bldP spid="9" grpId="0" animBg="1"/>
      <p:bldP spid="7" grpId="0" animBg="1"/>
      <p:bldP spid="10" grpId="0" animBg="1"/>
      <p:bldP spid="14" grpId="0" animBg="1"/>
      <p:bldP spid="18" grpId="0" animBg="1"/>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334</TotalTime>
  <Words>661</Words>
  <Application>Microsoft Office PowerPoint</Application>
  <PresentationFormat>On-screen Show (4:3)</PresentationFormat>
  <Paragraphs>388</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Modèle par défaut</vt:lpstr>
      <vt:lpstr>Trek</vt:lpstr>
      <vt:lpstr>Program Linear</vt:lpstr>
      <vt:lpstr>Slide 2</vt:lpstr>
      <vt:lpstr>Slide 3</vt:lpstr>
      <vt:lpstr>Slide 4</vt:lpstr>
      <vt:lpstr>Variabel Artifisial</vt:lpstr>
      <vt:lpstr>Fungsi Tujuan</vt:lpstr>
      <vt:lpstr>Contoh 1</vt:lpstr>
      <vt:lpstr>Proses Metode Big M dari Soal 1</vt:lpstr>
      <vt:lpstr>Proses Metode Big M dari Soal 1</vt:lpstr>
      <vt:lpstr>Contoh 2</vt:lpstr>
      <vt:lpstr>Latihan</vt:lpstr>
      <vt:lpstr>Latihan</vt:lpstr>
    </vt:vector>
  </TitlesOfParts>
  <Company>Party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Mediac</dc:creator>
  <cp:lastModifiedBy>Edna</cp:lastModifiedBy>
  <cp:revision>10</cp:revision>
  <dcterms:created xsi:type="dcterms:W3CDTF">2007-05-15T16:15:39Z</dcterms:created>
  <dcterms:modified xsi:type="dcterms:W3CDTF">2012-10-02T23:07:11Z</dcterms:modified>
</cp:coreProperties>
</file>