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handoutMasterIdLst>
    <p:handoutMasterId r:id="rId16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61" r:id="rId14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7" autoAdjust="0"/>
    <p:restoredTop sz="94649" autoAdjust="0"/>
  </p:normalViewPr>
  <p:slideViewPr>
    <p:cSldViewPr>
      <p:cViewPr>
        <p:scale>
          <a:sx n="60" d="100"/>
          <a:sy n="60" d="100"/>
        </p:scale>
        <p:origin x="-156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323"/>
          </a:xfrm>
          <a:prstGeom prst="rect">
            <a:avLst/>
          </a:prstGeom>
        </p:spPr>
        <p:txBody>
          <a:bodyPr vert="horz" lIns="94339" tIns="47169" rIns="94339" bIns="471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323"/>
          </a:xfrm>
          <a:prstGeom prst="rect">
            <a:avLst/>
          </a:prstGeom>
        </p:spPr>
        <p:txBody>
          <a:bodyPr vert="horz" lIns="94339" tIns="47169" rIns="94339" bIns="47169" rtlCol="0"/>
          <a:lstStyle>
            <a:lvl1pPr algn="r">
              <a:defRPr sz="1200"/>
            </a:lvl1pPr>
          </a:lstStyle>
          <a:p>
            <a:fld id="{488CEDB9-8D98-4B0A-AFEA-EEF153F1434C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7739" cy="511322"/>
          </a:xfrm>
          <a:prstGeom prst="rect">
            <a:avLst/>
          </a:prstGeom>
        </p:spPr>
        <p:txBody>
          <a:bodyPr vert="horz" lIns="94339" tIns="47169" rIns="94339" bIns="471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21658"/>
            <a:ext cx="3077739" cy="511322"/>
          </a:xfrm>
          <a:prstGeom prst="rect">
            <a:avLst/>
          </a:prstGeom>
        </p:spPr>
        <p:txBody>
          <a:bodyPr vert="horz" lIns="94339" tIns="47169" rIns="94339" bIns="47169" rtlCol="0" anchor="b"/>
          <a:lstStyle>
            <a:lvl1pPr algn="r">
              <a:defRPr sz="1200"/>
            </a:lvl1pPr>
          </a:lstStyle>
          <a:p>
            <a:fld id="{91B1FA93-4DBE-4DAE-8F6B-018B92C99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323"/>
          </a:xfrm>
          <a:prstGeom prst="rect">
            <a:avLst/>
          </a:prstGeom>
        </p:spPr>
        <p:txBody>
          <a:bodyPr vert="horz" lIns="94339" tIns="47169" rIns="94339" bIns="471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323"/>
          </a:xfrm>
          <a:prstGeom prst="rect">
            <a:avLst/>
          </a:prstGeom>
        </p:spPr>
        <p:txBody>
          <a:bodyPr vert="horz" lIns="94339" tIns="47169" rIns="94339" bIns="47169" rtlCol="0"/>
          <a:lstStyle>
            <a:lvl1pPr algn="r">
              <a:defRPr sz="1200"/>
            </a:lvl1pPr>
          </a:lstStyle>
          <a:p>
            <a:fld id="{E45EE9C9-D9D6-4F4A-9CF6-9D0A0CD2B5E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39" tIns="47169" rIns="94339" bIns="471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646"/>
            <a:ext cx="5681980" cy="4605168"/>
          </a:xfrm>
          <a:prstGeom prst="rect">
            <a:avLst/>
          </a:prstGeom>
        </p:spPr>
        <p:txBody>
          <a:bodyPr vert="horz" lIns="94339" tIns="47169" rIns="94339" bIns="4716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658"/>
            <a:ext cx="3077739" cy="511322"/>
          </a:xfrm>
          <a:prstGeom prst="rect">
            <a:avLst/>
          </a:prstGeom>
        </p:spPr>
        <p:txBody>
          <a:bodyPr vert="horz" lIns="94339" tIns="47169" rIns="94339" bIns="471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658"/>
            <a:ext cx="3077739" cy="511322"/>
          </a:xfrm>
          <a:prstGeom prst="rect">
            <a:avLst/>
          </a:prstGeom>
        </p:spPr>
        <p:txBody>
          <a:bodyPr vert="horz" lIns="94339" tIns="47169" rIns="94339" bIns="47169" rtlCol="0" anchor="b"/>
          <a:lstStyle>
            <a:lvl1pPr algn="r">
              <a:defRPr sz="1200"/>
            </a:lvl1pPr>
          </a:lstStyle>
          <a:p>
            <a:fld id="{CE54A31D-706C-41E0-8D2C-18C33657A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FFEFD1">
                <a:alpha val="69000"/>
              </a:srgbClr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3535A-D3B8-4FE7-B01C-CC13C2CF9263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5B330-BC13-4AD0-990D-7BF0BDAD6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ALGORITMA &amp; PEMROGRAMAN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TIPE DATA, VARIABEL, KONSTANTA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304800"/>
            <a:ext cx="8102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Aturan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Penamaan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</a:t>
            </a: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IDENTIFIER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Straight Connector 31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66800" y="2057400"/>
            <a:ext cx="7543800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cs typeface="Aharoni" pitchFamily="2" charset="-79"/>
              </a:rPr>
              <a:t>  </a:t>
            </a:r>
            <a:r>
              <a:rPr lang="en-US" sz="2100" dirty="0" err="1" smtClean="0">
                <a:cs typeface="Aharoni" pitchFamily="2" charset="-79"/>
              </a:rPr>
              <a:t>Hanya</a:t>
            </a:r>
            <a:r>
              <a:rPr lang="en-US" sz="2100" dirty="0" smtClean="0">
                <a:cs typeface="Aharoni" pitchFamily="2" charset="-79"/>
              </a:rPr>
              <a:t> </a:t>
            </a:r>
            <a:r>
              <a:rPr lang="en-US" sz="2100" dirty="0" err="1" smtClean="0">
                <a:cs typeface="Aharoni" pitchFamily="2" charset="-79"/>
              </a:rPr>
              <a:t>boleh</a:t>
            </a:r>
            <a:r>
              <a:rPr lang="en-US" sz="2100" dirty="0" smtClean="0">
                <a:cs typeface="Aharoni" pitchFamily="2" charset="-79"/>
              </a:rPr>
              <a:t> </a:t>
            </a:r>
            <a:r>
              <a:rPr lang="en-US" sz="2100" dirty="0" err="1" smtClean="0">
                <a:cs typeface="Aharoni" pitchFamily="2" charset="-79"/>
              </a:rPr>
              <a:t>diawali</a:t>
            </a:r>
            <a:r>
              <a:rPr lang="en-US" sz="2100" dirty="0" smtClean="0">
                <a:cs typeface="Aharoni" pitchFamily="2" charset="-79"/>
              </a:rPr>
              <a:t> HURUF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100" dirty="0" smtClean="0">
                <a:cs typeface="Aharoni" pitchFamily="2" charset="-79"/>
              </a:rPr>
              <a:t>  </a:t>
            </a:r>
            <a:r>
              <a:rPr lang="en-US" sz="2100" dirty="0" err="1" smtClean="0">
                <a:cs typeface="Aharoni" pitchFamily="2" charset="-79"/>
              </a:rPr>
              <a:t>Hanya</a:t>
            </a:r>
            <a:r>
              <a:rPr lang="en-US" sz="2100" dirty="0" smtClean="0">
                <a:cs typeface="Aharoni" pitchFamily="2" charset="-79"/>
              </a:rPr>
              <a:t> </a:t>
            </a:r>
            <a:r>
              <a:rPr lang="en-US" sz="2100" dirty="0" err="1" smtClean="0">
                <a:cs typeface="Aharoni" pitchFamily="2" charset="-79"/>
              </a:rPr>
              <a:t>boleh</a:t>
            </a:r>
            <a:r>
              <a:rPr lang="en-US" sz="2100" dirty="0" smtClean="0">
                <a:cs typeface="Aharoni" pitchFamily="2" charset="-79"/>
              </a:rPr>
              <a:t> </a:t>
            </a:r>
            <a:r>
              <a:rPr lang="en-US" sz="2100" dirty="0" err="1" smtClean="0">
                <a:cs typeface="Aharoni" pitchFamily="2" charset="-79"/>
              </a:rPr>
              <a:t>disusun</a:t>
            </a:r>
            <a:r>
              <a:rPr lang="en-US" sz="2100" dirty="0" smtClean="0">
                <a:cs typeface="Aharoni" pitchFamily="2" charset="-79"/>
              </a:rPr>
              <a:t> </a:t>
            </a:r>
            <a:r>
              <a:rPr lang="en-US" sz="2100" dirty="0" err="1" smtClean="0">
                <a:cs typeface="Aharoni" pitchFamily="2" charset="-79"/>
              </a:rPr>
              <a:t>oleh</a:t>
            </a:r>
            <a:r>
              <a:rPr lang="en-US" sz="2100" dirty="0" smtClean="0">
                <a:cs typeface="Aharoni" pitchFamily="2" charset="-79"/>
              </a:rPr>
              <a:t> HURUF, ANGKA, </a:t>
            </a:r>
            <a:r>
              <a:rPr lang="en-US" sz="2100" dirty="0" err="1" smtClean="0">
                <a:cs typeface="Aharoni" pitchFamily="2" charset="-79"/>
              </a:rPr>
              <a:t>dan</a:t>
            </a:r>
            <a:r>
              <a:rPr lang="en-US" sz="2100" dirty="0" smtClean="0">
                <a:cs typeface="Aharoni" pitchFamily="2" charset="-79"/>
              </a:rPr>
              <a:t> ‘_’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100" dirty="0" smtClean="0">
                <a:cs typeface="Aharoni" pitchFamily="2" charset="-79"/>
              </a:rPr>
              <a:t>  </a:t>
            </a:r>
            <a:r>
              <a:rPr lang="en-US" sz="2100" dirty="0" err="1" smtClean="0">
                <a:cs typeface="Aharoni" pitchFamily="2" charset="-79"/>
              </a:rPr>
              <a:t>Tidak</a:t>
            </a:r>
            <a:r>
              <a:rPr lang="en-US" sz="2100" dirty="0" smtClean="0">
                <a:cs typeface="Aharoni" pitchFamily="2" charset="-79"/>
              </a:rPr>
              <a:t> </a:t>
            </a:r>
            <a:r>
              <a:rPr lang="en-US" sz="2100" dirty="0" err="1" smtClean="0">
                <a:cs typeface="Aharoni" pitchFamily="2" charset="-79"/>
              </a:rPr>
              <a:t>boleh</a:t>
            </a:r>
            <a:r>
              <a:rPr lang="en-US" sz="2100" dirty="0" smtClean="0">
                <a:cs typeface="Aharoni" pitchFamily="2" charset="-79"/>
              </a:rPr>
              <a:t> </a:t>
            </a:r>
            <a:r>
              <a:rPr lang="en-US" sz="2100" dirty="0" err="1" smtClean="0">
                <a:cs typeface="Aharoni" pitchFamily="2" charset="-79"/>
              </a:rPr>
              <a:t>menggunakan</a:t>
            </a:r>
            <a:r>
              <a:rPr lang="en-US" sz="2100" dirty="0" smtClean="0">
                <a:cs typeface="Aharoni" pitchFamily="2" charset="-79"/>
              </a:rPr>
              <a:t> SPASI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100" dirty="0" smtClean="0">
                <a:cs typeface="Aharoni" pitchFamily="2" charset="-79"/>
              </a:rPr>
              <a:t>  </a:t>
            </a:r>
            <a:r>
              <a:rPr lang="en-US" sz="2100" dirty="0" err="1" smtClean="0">
                <a:cs typeface="Aharoni" pitchFamily="2" charset="-79"/>
              </a:rPr>
              <a:t>Tidak</a:t>
            </a:r>
            <a:r>
              <a:rPr lang="en-US" sz="2100" dirty="0" smtClean="0">
                <a:cs typeface="Aharoni" pitchFamily="2" charset="-79"/>
              </a:rPr>
              <a:t> </a:t>
            </a:r>
            <a:r>
              <a:rPr lang="en-US" sz="2100" dirty="0" err="1" smtClean="0">
                <a:cs typeface="Aharoni" pitchFamily="2" charset="-79"/>
              </a:rPr>
              <a:t>boleh</a:t>
            </a:r>
            <a:r>
              <a:rPr lang="en-US" sz="2100" dirty="0" smtClean="0">
                <a:cs typeface="Aharoni" pitchFamily="2" charset="-79"/>
              </a:rPr>
              <a:t> </a:t>
            </a:r>
            <a:r>
              <a:rPr lang="en-US" sz="2100" dirty="0" err="1" smtClean="0">
                <a:cs typeface="Aharoni" pitchFamily="2" charset="-79"/>
              </a:rPr>
              <a:t>menggunakan</a:t>
            </a:r>
            <a:r>
              <a:rPr lang="en-US" sz="2100" dirty="0" smtClean="0">
                <a:cs typeface="Aharoni" pitchFamily="2" charset="-79"/>
              </a:rPr>
              <a:t> OPERATOR </a:t>
            </a:r>
            <a:r>
              <a:rPr lang="en-US" sz="2100" dirty="0" err="1" smtClean="0">
                <a:cs typeface="Aharoni" pitchFamily="2" charset="-79"/>
              </a:rPr>
              <a:t>aritmatika</a:t>
            </a:r>
            <a:r>
              <a:rPr lang="en-US" sz="2100" dirty="0" smtClean="0">
                <a:cs typeface="Aharoni" pitchFamily="2" charset="-79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100" dirty="0" smtClean="0">
                <a:cs typeface="Aharoni" pitchFamily="2" charset="-79"/>
              </a:rPr>
              <a:t>     </a:t>
            </a:r>
            <a:r>
              <a:rPr lang="en-US" sz="2100" dirty="0" err="1" smtClean="0">
                <a:cs typeface="Aharoni" pitchFamily="2" charset="-79"/>
              </a:rPr>
              <a:t>relasional</a:t>
            </a:r>
            <a:r>
              <a:rPr lang="en-US" sz="2100" dirty="0" smtClean="0">
                <a:cs typeface="Aharoni" pitchFamily="2" charset="-79"/>
              </a:rPr>
              <a:t>, TANDA BACA, </a:t>
            </a:r>
            <a:r>
              <a:rPr lang="en-US" sz="2100" dirty="0" err="1" smtClean="0">
                <a:cs typeface="Aharoni" pitchFamily="2" charset="-79"/>
              </a:rPr>
              <a:t>dan</a:t>
            </a:r>
            <a:r>
              <a:rPr lang="en-US" sz="2100" dirty="0" smtClean="0">
                <a:cs typeface="Aharoni" pitchFamily="2" charset="-79"/>
              </a:rPr>
              <a:t> KARAKTER </a:t>
            </a:r>
            <a:r>
              <a:rPr lang="en-US" sz="2100" dirty="0" err="1" smtClean="0">
                <a:cs typeface="Aharoni" pitchFamily="2" charset="-79"/>
              </a:rPr>
              <a:t>khusus</a:t>
            </a:r>
            <a:r>
              <a:rPr lang="en-US" sz="2100" dirty="0" smtClean="0">
                <a:cs typeface="Aharoni" pitchFamily="2" charset="-79"/>
              </a:rPr>
              <a:t> lain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100" dirty="0" smtClean="0">
                <a:cs typeface="Aharoni" pitchFamily="2" charset="-79"/>
              </a:rPr>
              <a:t>  </a:t>
            </a:r>
            <a:r>
              <a:rPr lang="en-US" sz="2100" dirty="0" err="1" smtClean="0">
                <a:cs typeface="Aharoni" pitchFamily="2" charset="-79"/>
              </a:rPr>
              <a:t>Sederhana</a:t>
            </a:r>
            <a:r>
              <a:rPr lang="en-US" sz="2100" dirty="0" smtClean="0">
                <a:cs typeface="Aharoni" pitchFamily="2" charset="-79"/>
              </a:rPr>
              <a:t> &amp; </a:t>
            </a:r>
            <a:r>
              <a:rPr lang="en-US" sz="2100" dirty="0" err="1" smtClean="0">
                <a:cs typeface="Aharoni" pitchFamily="2" charset="-79"/>
              </a:rPr>
              <a:t>Mudah</a:t>
            </a:r>
            <a:r>
              <a:rPr lang="en-US" sz="2100" dirty="0" smtClean="0">
                <a:cs typeface="Aharoni" pitchFamily="2" charset="-79"/>
              </a:rPr>
              <a:t> </a:t>
            </a:r>
            <a:r>
              <a:rPr lang="en-US" sz="2100" dirty="0" err="1" smtClean="0">
                <a:cs typeface="Aharoni" pitchFamily="2" charset="-79"/>
              </a:rPr>
              <a:t>diingat</a:t>
            </a:r>
            <a:endParaRPr lang="en-US" sz="2100" dirty="0" smtClean="0">
              <a:cs typeface="Aharoni" pitchFamily="2" charset="-79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100" dirty="0" smtClean="0">
                <a:cs typeface="Aharoni" pitchFamily="2" charset="-79"/>
              </a:rPr>
              <a:t>  </a:t>
            </a:r>
            <a:r>
              <a:rPr lang="en-US" sz="2100" dirty="0" err="1" smtClean="0">
                <a:cs typeface="Aharoni" pitchFamily="2" charset="-79"/>
              </a:rPr>
              <a:t>Huruf</a:t>
            </a:r>
            <a:r>
              <a:rPr lang="en-US" sz="2100" dirty="0" smtClean="0">
                <a:cs typeface="Aharoni" pitchFamily="2" charset="-79"/>
              </a:rPr>
              <a:t> </a:t>
            </a:r>
            <a:r>
              <a:rPr lang="en-US" sz="2100" dirty="0" err="1" smtClean="0">
                <a:cs typeface="Aharoni" pitchFamily="2" charset="-79"/>
              </a:rPr>
              <a:t>besar</a:t>
            </a:r>
            <a:r>
              <a:rPr lang="en-US" sz="2100" dirty="0" smtClean="0">
                <a:cs typeface="Aharoni" pitchFamily="2" charset="-79"/>
              </a:rPr>
              <a:t> &amp; </a:t>
            </a:r>
            <a:r>
              <a:rPr lang="en-US" sz="2100" dirty="0" err="1" smtClean="0">
                <a:cs typeface="Aharoni" pitchFamily="2" charset="-79"/>
              </a:rPr>
              <a:t>kecil</a:t>
            </a:r>
            <a:r>
              <a:rPr lang="en-US" sz="2100" dirty="0" smtClean="0">
                <a:cs typeface="Aharoni" pitchFamily="2" charset="-79"/>
              </a:rPr>
              <a:t> </a:t>
            </a:r>
            <a:r>
              <a:rPr lang="en-US" sz="2100" dirty="0" err="1" smtClean="0">
                <a:cs typeface="Aharoni" pitchFamily="2" charset="-79"/>
              </a:rPr>
              <a:t>tidak</a:t>
            </a:r>
            <a:r>
              <a:rPr lang="en-US" sz="2100" dirty="0" smtClean="0">
                <a:cs typeface="Aharoni" pitchFamily="2" charset="-79"/>
              </a:rPr>
              <a:t> </a:t>
            </a:r>
            <a:r>
              <a:rPr lang="en-US" sz="2100" dirty="0" err="1" smtClean="0">
                <a:cs typeface="Aharoni" pitchFamily="2" charset="-79"/>
              </a:rPr>
              <a:t>dibedakan</a:t>
            </a:r>
            <a:endParaRPr lang="en-US" sz="21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304800"/>
            <a:ext cx="8102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Algoritma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</a:t>
            </a: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(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Simbol-simbol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Flowchart)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Straight Connector 31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524000"/>
            <a:ext cx="6781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1905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err="1" smtClean="0"/>
              <a:t>Liem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Inggriani</a:t>
            </a:r>
            <a:r>
              <a:rPr lang="en-US" sz="2400" b="1" dirty="0" smtClean="0"/>
              <a:t>, </a:t>
            </a:r>
            <a:r>
              <a:rPr lang="en-US" sz="2400" b="1" i="1" dirty="0" smtClean="0"/>
              <a:t>Diktat </a:t>
            </a:r>
            <a:r>
              <a:rPr lang="en-US" sz="2400" b="1" i="1" dirty="0" err="1" smtClean="0"/>
              <a:t>Kuliah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Algoritma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Pemrograman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Prosedural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Jurusan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ITB, 2007.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35814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err="1" smtClean="0"/>
              <a:t>Munir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Rinaldi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Algoritma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Pemrograman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Bahasa</a:t>
            </a:r>
            <a:r>
              <a:rPr lang="en-US" sz="2400" b="1" dirty="0" smtClean="0"/>
              <a:t> Pascal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C,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: Bandung, 2004.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Desktop\56the-next-step-ope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6972300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2819400" y="5562600"/>
            <a:ext cx="3733800" cy="914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RUNTUNAN</a:t>
            </a:r>
            <a:endParaRPr lang="en-US" sz="32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304800"/>
            <a:ext cx="8178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ALGORITMA . . .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934200" y="3200400"/>
            <a:ext cx="2057400" cy="2286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IDENTIFIER :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7030A0"/>
                </a:solidFill>
              </a:rPr>
              <a:t>Tipe</a:t>
            </a:r>
            <a:r>
              <a:rPr lang="en-US" b="1" dirty="0" smtClean="0">
                <a:solidFill>
                  <a:srgbClr val="7030A0"/>
                </a:solidFill>
              </a:rPr>
              <a:t> data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7030A0"/>
                </a:solidFill>
              </a:rPr>
              <a:t>Variabel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7030A0"/>
                </a:solidFill>
              </a:rPr>
              <a:t>Konstanta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7030A0"/>
                </a:solidFill>
              </a:rPr>
              <a:t>Prosedur</a:t>
            </a:r>
            <a:r>
              <a:rPr lang="en-US" b="1" dirty="0" smtClean="0">
                <a:solidFill>
                  <a:srgbClr val="7030A0"/>
                </a:solidFill>
              </a:rPr>
              <a:t>/</a:t>
            </a:r>
            <a:r>
              <a:rPr lang="en-US" b="1" dirty="0" err="1" smtClean="0">
                <a:solidFill>
                  <a:srgbClr val="7030A0"/>
                </a:solidFill>
              </a:rPr>
              <a:t>Fungsi</a:t>
            </a:r>
            <a:endParaRPr lang="en-US" b="1" dirty="0" smtClean="0">
              <a:solidFill>
                <a:srgbClr val="7030A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58000" y="2286000"/>
            <a:ext cx="1752600" cy="6096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B050"/>
                </a:solidFill>
              </a:rPr>
              <a:t>I. S &amp; F.S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" name="Snip and Round Single Corner Rectangle 8"/>
          <p:cNvSpPr/>
          <p:nvPr/>
        </p:nvSpPr>
        <p:spPr>
          <a:xfrm>
            <a:off x="1371600" y="2971800"/>
            <a:ext cx="2286000" cy="762000"/>
          </a:xfrm>
          <a:prstGeom prst="snipRound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DESKRIPTIF</a:t>
            </a:r>
            <a:endParaRPr lang="en-US" b="1" dirty="0"/>
          </a:p>
        </p:txBody>
      </p:sp>
      <p:sp>
        <p:nvSpPr>
          <p:cNvPr id="10" name="Snip and Round Single Corner Rectangle 9"/>
          <p:cNvSpPr/>
          <p:nvPr/>
        </p:nvSpPr>
        <p:spPr>
          <a:xfrm>
            <a:off x="4495800" y="1752600"/>
            <a:ext cx="2286000" cy="762000"/>
          </a:xfrm>
          <a:prstGeom prst="snipRound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PSEUDOCODE</a:t>
            </a:r>
            <a:endParaRPr lang="en-US" b="1" dirty="0"/>
          </a:p>
        </p:txBody>
      </p:sp>
      <p:sp>
        <p:nvSpPr>
          <p:cNvPr id="11" name="Snip and Round Single Corner Rectangle 10"/>
          <p:cNvSpPr/>
          <p:nvPr/>
        </p:nvSpPr>
        <p:spPr>
          <a:xfrm>
            <a:off x="4495800" y="4191000"/>
            <a:ext cx="2286000" cy="762000"/>
          </a:xfrm>
          <a:prstGeom prst="snipRound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PERNYATAAN</a:t>
            </a:r>
            <a:endParaRPr lang="en-US" b="1" dirty="0"/>
          </a:p>
        </p:txBody>
      </p:sp>
      <p:sp>
        <p:nvSpPr>
          <p:cNvPr id="12" name="Snip and Round Single Corner Rectangle 11"/>
          <p:cNvSpPr/>
          <p:nvPr/>
        </p:nvSpPr>
        <p:spPr>
          <a:xfrm>
            <a:off x="1371600" y="4800600"/>
            <a:ext cx="2286000" cy="762000"/>
          </a:xfrm>
          <a:prstGeom prst="snipRound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FLOWCHART</a:t>
            </a:r>
            <a:endParaRPr lang="en-US" b="1" dirty="0"/>
          </a:p>
        </p:txBody>
      </p:sp>
      <p:cxnSp>
        <p:nvCxnSpPr>
          <p:cNvPr id="13" name="Elbow Connector 12"/>
          <p:cNvCxnSpPr>
            <a:stCxn id="9" idx="2"/>
            <a:endCxn id="12" idx="2"/>
          </p:cNvCxnSpPr>
          <p:nvPr/>
        </p:nvCxnSpPr>
        <p:spPr>
          <a:xfrm rot="10800000" flipV="1">
            <a:off x="1371600" y="3352800"/>
            <a:ext cx="1588" cy="1828800"/>
          </a:xfrm>
          <a:prstGeom prst="bentConnector3">
            <a:avLst>
              <a:gd name="adj1" fmla="val 14395466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9" idx="0"/>
            <a:endCxn id="10" idx="2"/>
          </p:cNvCxnSpPr>
          <p:nvPr/>
        </p:nvCxnSpPr>
        <p:spPr>
          <a:xfrm flipV="1">
            <a:off x="3657600" y="2133600"/>
            <a:ext cx="838200" cy="121920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9" idx="0"/>
            <a:endCxn id="11" idx="2"/>
          </p:cNvCxnSpPr>
          <p:nvPr/>
        </p:nvCxnSpPr>
        <p:spPr>
          <a:xfrm>
            <a:off x="3657600" y="3352800"/>
            <a:ext cx="838200" cy="121920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76800" y="25908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cs typeface="Aharoni" pitchFamily="2" charset="-79"/>
              </a:rPr>
              <a:t> </a:t>
            </a:r>
            <a:r>
              <a:rPr lang="en-US" sz="2400" dirty="0" err="1" smtClean="0">
                <a:cs typeface="Aharoni" pitchFamily="2" charset="-79"/>
              </a:rPr>
              <a:t>Inisialisasi</a:t>
            </a:r>
            <a:endParaRPr lang="en-US" sz="2400" dirty="0" smtClean="0">
              <a:cs typeface="Aharoni" pitchFamily="2" charset="-79"/>
            </a:endParaRPr>
          </a:p>
          <a:p>
            <a:pPr>
              <a:buFontTx/>
              <a:buChar char="-"/>
            </a:pPr>
            <a:r>
              <a:rPr lang="en-US" sz="2400" dirty="0" smtClean="0">
                <a:cs typeface="Aharoni" pitchFamily="2" charset="-79"/>
              </a:rPr>
              <a:t> </a:t>
            </a:r>
            <a:r>
              <a:rPr lang="en-US" sz="2400" dirty="0" err="1" smtClean="0">
                <a:cs typeface="Aharoni" pitchFamily="2" charset="-79"/>
              </a:rPr>
              <a:t>Deklarasi</a:t>
            </a:r>
            <a:endParaRPr lang="en-US" sz="2400" dirty="0" smtClean="0">
              <a:cs typeface="Aharoni" pitchFamily="2" charset="-79"/>
            </a:endParaRPr>
          </a:p>
          <a:p>
            <a:pPr>
              <a:buFontTx/>
              <a:buChar char="-"/>
            </a:pPr>
            <a:r>
              <a:rPr lang="en-US" sz="2400" dirty="0" smtClean="0">
                <a:cs typeface="Aharoni" pitchFamily="2" charset="-79"/>
              </a:rPr>
              <a:t> </a:t>
            </a:r>
            <a:r>
              <a:rPr lang="en-US" sz="2400" dirty="0" err="1" smtClean="0">
                <a:cs typeface="Aharoni" pitchFamily="2" charset="-79"/>
              </a:rPr>
              <a:t>Aksi</a:t>
            </a:r>
            <a:endParaRPr lang="en-US" sz="2400" dirty="0">
              <a:cs typeface="Aharoni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6477000" y="2667000"/>
            <a:ext cx="45720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24600" y="3200400"/>
            <a:ext cx="60960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2" idx="2"/>
            <a:endCxn id="9" idx="2"/>
          </p:cNvCxnSpPr>
          <p:nvPr/>
        </p:nvCxnSpPr>
        <p:spPr>
          <a:xfrm rot="10800000">
            <a:off x="1371600" y="3352800"/>
            <a:ext cx="1588" cy="1828800"/>
          </a:xfrm>
          <a:prstGeom prst="bentConnector3">
            <a:avLst>
              <a:gd name="adj1" fmla="val 3084742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304800"/>
            <a:ext cx="8102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Tipe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Data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14400" y="1905000"/>
            <a:ext cx="2819400" cy="990600"/>
          </a:xfrm>
          <a:prstGeom prst="round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DASAR</a:t>
            </a:r>
            <a:endParaRPr lang="en-US" sz="4000" dirty="0"/>
          </a:p>
        </p:txBody>
      </p:sp>
      <p:sp>
        <p:nvSpPr>
          <p:cNvPr id="22" name="Rounded Rectangle 21"/>
          <p:cNvSpPr/>
          <p:nvPr/>
        </p:nvSpPr>
        <p:spPr>
          <a:xfrm>
            <a:off x="5486400" y="1905000"/>
            <a:ext cx="3276600" cy="990600"/>
          </a:xfrm>
          <a:prstGeom prst="roundRect">
            <a:avLst/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BENTUKAN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4191000" y="20574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vs</a:t>
            </a:r>
            <a:endParaRPr lang="en-US" sz="4800" dirty="0"/>
          </a:p>
        </p:txBody>
      </p:sp>
      <p:sp>
        <p:nvSpPr>
          <p:cNvPr id="24" name="Rounded Rectangle 23"/>
          <p:cNvSpPr/>
          <p:nvPr/>
        </p:nvSpPr>
        <p:spPr>
          <a:xfrm>
            <a:off x="1524000" y="3200400"/>
            <a:ext cx="1600200" cy="533400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BOOLEAN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1524000" y="3733800"/>
            <a:ext cx="1600200" cy="533400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INTEGER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1524000" y="4267200"/>
            <a:ext cx="1600200" cy="533400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524000" y="4800600"/>
            <a:ext cx="1600200" cy="533400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5638800" y="3581400"/>
            <a:ext cx="3048000" cy="838200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TIPE DASAR YANG DIBERI NAMA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5638800" y="4343400"/>
            <a:ext cx="3048000" cy="762000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TIPE TERSTRUKTUR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1524000" y="5334000"/>
            <a:ext cx="1600200" cy="533400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</a:t>
            </a:r>
            <a:endParaRPr lang="en-US" dirty="0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Straight Connector 31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304800"/>
            <a:ext cx="8102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Tipe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Data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Dasar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Straight Connector 31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685800" y="1600200"/>
            <a:ext cx="1600200" cy="533400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BOOLEAN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2133600"/>
            <a:ext cx="7620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Untuk</a:t>
            </a:r>
            <a:r>
              <a:rPr lang="en-US" sz="2000" dirty="0" smtClean="0">
                <a:cs typeface="Aharoni" pitchFamily="2" charset="-79"/>
              </a:rPr>
              <a:t> data </a:t>
            </a:r>
            <a:r>
              <a:rPr lang="en-US" sz="2000" dirty="0" err="1" smtClean="0">
                <a:cs typeface="Aharoni" pitchFamily="2" charset="-79"/>
              </a:rPr>
              <a:t>bernilai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b="1" dirty="0" smtClean="0">
                <a:cs typeface="Aharoni" pitchFamily="2" charset="-79"/>
              </a:rPr>
              <a:t>TRUE</a:t>
            </a:r>
            <a:r>
              <a:rPr lang="en-US" sz="2000" dirty="0" smtClean="0">
                <a:cs typeface="Aharoni" pitchFamily="2" charset="-79"/>
              </a:rPr>
              <a:t> (</a:t>
            </a:r>
            <a:r>
              <a:rPr lang="en-US" sz="2000" dirty="0" err="1" smtClean="0">
                <a:cs typeface="Aharoni" pitchFamily="2" charset="-79"/>
              </a:rPr>
              <a:t>benar</a:t>
            </a:r>
            <a:r>
              <a:rPr lang="en-US" sz="2000" dirty="0" smtClean="0">
                <a:cs typeface="Aharoni" pitchFamily="2" charset="-79"/>
              </a:rPr>
              <a:t>) </a:t>
            </a:r>
            <a:r>
              <a:rPr lang="en-US" sz="2000" dirty="0" err="1" smtClean="0">
                <a:cs typeface="Aharoni" pitchFamily="2" charset="-79"/>
              </a:rPr>
              <a:t>atau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b="1" dirty="0" smtClean="0">
                <a:cs typeface="Aharoni" pitchFamily="2" charset="-79"/>
              </a:rPr>
              <a:t>FALSE</a:t>
            </a:r>
            <a:r>
              <a:rPr lang="en-US" sz="2000" dirty="0" smtClean="0">
                <a:cs typeface="Aharoni" pitchFamily="2" charset="-79"/>
              </a:rPr>
              <a:t> (</a:t>
            </a:r>
            <a:r>
              <a:rPr lang="en-US" sz="2000" dirty="0" err="1" smtClean="0">
                <a:cs typeface="Aharoni" pitchFamily="2" charset="-79"/>
              </a:rPr>
              <a:t>salah</a:t>
            </a:r>
            <a:r>
              <a:rPr lang="en-US" sz="2000" dirty="0" smtClean="0">
                <a:cs typeface="Aharoni" pitchFamily="2" charset="-79"/>
              </a:rPr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Nilai</a:t>
            </a:r>
            <a:r>
              <a:rPr lang="en-US" sz="2000" dirty="0" smtClean="0">
                <a:cs typeface="Aharoni" pitchFamily="2" charset="-79"/>
              </a:rPr>
              <a:t> 0 </a:t>
            </a:r>
            <a:r>
              <a:rPr lang="en-US" sz="2000" dirty="0" err="1" smtClean="0">
                <a:cs typeface="Aharoni" pitchFamily="2" charset="-79"/>
              </a:rPr>
              <a:t>dan</a:t>
            </a:r>
            <a:r>
              <a:rPr lang="en-US" sz="2000" dirty="0" smtClean="0">
                <a:cs typeface="Aharoni" pitchFamily="2" charset="-79"/>
              </a:rPr>
              <a:t> 1 </a:t>
            </a:r>
            <a:r>
              <a:rPr lang="en-US" sz="2000" dirty="0" err="1" smtClean="0">
                <a:cs typeface="Aharoni" pitchFamily="2" charset="-79"/>
              </a:rPr>
              <a:t>dapat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digunakan</a:t>
            </a:r>
            <a:r>
              <a:rPr lang="en-US" sz="2000" dirty="0" smtClean="0">
                <a:cs typeface="Aharoni" pitchFamily="2" charset="-79"/>
              </a:rPr>
              <a:t>  </a:t>
            </a:r>
            <a:r>
              <a:rPr lang="en-US" sz="2000" dirty="0" err="1" smtClean="0">
                <a:cs typeface="Aharoni" pitchFamily="2" charset="-79"/>
              </a:rPr>
              <a:t>untuk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mengisi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nilai</a:t>
            </a:r>
            <a:r>
              <a:rPr lang="en-US" sz="2000" dirty="0" smtClean="0">
                <a:cs typeface="Aharoni" pitchFamily="2" charset="-79"/>
              </a:rPr>
              <a:t> TRUE </a:t>
            </a:r>
            <a:r>
              <a:rPr lang="en-US" sz="2000" dirty="0" err="1" smtClean="0">
                <a:cs typeface="Aharoni" pitchFamily="2" charset="-79"/>
              </a:rPr>
              <a:t>dan</a:t>
            </a:r>
            <a:r>
              <a:rPr lang="en-US" sz="2000" dirty="0" smtClean="0">
                <a:cs typeface="Aharoni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cs typeface="Aharoni" pitchFamily="2" charset="-79"/>
              </a:rPr>
              <a:t>     FALSE </a:t>
            </a:r>
            <a:r>
              <a:rPr lang="en-US" sz="2000" dirty="0" err="1" smtClean="0">
                <a:cs typeface="Aharoni" pitchFamily="2" charset="-79"/>
              </a:rPr>
              <a:t>secara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bebas</a:t>
            </a:r>
            <a:r>
              <a:rPr lang="en-US" sz="2000" dirty="0" smtClean="0">
                <a:cs typeface="Aharoni" pitchFamily="2" charset="-79"/>
              </a:rPr>
              <a:t>  </a:t>
            </a:r>
            <a:r>
              <a:rPr lang="en-US" sz="2000" dirty="0" err="1" smtClean="0">
                <a:cs typeface="Aharoni" pitchFamily="2" charset="-79"/>
              </a:rPr>
              <a:t>asalkan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nilai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keduanya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berlawanan</a:t>
            </a:r>
            <a:r>
              <a:rPr lang="en-US" sz="2000" dirty="0" smtClean="0">
                <a:cs typeface="Aharoni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cs typeface="Aharoni" pitchFamily="2" charset="-79"/>
              </a:rPr>
              <a:t>     ( </a:t>
            </a:r>
            <a:r>
              <a:rPr lang="en-US" sz="2000" dirty="0" err="1" smtClean="0">
                <a:cs typeface="Aharoni" pitchFamily="2" charset="-79"/>
              </a:rPr>
              <a:t>jika</a:t>
            </a:r>
            <a:r>
              <a:rPr lang="en-US" sz="2000" dirty="0" smtClean="0">
                <a:cs typeface="Aharoni" pitchFamily="2" charset="-79"/>
              </a:rPr>
              <a:t> TRUE = 0 , </a:t>
            </a:r>
            <a:r>
              <a:rPr lang="en-US" sz="2000" dirty="0" err="1" smtClean="0">
                <a:cs typeface="Aharoni" pitchFamily="2" charset="-79"/>
              </a:rPr>
              <a:t>maka</a:t>
            </a:r>
            <a:r>
              <a:rPr lang="en-US" sz="2000" dirty="0" smtClean="0">
                <a:cs typeface="Aharoni" pitchFamily="2" charset="-79"/>
              </a:rPr>
              <a:t> FALSE = 1 )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Dapat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digunakan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pada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Operasi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Logika</a:t>
            </a:r>
            <a:r>
              <a:rPr lang="en-US" sz="2000" dirty="0" smtClean="0">
                <a:cs typeface="Aharoni" pitchFamily="2" charset="-79"/>
              </a:rPr>
              <a:t> (</a:t>
            </a:r>
            <a:r>
              <a:rPr lang="en-US" sz="1600" b="1" dirty="0" smtClean="0">
                <a:cs typeface="Aharoni" pitchFamily="2" charset="-79"/>
              </a:rPr>
              <a:t>AND, OR, XOR, NOT</a:t>
            </a:r>
            <a:r>
              <a:rPr lang="en-US" sz="1600" dirty="0" smtClean="0">
                <a:cs typeface="Aharoni" pitchFamily="2" charset="-79"/>
              </a:rPr>
              <a:t>)</a:t>
            </a:r>
            <a:endParaRPr lang="en-US" sz="1600" dirty="0">
              <a:cs typeface="Aharoni" pitchFamily="2" charset="-79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600200" y="4724400"/>
          <a:ext cx="6096000" cy="18542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 </a:t>
                      </a:r>
                      <a:r>
                        <a:rPr lang="en-US" sz="1400" u="sng" dirty="0" smtClean="0"/>
                        <a:t>AND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 </a:t>
                      </a:r>
                      <a:r>
                        <a:rPr lang="en-US" sz="1400" u="sng" dirty="0" smtClean="0"/>
                        <a:t>OR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 </a:t>
                      </a:r>
                      <a:r>
                        <a:rPr lang="en-US" sz="1400" b="1" u="sng" dirty="0" smtClean="0"/>
                        <a:t>XOR</a:t>
                      </a:r>
                      <a:r>
                        <a:rPr lang="en-US" sz="1400" dirty="0" smtClean="0"/>
                        <a:t> 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/>
                        <a:t>NOT </a:t>
                      </a:r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304800"/>
            <a:ext cx="8102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Tipe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Data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Dasar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Straight Connector 31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85800" y="1637943"/>
            <a:ext cx="1600200" cy="533400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INTEGER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247543"/>
            <a:ext cx="7620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Digunakan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untuk</a:t>
            </a:r>
            <a:r>
              <a:rPr lang="en-US" sz="2000" dirty="0" smtClean="0">
                <a:cs typeface="Aharoni" pitchFamily="2" charset="-79"/>
              </a:rPr>
              <a:t> data </a:t>
            </a:r>
            <a:r>
              <a:rPr lang="en-US" sz="2000" dirty="0" err="1" smtClean="0">
                <a:cs typeface="Aharoni" pitchFamily="2" charset="-79"/>
              </a:rPr>
              <a:t>bertipe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bilangan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bulat</a:t>
            </a:r>
            <a:r>
              <a:rPr lang="en-US" sz="2000" dirty="0" smtClean="0">
                <a:cs typeface="Aharoni" pitchFamily="2" charset="-79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err="1" smtClean="0">
                <a:cs typeface="Aharoni" pitchFamily="2" charset="-79"/>
              </a:rPr>
              <a:t>Tidak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memiliki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batasan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nilai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dalam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notasi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algoritmik</a:t>
            </a:r>
            <a:endParaRPr lang="en-US" sz="2000" dirty="0" smtClean="0">
              <a:cs typeface="Aharoni" pitchFamily="2" charset="-79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Dapat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digunakan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pada</a:t>
            </a:r>
            <a:r>
              <a:rPr lang="en-US" sz="2000" dirty="0" smtClean="0">
                <a:cs typeface="Aharoni" pitchFamily="2" charset="-79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cs typeface="Aharoni" pitchFamily="2" charset="-79"/>
              </a:rPr>
              <a:t>	</a:t>
            </a:r>
            <a:r>
              <a:rPr lang="en-US" sz="2000" dirty="0" err="1" smtClean="0">
                <a:cs typeface="Aharoni" pitchFamily="2" charset="-79"/>
              </a:rPr>
              <a:t>Operasi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Aritmatika</a:t>
            </a:r>
            <a:r>
              <a:rPr lang="en-US" sz="2000" dirty="0" smtClean="0">
                <a:cs typeface="Aharoni" pitchFamily="2" charset="-79"/>
              </a:rPr>
              <a:t> ( </a:t>
            </a:r>
            <a:r>
              <a:rPr lang="en-US" sz="2000" b="1" dirty="0" smtClean="0">
                <a:cs typeface="Aharoni" pitchFamily="2" charset="-79"/>
              </a:rPr>
              <a:t>+ , - , * , / , mod </a:t>
            </a:r>
            <a:r>
              <a:rPr lang="en-US" sz="2000" dirty="0" smtClean="0">
                <a:cs typeface="Aharoni" pitchFamily="2" charset="-79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cs typeface="Aharoni" pitchFamily="2" charset="-79"/>
              </a:rPr>
              <a:t>	</a:t>
            </a:r>
            <a:r>
              <a:rPr lang="en-US" sz="2000" dirty="0" err="1" smtClean="0">
                <a:cs typeface="Aharoni" pitchFamily="2" charset="-79"/>
              </a:rPr>
              <a:t>Operasi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Perbandingan</a:t>
            </a:r>
            <a:r>
              <a:rPr lang="en-US" sz="2000" dirty="0" smtClean="0">
                <a:cs typeface="Aharoni" pitchFamily="2" charset="-79"/>
              </a:rPr>
              <a:t> ( </a:t>
            </a:r>
            <a:r>
              <a:rPr lang="en-US" sz="2000" b="1" dirty="0" smtClean="0">
                <a:cs typeface="Aharoni" pitchFamily="2" charset="-79"/>
              </a:rPr>
              <a:t>&lt; , ≤ , &gt; , ≥ , = , ≠</a:t>
            </a:r>
            <a:r>
              <a:rPr lang="en-US" sz="2000" dirty="0" smtClean="0">
                <a:cs typeface="Aharoni" pitchFamily="2" charset="-79"/>
              </a:rPr>
              <a:t> )</a:t>
            </a:r>
            <a:endParaRPr lang="en-US" sz="21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304800"/>
            <a:ext cx="8102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Tipe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Data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Dasar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Straight Connector 31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85800" y="1676400"/>
            <a:ext cx="1600200" cy="533400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286000"/>
            <a:ext cx="7620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Digunakan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untuk</a:t>
            </a:r>
            <a:r>
              <a:rPr lang="en-US" sz="2000" dirty="0" smtClean="0">
                <a:cs typeface="Aharoni" pitchFamily="2" charset="-79"/>
              </a:rPr>
              <a:t> data </a:t>
            </a:r>
            <a:r>
              <a:rPr lang="en-US" sz="2000" dirty="0" err="1" smtClean="0">
                <a:cs typeface="Aharoni" pitchFamily="2" charset="-79"/>
              </a:rPr>
              <a:t>bertipe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bilangan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pecahan</a:t>
            </a:r>
            <a:endParaRPr lang="en-US" sz="2000" dirty="0" smtClean="0">
              <a:cs typeface="Aharoni" pitchFamily="2" charset="-79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err="1" smtClean="0">
                <a:cs typeface="Aharoni" pitchFamily="2" charset="-79"/>
              </a:rPr>
              <a:t>Tidak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memiliki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batasan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nilai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dalam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notasi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algoritmik</a:t>
            </a:r>
            <a:endParaRPr lang="en-US" sz="2000" dirty="0" smtClean="0">
              <a:cs typeface="Aharoni" pitchFamily="2" charset="-79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Dapat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digunakan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pada</a:t>
            </a:r>
            <a:r>
              <a:rPr lang="en-US" sz="2000" dirty="0" smtClean="0">
                <a:cs typeface="Aharoni" pitchFamily="2" charset="-79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cs typeface="Aharoni" pitchFamily="2" charset="-79"/>
              </a:rPr>
              <a:t>	</a:t>
            </a:r>
            <a:r>
              <a:rPr lang="en-US" sz="2000" dirty="0" err="1" smtClean="0">
                <a:cs typeface="Aharoni" pitchFamily="2" charset="-79"/>
              </a:rPr>
              <a:t>Operasi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Aritmatika</a:t>
            </a:r>
            <a:r>
              <a:rPr lang="en-US" sz="2000" dirty="0" smtClean="0">
                <a:cs typeface="Aharoni" pitchFamily="2" charset="-79"/>
              </a:rPr>
              <a:t> ( </a:t>
            </a:r>
            <a:r>
              <a:rPr lang="en-US" sz="2000" b="1" dirty="0" smtClean="0">
                <a:cs typeface="Aharoni" pitchFamily="2" charset="-79"/>
              </a:rPr>
              <a:t>+ , - , * , / </a:t>
            </a:r>
            <a:r>
              <a:rPr lang="en-US" sz="2000" dirty="0" smtClean="0">
                <a:cs typeface="Aharoni" pitchFamily="2" charset="-79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cs typeface="Aharoni" pitchFamily="2" charset="-79"/>
              </a:rPr>
              <a:t>	</a:t>
            </a:r>
            <a:r>
              <a:rPr lang="en-US" sz="2000" dirty="0" err="1" smtClean="0">
                <a:cs typeface="Aharoni" pitchFamily="2" charset="-79"/>
              </a:rPr>
              <a:t>Operasi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Perbandingan</a:t>
            </a:r>
            <a:r>
              <a:rPr lang="en-US" sz="2000" dirty="0" smtClean="0">
                <a:cs typeface="Aharoni" pitchFamily="2" charset="-79"/>
              </a:rPr>
              <a:t> ( </a:t>
            </a:r>
            <a:r>
              <a:rPr lang="en-US" sz="2000" b="1" dirty="0" smtClean="0">
                <a:cs typeface="Aharoni" pitchFamily="2" charset="-79"/>
              </a:rPr>
              <a:t>&lt; , ≤ , &gt; , ≥ , = , ≠</a:t>
            </a:r>
            <a:r>
              <a:rPr lang="en-US" sz="2000" dirty="0" smtClean="0">
                <a:cs typeface="Aharoni" pitchFamily="2" charset="-79"/>
              </a:rPr>
              <a:t> )</a:t>
            </a:r>
            <a:endParaRPr lang="en-US" sz="21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304800"/>
            <a:ext cx="8102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Tipe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Data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Dasar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Straight Connector 31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85800" y="1629013"/>
            <a:ext cx="1600200" cy="533400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238613"/>
            <a:ext cx="7620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Digunakan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untuk</a:t>
            </a:r>
            <a:r>
              <a:rPr lang="en-US" sz="2000" dirty="0" smtClean="0">
                <a:cs typeface="Aharoni" pitchFamily="2" charset="-79"/>
              </a:rPr>
              <a:t> data </a:t>
            </a:r>
            <a:r>
              <a:rPr lang="en-US" sz="2000" dirty="0" err="1" smtClean="0">
                <a:cs typeface="Aharoni" pitchFamily="2" charset="-79"/>
              </a:rPr>
              <a:t>bertipe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karakter</a:t>
            </a:r>
            <a:endParaRPr lang="en-US" sz="2000" dirty="0" smtClean="0">
              <a:cs typeface="Aharoni" pitchFamily="2" charset="-79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Diisi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oleh</a:t>
            </a:r>
            <a:r>
              <a:rPr lang="en-US" sz="2000" dirty="0" smtClean="0">
                <a:cs typeface="Aharoni" pitchFamily="2" charset="-79"/>
              </a:rPr>
              <a:t> data yang </a:t>
            </a:r>
            <a:r>
              <a:rPr lang="en-US" sz="2000" dirty="0" err="1" smtClean="0">
                <a:cs typeface="Aharoni" pitchFamily="2" charset="-79"/>
              </a:rPr>
              <a:t>berupa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huruf</a:t>
            </a:r>
            <a:r>
              <a:rPr lang="en-US" sz="2000" dirty="0" smtClean="0">
                <a:cs typeface="Aharoni" pitchFamily="2" charset="-79"/>
              </a:rPr>
              <a:t> ( ‘a’ .. ‘z’ , ‘A’ .. ‘Z’ ),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cs typeface="Aharoni" pitchFamily="2" charset="-79"/>
              </a:rPr>
              <a:t>    </a:t>
            </a:r>
            <a:r>
              <a:rPr lang="en-US" sz="2000" dirty="0" err="1" smtClean="0">
                <a:cs typeface="Aharoni" pitchFamily="2" charset="-79"/>
              </a:rPr>
              <a:t>semua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angka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desimal</a:t>
            </a:r>
            <a:r>
              <a:rPr lang="en-US" sz="2000" dirty="0" smtClean="0">
                <a:cs typeface="Aharoni" pitchFamily="2" charset="-79"/>
              </a:rPr>
              <a:t> (0 .. 9), </a:t>
            </a:r>
            <a:r>
              <a:rPr lang="en-US" sz="2000" dirty="0" err="1" smtClean="0">
                <a:cs typeface="Aharoni" pitchFamily="2" charset="-79"/>
              </a:rPr>
              <a:t>tanda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baca</a:t>
            </a:r>
            <a:r>
              <a:rPr lang="en-US" sz="2000" dirty="0" smtClean="0">
                <a:cs typeface="Aharoni" pitchFamily="2" charset="-79"/>
              </a:rPr>
              <a:t>, operator </a:t>
            </a:r>
            <a:r>
              <a:rPr lang="en-US" sz="2000" dirty="0" err="1" smtClean="0">
                <a:cs typeface="Aharoni" pitchFamily="2" charset="-79"/>
              </a:rPr>
              <a:t>aritmatika</a:t>
            </a:r>
            <a:r>
              <a:rPr lang="en-US" sz="2000" dirty="0" smtClean="0">
                <a:cs typeface="Aharoni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cs typeface="Aharoni" pitchFamily="2" charset="-79"/>
              </a:rPr>
              <a:t>    </a:t>
            </a:r>
            <a:r>
              <a:rPr lang="en-US" sz="2000" dirty="0" err="1" smtClean="0">
                <a:cs typeface="Aharoni" pitchFamily="2" charset="-79"/>
              </a:rPr>
              <a:t>dan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karakter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khusus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lainnya</a:t>
            </a:r>
            <a:r>
              <a:rPr lang="en-US" sz="2000" dirty="0" smtClean="0">
                <a:cs typeface="Aharoni" pitchFamily="2" charset="-79"/>
              </a:rPr>
              <a:t> (</a:t>
            </a:r>
            <a:r>
              <a:rPr lang="en-US" sz="2000" dirty="0" err="1" smtClean="0">
                <a:cs typeface="Aharoni" pitchFamily="2" charset="-79"/>
              </a:rPr>
              <a:t>simbol</a:t>
            </a:r>
            <a:r>
              <a:rPr lang="en-US" sz="2000" dirty="0" smtClean="0">
                <a:cs typeface="Aharoni" pitchFamily="2" charset="-79"/>
              </a:rPr>
              <a:t> ASCII)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Dapat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digunakan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pada</a:t>
            </a:r>
            <a:r>
              <a:rPr lang="en-US" sz="2000" dirty="0" smtClean="0">
                <a:cs typeface="Aharoni" pitchFamily="2" charset="-79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cs typeface="Aharoni" pitchFamily="2" charset="-79"/>
              </a:rPr>
              <a:t>	</a:t>
            </a:r>
            <a:r>
              <a:rPr lang="en-US" sz="2000" dirty="0" err="1" smtClean="0">
                <a:cs typeface="Aharoni" pitchFamily="2" charset="-79"/>
              </a:rPr>
              <a:t>Operasi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Aritmatika</a:t>
            </a:r>
            <a:r>
              <a:rPr lang="en-US" sz="2000" dirty="0" smtClean="0">
                <a:cs typeface="Aharoni" pitchFamily="2" charset="-79"/>
              </a:rPr>
              <a:t> ( </a:t>
            </a:r>
            <a:r>
              <a:rPr lang="en-US" sz="2000" b="1" dirty="0" smtClean="0">
                <a:cs typeface="Aharoni" pitchFamily="2" charset="-79"/>
              </a:rPr>
              <a:t>+ , - , * , / , mod </a:t>
            </a:r>
            <a:r>
              <a:rPr lang="en-US" sz="2000" dirty="0" smtClean="0">
                <a:cs typeface="Aharoni" pitchFamily="2" charset="-79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cs typeface="Aharoni" pitchFamily="2" charset="-79"/>
              </a:rPr>
              <a:t>	</a:t>
            </a:r>
            <a:r>
              <a:rPr lang="en-US" sz="2000" dirty="0" err="1" smtClean="0">
                <a:cs typeface="Aharoni" pitchFamily="2" charset="-79"/>
              </a:rPr>
              <a:t>Operasi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Perbandingan</a:t>
            </a:r>
            <a:r>
              <a:rPr lang="en-US" sz="2000" dirty="0" smtClean="0">
                <a:cs typeface="Aharoni" pitchFamily="2" charset="-79"/>
              </a:rPr>
              <a:t> ( </a:t>
            </a:r>
            <a:r>
              <a:rPr lang="en-US" sz="2000" b="1" dirty="0" smtClean="0">
                <a:cs typeface="Aharoni" pitchFamily="2" charset="-79"/>
              </a:rPr>
              <a:t>&lt; , ≤ , &gt; , ≥ , = , ≠</a:t>
            </a:r>
            <a:r>
              <a:rPr lang="en-US" sz="2000" dirty="0" smtClean="0">
                <a:cs typeface="Aharoni" pitchFamily="2" charset="-79"/>
              </a:rPr>
              <a:t> )</a:t>
            </a:r>
            <a:endParaRPr lang="en-US" sz="21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304800"/>
            <a:ext cx="8102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Tipe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Data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Dasar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Straight Connector 31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85800" y="1600200"/>
            <a:ext cx="1600200" cy="533400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2098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Digunakan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untuk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deretan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karakter</a:t>
            </a:r>
            <a:endParaRPr lang="en-US" sz="2000" dirty="0" smtClean="0">
              <a:cs typeface="Aharoni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cs typeface="Aharoni" pitchFamily="2" charset="-79"/>
              </a:rPr>
              <a:t>     </a:t>
            </a:r>
            <a:r>
              <a:rPr lang="en-US" sz="2000" dirty="0" err="1" smtClean="0">
                <a:cs typeface="Aharoni" pitchFamily="2" charset="-79"/>
              </a:rPr>
              <a:t>contoh</a:t>
            </a:r>
            <a:r>
              <a:rPr lang="en-US" sz="2000" dirty="0" smtClean="0">
                <a:cs typeface="Aharoni" pitchFamily="2" charset="-79"/>
              </a:rPr>
              <a:t> : ‘UNIKOM’ </a:t>
            </a:r>
            <a:r>
              <a:rPr lang="en-US" sz="2000" dirty="0" err="1" smtClean="0">
                <a:cs typeface="Aharoni" pitchFamily="2" charset="-79"/>
              </a:rPr>
              <a:t>atau</a:t>
            </a:r>
            <a:r>
              <a:rPr lang="en-US" sz="2000" dirty="0" smtClean="0">
                <a:cs typeface="Aharoni" pitchFamily="2" charset="-79"/>
              </a:rPr>
              <a:t> ‘</a:t>
            </a:r>
            <a:r>
              <a:rPr lang="en-US" sz="2000" dirty="0" err="1" smtClean="0">
                <a:cs typeface="Aharoni" pitchFamily="2" charset="-79"/>
              </a:rPr>
              <a:t>Universitas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Komputer</a:t>
            </a:r>
            <a:r>
              <a:rPr lang="en-US" sz="2000" dirty="0" smtClean="0">
                <a:cs typeface="Aharoni" pitchFamily="2" charset="-79"/>
              </a:rPr>
              <a:t> Indonesia’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Dapat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diisi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oleh</a:t>
            </a:r>
            <a:r>
              <a:rPr lang="en-US" sz="2000" dirty="0" smtClean="0">
                <a:cs typeface="Aharoni" pitchFamily="2" charset="-79"/>
              </a:rPr>
              <a:t> data yang </a:t>
            </a:r>
            <a:r>
              <a:rPr lang="en-US" sz="2000" dirty="0" err="1" smtClean="0">
                <a:cs typeface="Aharoni" pitchFamily="2" charset="-79"/>
              </a:rPr>
              <a:t>berupa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huruf</a:t>
            </a:r>
            <a:r>
              <a:rPr lang="en-US" sz="2000" dirty="0" smtClean="0">
                <a:cs typeface="Aharoni" pitchFamily="2" charset="-79"/>
              </a:rPr>
              <a:t> ( ‘a’ .. ‘z’ , ‘A’ .. ‘Z’ ),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cs typeface="Aharoni" pitchFamily="2" charset="-79"/>
              </a:rPr>
              <a:t>    </a:t>
            </a:r>
            <a:r>
              <a:rPr lang="en-US" sz="2000" dirty="0" err="1" smtClean="0">
                <a:cs typeface="Aharoni" pitchFamily="2" charset="-79"/>
              </a:rPr>
              <a:t>semua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angka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desimal</a:t>
            </a:r>
            <a:r>
              <a:rPr lang="en-US" sz="2000" dirty="0" smtClean="0">
                <a:cs typeface="Aharoni" pitchFamily="2" charset="-79"/>
              </a:rPr>
              <a:t> (0 .. 9), </a:t>
            </a:r>
            <a:r>
              <a:rPr lang="en-US" sz="2000" dirty="0" err="1" smtClean="0">
                <a:cs typeface="Aharoni" pitchFamily="2" charset="-79"/>
              </a:rPr>
              <a:t>tanda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baca</a:t>
            </a:r>
            <a:r>
              <a:rPr lang="en-US" sz="2000" dirty="0" smtClean="0">
                <a:cs typeface="Aharoni" pitchFamily="2" charset="-79"/>
              </a:rPr>
              <a:t>, operator </a:t>
            </a:r>
            <a:r>
              <a:rPr lang="en-US" sz="2000" dirty="0" err="1" smtClean="0">
                <a:cs typeface="Aharoni" pitchFamily="2" charset="-79"/>
              </a:rPr>
              <a:t>aritmatika</a:t>
            </a:r>
            <a:r>
              <a:rPr lang="en-US" sz="2000" dirty="0" smtClean="0">
                <a:cs typeface="Aharoni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cs typeface="Aharoni" pitchFamily="2" charset="-79"/>
              </a:rPr>
              <a:t>    </a:t>
            </a:r>
            <a:r>
              <a:rPr lang="en-US" sz="2000" dirty="0" err="1" smtClean="0">
                <a:cs typeface="Aharoni" pitchFamily="2" charset="-79"/>
              </a:rPr>
              <a:t>dan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karakter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khusus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lainnya</a:t>
            </a:r>
            <a:r>
              <a:rPr lang="en-US" sz="2000" dirty="0" smtClean="0">
                <a:cs typeface="Aharoni" pitchFamily="2" charset="-79"/>
              </a:rPr>
              <a:t> (</a:t>
            </a:r>
            <a:r>
              <a:rPr lang="en-US" sz="2000" dirty="0" err="1" smtClean="0">
                <a:cs typeface="Aharoni" pitchFamily="2" charset="-79"/>
              </a:rPr>
              <a:t>simbol</a:t>
            </a:r>
            <a:r>
              <a:rPr lang="en-US" sz="2000" dirty="0" smtClean="0">
                <a:cs typeface="Aharoni" pitchFamily="2" charset="-79"/>
              </a:rPr>
              <a:t> ASCII)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Dapat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digunakan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pada</a:t>
            </a:r>
            <a:r>
              <a:rPr lang="en-US" sz="2000" dirty="0" smtClean="0">
                <a:cs typeface="Aharoni" pitchFamily="2" charset="-79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cs typeface="Aharoni" pitchFamily="2" charset="-79"/>
              </a:rPr>
              <a:t>	</a:t>
            </a:r>
            <a:r>
              <a:rPr lang="en-US" sz="2000" dirty="0" err="1" smtClean="0">
                <a:cs typeface="Aharoni" pitchFamily="2" charset="-79"/>
              </a:rPr>
              <a:t>Operasi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Penyambungan</a:t>
            </a:r>
            <a:r>
              <a:rPr lang="en-US" sz="2000" dirty="0" smtClean="0">
                <a:cs typeface="Aharoni" pitchFamily="2" charset="-79"/>
              </a:rPr>
              <a:t>/</a:t>
            </a:r>
            <a:r>
              <a:rPr lang="en-US" sz="2000" i="1" dirty="0" smtClean="0">
                <a:cs typeface="Aharoni" pitchFamily="2" charset="-79"/>
              </a:rPr>
              <a:t>concatenation</a:t>
            </a:r>
            <a:r>
              <a:rPr lang="en-US" sz="2000" dirty="0" smtClean="0">
                <a:cs typeface="Aharoni" pitchFamily="2" charset="-79"/>
              </a:rPr>
              <a:t> ( </a:t>
            </a:r>
            <a:r>
              <a:rPr lang="en-US" sz="2000" b="1" dirty="0" smtClean="0">
                <a:cs typeface="Aharoni" pitchFamily="2" charset="-79"/>
              </a:rPr>
              <a:t>+ </a:t>
            </a:r>
            <a:r>
              <a:rPr lang="en-US" sz="2000" dirty="0" smtClean="0">
                <a:cs typeface="Aharoni" pitchFamily="2" charset="-79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cs typeface="Aharoni" pitchFamily="2" charset="-79"/>
              </a:rPr>
              <a:t>	</a:t>
            </a:r>
            <a:r>
              <a:rPr lang="en-US" sz="2000" dirty="0" err="1" smtClean="0">
                <a:cs typeface="Aharoni" pitchFamily="2" charset="-79"/>
              </a:rPr>
              <a:t>Operasi</a:t>
            </a:r>
            <a:r>
              <a:rPr lang="en-US" sz="2000" dirty="0" smtClean="0">
                <a:cs typeface="Aharoni" pitchFamily="2" charset="-79"/>
              </a:rPr>
              <a:t> </a:t>
            </a:r>
            <a:r>
              <a:rPr lang="en-US" sz="2000" dirty="0" err="1" smtClean="0">
                <a:cs typeface="Aharoni" pitchFamily="2" charset="-79"/>
              </a:rPr>
              <a:t>Perbandingan</a:t>
            </a:r>
            <a:r>
              <a:rPr lang="en-US" sz="2000" dirty="0" smtClean="0">
                <a:cs typeface="Aharoni" pitchFamily="2" charset="-79"/>
              </a:rPr>
              <a:t> ( </a:t>
            </a:r>
            <a:r>
              <a:rPr lang="en-US" sz="2000" b="1" dirty="0" smtClean="0">
                <a:cs typeface="Aharoni" pitchFamily="2" charset="-79"/>
              </a:rPr>
              <a:t>&lt; , ≤ , &gt; , ≥ , = , ≠</a:t>
            </a:r>
            <a:r>
              <a:rPr lang="en-US" sz="2000" dirty="0" smtClean="0">
                <a:cs typeface="Aharoni" pitchFamily="2" charset="-79"/>
              </a:rPr>
              <a:t> )</a:t>
            </a:r>
            <a:endParaRPr lang="en-US" sz="21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304800"/>
            <a:ext cx="8102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Variabel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&amp;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Konstanta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Straight Connector 31"/>
          <p:cNvCxnSpPr/>
          <p:nvPr/>
        </p:nvCxnSpPr>
        <p:spPr>
          <a:xfrm>
            <a:off x="762000" y="1371600"/>
            <a:ext cx="77724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914400" y="3276600"/>
            <a:ext cx="2743200" cy="990600"/>
          </a:xfrm>
          <a:prstGeom prst="round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VARIABEL</a:t>
            </a:r>
            <a:endParaRPr lang="en-US" sz="4000" dirty="0"/>
          </a:p>
        </p:txBody>
      </p:sp>
      <p:sp>
        <p:nvSpPr>
          <p:cNvPr id="13" name="Rounded Rectangle 12"/>
          <p:cNvSpPr/>
          <p:nvPr/>
        </p:nvSpPr>
        <p:spPr>
          <a:xfrm>
            <a:off x="5257800" y="3276600"/>
            <a:ext cx="3048000" cy="990600"/>
          </a:xfrm>
          <a:prstGeom prst="roundRect">
            <a:avLst/>
          </a:prstGeom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KONSTANTA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00" y="34290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vs</a:t>
            </a:r>
            <a:endParaRPr 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2743200" y="19812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Adobe Ming Std L" pitchFamily="18" charset="-128"/>
                <a:ea typeface="Adobe Ming Std L" pitchFamily="18" charset="-128"/>
                <a:cs typeface="Aharoni" pitchFamily="2" charset="-79"/>
              </a:rPr>
              <a:t>Penampung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b="1" dirty="0" err="1" smtClean="0">
                <a:latin typeface="Aharoni" pitchFamily="2" charset="-79"/>
                <a:ea typeface="Adobe Kaiti Std R" pitchFamily="18" charset="-128"/>
                <a:cs typeface="Aharoni" pitchFamily="2" charset="-79"/>
              </a:rPr>
              <a:t>Nilai</a:t>
            </a:r>
            <a:endParaRPr lang="en-US" sz="3600" b="1" dirty="0">
              <a:latin typeface="Aharoni" pitchFamily="2" charset="-79"/>
              <a:ea typeface="Adobe Kaiti Std R" pitchFamily="18" charset="-128"/>
              <a:cs typeface="Aharoni" pitchFamily="2" charset="-79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14400" y="4267200"/>
            <a:ext cx="2743200" cy="533400"/>
          </a:xfrm>
          <a:prstGeom prst="round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Berubah-ubah</a:t>
            </a:r>
            <a:endParaRPr lang="en-US" sz="2800" dirty="0"/>
          </a:p>
        </p:txBody>
      </p:sp>
      <p:sp>
        <p:nvSpPr>
          <p:cNvPr id="17" name="Rounded Rectangle 16"/>
          <p:cNvSpPr/>
          <p:nvPr/>
        </p:nvSpPr>
        <p:spPr>
          <a:xfrm>
            <a:off x="5257800" y="4267200"/>
            <a:ext cx="3048000" cy="533400"/>
          </a:xfrm>
          <a:prstGeom prst="round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Tetap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5244</TotalTime>
  <Words>453</Words>
  <Application>Microsoft Office PowerPoint</Application>
  <PresentationFormat>On-screen Show (4:3)</PresentationFormat>
  <Paragraphs>131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Theme1</vt:lpstr>
      <vt:lpstr>MATERI PERKULIAHAN ALGORITMA &amp; PEMROGRAMAN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Pemrograman 1</dc:title>
  <dc:creator>Ken</dc:creator>
  <cp:lastModifiedBy>Kenkin</cp:lastModifiedBy>
  <cp:revision>151</cp:revision>
  <dcterms:created xsi:type="dcterms:W3CDTF">2011-09-16T05:33:15Z</dcterms:created>
  <dcterms:modified xsi:type="dcterms:W3CDTF">2012-10-04T21:03:01Z</dcterms:modified>
</cp:coreProperties>
</file>