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8" r:id="rId10"/>
    <p:sldId id="265" r:id="rId11"/>
    <p:sldId id="266" r:id="rId12"/>
    <p:sldId id="267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308D8-A037-4353-83B4-D6EDA2FA4180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0D0FC-D6FE-4E87-ACE6-5F058B1AE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7815-706A-407D-BB2B-E156B8B2F9E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26FB-B50B-49D9-A53E-6726D56CE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7815-706A-407D-BB2B-E156B8B2F9E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26FB-B50B-49D9-A53E-6726D56CE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7815-706A-407D-BB2B-E156B8B2F9E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26FB-B50B-49D9-A53E-6726D56CE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7815-706A-407D-BB2B-E156B8B2F9E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26FB-B50B-49D9-A53E-6726D56CE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7815-706A-407D-BB2B-E156B8B2F9E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26FB-B50B-49D9-A53E-6726D56CE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7815-706A-407D-BB2B-E156B8B2F9E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26FB-B50B-49D9-A53E-6726D56CE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7815-706A-407D-BB2B-E156B8B2F9E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26FB-B50B-49D9-A53E-6726D56CE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7815-706A-407D-BB2B-E156B8B2F9E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26FB-B50B-49D9-A53E-6726D56CE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7815-706A-407D-BB2B-E156B8B2F9E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26FB-B50B-49D9-A53E-6726D56CE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7815-706A-407D-BB2B-E156B8B2F9E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26FB-B50B-49D9-A53E-6726D56CE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7815-706A-407D-BB2B-E156B8B2F9E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26FB-B50B-49D9-A53E-6726D56CE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67815-706A-407D-BB2B-E156B8B2F9E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626FB-B50B-49D9-A53E-6726D56CE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500174"/>
            <a:ext cx="7772400" cy="1470025"/>
          </a:xfrm>
        </p:spPr>
        <p:txBody>
          <a:bodyPr/>
          <a:lstStyle/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571604" y="3571876"/>
            <a:ext cx="6400800" cy="1423982"/>
          </a:xfrm>
        </p:spPr>
        <p:txBody>
          <a:bodyPr>
            <a:normAutofit/>
          </a:bodyPr>
          <a:lstStyle/>
          <a:p>
            <a:pPr algn="r"/>
            <a:endParaRPr lang="en-US" sz="1800" dirty="0" smtClean="0"/>
          </a:p>
          <a:p>
            <a:pPr algn="r"/>
            <a:r>
              <a:rPr lang="en-US" sz="1800" dirty="0" err="1" smtClean="0"/>
              <a:t>Oleh</a:t>
            </a:r>
            <a:endParaRPr lang="en-US" sz="1800" dirty="0" smtClean="0"/>
          </a:p>
          <a:p>
            <a:pPr algn="r"/>
            <a:r>
              <a:rPr lang="en-US" sz="1800" dirty="0" smtClean="0"/>
              <a:t>Yesi </a:t>
            </a:r>
            <a:r>
              <a:rPr lang="en-US" sz="1800" dirty="0" err="1" smtClean="0"/>
              <a:t>Marince</a:t>
            </a:r>
            <a:r>
              <a:rPr lang="en-US" sz="1800" dirty="0" smtClean="0"/>
              <a:t>, S.IP., </a:t>
            </a:r>
            <a:r>
              <a:rPr lang="en-US" sz="1800" dirty="0" err="1" smtClean="0"/>
              <a:t>M.Si</a:t>
            </a:r>
            <a:endParaRPr lang="en-US" sz="1800" dirty="0" smtClean="0"/>
          </a:p>
          <a:p>
            <a:pPr algn="r"/>
            <a:r>
              <a:rPr lang="en-US" sz="1800" dirty="0" err="1" smtClean="0"/>
              <a:t>Sesi</a:t>
            </a:r>
            <a:r>
              <a:rPr lang="en-US" sz="1800" dirty="0" smtClean="0"/>
              <a:t> 3</a:t>
            </a:r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Nilai</a:t>
            </a:r>
            <a:r>
              <a:rPr lang="en-US" sz="3600" dirty="0" smtClean="0"/>
              <a:t> </a:t>
            </a:r>
            <a:r>
              <a:rPr lang="en-US" sz="3600" dirty="0" err="1" smtClean="0"/>
              <a:t>menurut</a:t>
            </a:r>
            <a:r>
              <a:rPr lang="en-US" sz="3600" dirty="0" smtClean="0"/>
              <a:t> </a:t>
            </a:r>
            <a:r>
              <a:rPr lang="en-US" sz="3600" dirty="0" err="1" smtClean="0"/>
              <a:t>para</a:t>
            </a:r>
            <a:r>
              <a:rPr lang="en-US" sz="3600" dirty="0" smtClean="0"/>
              <a:t> </a:t>
            </a:r>
            <a:r>
              <a:rPr lang="en-US" sz="3600" dirty="0" err="1" smtClean="0"/>
              <a:t>tokoh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472518" cy="4768865"/>
          </a:xfrm>
        </p:spPr>
        <p:txBody>
          <a:bodyPr>
            <a:normAutofit fontScale="77500" lnSpcReduction="20000"/>
          </a:bodyPr>
          <a:lstStyle/>
          <a:p>
            <a:pPr lvl="2"/>
            <a:r>
              <a:rPr lang="id-ID" b="1" dirty="0" smtClean="0"/>
              <a:t>Notonagoro </a:t>
            </a:r>
            <a:r>
              <a:rPr lang="id-ID" dirty="0" smtClean="0"/>
              <a:t>:</a:t>
            </a:r>
            <a:endParaRPr lang="en-US" dirty="0" smtClean="0"/>
          </a:p>
          <a:p>
            <a:pPr lvl="3"/>
            <a:r>
              <a:rPr lang="id-ID" b="1" dirty="0" smtClean="0"/>
              <a:t>Nilai material</a:t>
            </a:r>
            <a:r>
              <a:rPr lang="id-ID" dirty="0" smtClean="0"/>
              <a:t> 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segala sesuatu yang berguna bagi kehidupan jasmani manusia / kebutuhan material ragawi manusia</a:t>
            </a:r>
            <a:endParaRPr lang="en-US" dirty="0" smtClean="0"/>
          </a:p>
          <a:p>
            <a:pPr lvl="3"/>
            <a:r>
              <a:rPr lang="id-ID" b="1" dirty="0" smtClean="0"/>
              <a:t>Nilai vital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segala sesuatu yang berguna bagi manusia untuk dapat mengadakan kegiatan / aktivitas</a:t>
            </a:r>
            <a:endParaRPr lang="en-US" dirty="0" smtClean="0"/>
          </a:p>
          <a:p>
            <a:pPr lvl="3"/>
            <a:r>
              <a:rPr lang="id-ID" b="1" dirty="0" smtClean="0"/>
              <a:t>Nilai kerohanian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segala sesuatu yang berguna bagi rohani manusia, yang dapat dibedakan menjadi 4 macam :</a:t>
            </a:r>
            <a:endParaRPr lang="en-US" dirty="0" smtClean="0"/>
          </a:p>
          <a:p>
            <a:pPr lvl="4"/>
            <a:r>
              <a:rPr lang="id-ID" b="1" dirty="0" smtClean="0"/>
              <a:t>Nilai kebenaran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bersumber pada akal (ratio, budi, cipta) manusia</a:t>
            </a:r>
            <a:endParaRPr lang="en-US" dirty="0" smtClean="0"/>
          </a:p>
          <a:p>
            <a:pPr lvl="4"/>
            <a:r>
              <a:rPr lang="id-ID" b="1" dirty="0" smtClean="0"/>
              <a:t>Nilai keindahan  / estetis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bersumber pada unsur perasaan (estetis, gevoel, rasa) manusia</a:t>
            </a:r>
            <a:endParaRPr lang="en-US" dirty="0" smtClean="0"/>
          </a:p>
          <a:p>
            <a:pPr lvl="4"/>
            <a:r>
              <a:rPr lang="id-ID" b="1" dirty="0" smtClean="0"/>
              <a:t>Nilai kebaikan</a:t>
            </a:r>
            <a:r>
              <a:rPr lang="id-ID" dirty="0" smtClean="0"/>
              <a:t> </a:t>
            </a:r>
            <a:r>
              <a:rPr lang="id-ID" b="1" dirty="0" smtClean="0"/>
              <a:t>/ moral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bersumber pada unsur kehendak (will, wollen, karsa) manusia</a:t>
            </a:r>
            <a:endParaRPr lang="en-US" dirty="0" smtClean="0"/>
          </a:p>
          <a:p>
            <a:pPr lvl="4"/>
            <a:r>
              <a:rPr lang="id-ID" b="1" dirty="0" smtClean="0"/>
              <a:t>Nilai religius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merupakan nilai kerohanian tertinggi dan mutlak. Bersumber pada kepercayaan atau keyakinan manusia.</a:t>
            </a:r>
            <a:endParaRPr lang="en-US" dirty="0" smtClean="0"/>
          </a:p>
          <a:p>
            <a:pPr>
              <a:buNone/>
            </a:pPr>
            <a:r>
              <a:rPr lang="id-ID" b="1" dirty="0" smtClean="0"/>
              <a:t> </a:t>
            </a:r>
            <a:endParaRPr lang="en-US" dirty="0" smtClean="0"/>
          </a:p>
          <a:p>
            <a:r>
              <a:rPr lang="id-ID" b="1" dirty="0" smtClean="0"/>
              <a:t>Notonagoro </a:t>
            </a:r>
            <a:r>
              <a:rPr lang="id-ID" b="1" dirty="0" smtClean="0">
                <a:sym typeface="Wingdings"/>
              </a:rPr>
              <a:t></a:t>
            </a:r>
            <a:r>
              <a:rPr lang="id-ID" b="1" dirty="0" smtClean="0"/>
              <a:t> nilai-nilai Pancasila tergolong nilai-nilai kerohanian yang tetap mengakui nilai material dan vital.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lvl="2"/>
            <a:r>
              <a:rPr lang="id-ID" b="1" dirty="0" smtClean="0"/>
              <a:t>Max Sceler </a:t>
            </a:r>
            <a:r>
              <a:rPr lang="id-ID" dirty="0" smtClean="0"/>
              <a:t>: nilai-nilai yang ada </a:t>
            </a:r>
            <a:r>
              <a:rPr lang="id-ID" i="1" dirty="0" smtClean="0"/>
              <a:t>tidak sama luhur dan sama tingginya</a:t>
            </a:r>
            <a:r>
              <a:rPr lang="id-ID" dirty="0" smtClean="0"/>
              <a:t>. Nilai-nilai bisa dikelompokkan dalam :</a:t>
            </a:r>
            <a:endParaRPr lang="en-US" dirty="0" smtClean="0"/>
          </a:p>
          <a:p>
            <a:pPr lvl="3"/>
            <a:r>
              <a:rPr lang="id-ID" dirty="0" smtClean="0"/>
              <a:t>Nilai-nilai kenikmatan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deretan nilai yang mengenakkan / tidak mengenakkan, yang menyebabkan orang senang / menderita tidak enak.</a:t>
            </a:r>
            <a:endParaRPr lang="en-US" dirty="0" smtClean="0"/>
          </a:p>
          <a:p>
            <a:pPr lvl="3"/>
            <a:r>
              <a:rPr lang="id-ID" dirty="0" smtClean="0"/>
              <a:t>Nilai-nilai kehidupan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nilai-nilai yang penting bagi kehidupan, misalnya kesehatan, kesegaran jasmani, kesejahteraan umum. </a:t>
            </a:r>
            <a:endParaRPr lang="en-US" dirty="0" smtClean="0"/>
          </a:p>
          <a:p>
            <a:pPr lvl="3"/>
            <a:r>
              <a:rPr lang="id-ID" dirty="0" smtClean="0"/>
              <a:t>Nilai-nilai kejiwaan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nilai-nilai kejiwaan yang sama sekali tidak tergantung dari keadaan jasmani maupun lingkungan, yaitu </a:t>
            </a:r>
            <a:r>
              <a:rPr lang="id-ID" i="1" dirty="0" smtClean="0"/>
              <a:t>keindahan, kebenaran, </a:t>
            </a:r>
            <a:r>
              <a:rPr lang="id-ID" dirty="0" smtClean="0"/>
              <a:t>dan </a:t>
            </a:r>
            <a:r>
              <a:rPr lang="id-ID" i="1" dirty="0" smtClean="0"/>
              <a:t>pengetahuan murni yang dicapai dalam filsafat</a:t>
            </a:r>
            <a:r>
              <a:rPr lang="id-ID" dirty="0" smtClean="0"/>
              <a:t>.</a:t>
            </a:r>
            <a:endParaRPr lang="en-US" dirty="0" smtClean="0"/>
          </a:p>
          <a:p>
            <a:pPr lvl="3"/>
            <a:r>
              <a:rPr lang="id-ID" dirty="0" smtClean="0"/>
              <a:t>Nilai-nilai kerohanian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terdapat modalitas nilai dari yang suci / tidak suci, terutama terdiri dari nilai-nilai pribadi.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86412"/>
          </a:xfrm>
        </p:spPr>
        <p:txBody>
          <a:bodyPr>
            <a:noAutofit/>
          </a:bodyPr>
          <a:lstStyle/>
          <a:p>
            <a:pPr lvl="2" algn="ctr"/>
            <a:r>
              <a:rPr lang="id-ID" sz="3200" b="1" dirty="0" smtClean="0"/>
              <a:t>Walter G. Everet :</a:t>
            </a:r>
            <a:r>
              <a:rPr lang="id-ID" sz="3200" dirty="0" smtClean="0"/>
              <a:t> </a:t>
            </a:r>
            <a:endParaRPr lang="en-US" sz="3200" dirty="0" smtClean="0"/>
          </a:p>
          <a:p>
            <a:pPr marL="0" lvl="3" indent="0" algn="ctr"/>
            <a:r>
              <a:rPr lang="id-ID" sz="3200" dirty="0" smtClean="0"/>
              <a:t>Nilai-nilai ekonomis </a:t>
            </a:r>
            <a:endParaRPr lang="en-US" sz="3200" dirty="0" smtClean="0"/>
          </a:p>
          <a:p>
            <a:pPr marL="0" lvl="3" indent="0" algn="ctr"/>
            <a:r>
              <a:rPr lang="id-ID" sz="3200" dirty="0" smtClean="0"/>
              <a:t>Nilai-nilai kejasmanian</a:t>
            </a:r>
            <a:endParaRPr lang="en-US" sz="3200" dirty="0" smtClean="0"/>
          </a:p>
          <a:p>
            <a:pPr marL="0" lvl="3" indent="0" algn="ctr"/>
            <a:r>
              <a:rPr lang="id-ID" sz="3200" dirty="0" smtClean="0"/>
              <a:t>Nilai-nilai hiburan</a:t>
            </a:r>
            <a:endParaRPr lang="en-US" sz="3200" dirty="0" smtClean="0"/>
          </a:p>
          <a:p>
            <a:pPr marL="0" lvl="3" indent="0" algn="ctr"/>
            <a:r>
              <a:rPr lang="id-ID" sz="3200" dirty="0" smtClean="0"/>
              <a:t>Nilai-nilai sosial</a:t>
            </a:r>
            <a:endParaRPr lang="en-US" sz="3200" dirty="0" smtClean="0"/>
          </a:p>
          <a:p>
            <a:pPr marL="0" lvl="3" indent="0" algn="ctr"/>
            <a:r>
              <a:rPr lang="id-ID" sz="3200" dirty="0" smtClean="0"/>
              <a:t>Nilai-nilai watak</a:t>
            </a:r>
            <a:endParaRPr lang="en-US" sz="3200" dirty="0" smtClean="0"/>
          </a:p>
          <a:p>
            <a:pPr marL="0" lvl="3" indent="0" algn="ctr"/>
            <a:r>
              <a:rPr lang="id-ID" sz="3200" dirty="0" smtClean="0"/>
              <a:t>Nilai-nilai estetis</a:t>
            </a:r>
            <a:endParaRPr lang="en-US" sz="3200" dirty="0" smtClean="0"/>
          </a:p>
          <a:p>
            <a:pPr marL="0" lvl="3" indent="0" algn="ctr"/>
            <a:r>
              <a:rPr lang="id-ID" sz="3200" dirty="0" smtClean="0"/>
              <a:t>Nilai-nilai intelektual</a:t>
            </a:r>
            <a:endParaRPr lang="en-US" sz="3200" dirty="0" smtClean="0"/>
          </a:p>
          <a:p>
            <a:pPr marL="0" lvl="3" indent="0" algn="ctr"/>
            <a:r>
              <a:rPr lang="id-ID" sz="3200" dirty="0" smtClean="0"/>
              <a:t>Nilai-nilai keagamaan</a:t>
            </a:r>
            <a:endParaRPr lang="en-US" sz="3200" dirty="0" smtClean="0"/>
          </a:p>
          <a:p>
            <a:pPr marL="0" indent="0"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Nilai</a:t>
            </a:r>
            <a:r>
              <a:rPr lang="en-US" sz="4000" dirty="0" smtClean="0"/>
              <a:t> </a:t>
            </a:r>
            <a:r>
              <a:rPr lang="en-US" sz="4000" dirty="0" err="1" smtClean="0"/>
              <a:t>dapat</a:t>
            </a:r>
            <a:r>
              <a:rPr lang="en-US" sz="4000" dirty="0" smtClean="0"/>
              <a:t> </a:t>
            </a:r>
            <a:r>
              <a:rPr lang="en-US" sz="4000" dirty="0" err="1" smtClean="0"/>
              <a:t>dikelompokkan</a:t>
            </a:r>
            <a:r>
              <a:rPr lang="en-US" sz="4000" dirty="0" smtClean="0"/>
              <a:t> 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                                  1. 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  </a:t>
            </a: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 </a:t>
            </a:r>
            <a:r>
              <a:rPr lang="en-US" sz="2800" dirty="0" err="1" smtClean="0"/>
              <a:t>yaitu</a:t>
            </a:r>
            <a:r>
              <a:rPr lang="en-US" sz="2800" dirty="0" smtClean="0"/>
              <a:t>  </a:t>
            </a:r>
            <a:r>
              <a:rPr lang="en-US" sz="2800" dirty="0" err="1" smtClean="0"/>
              <a:t>hakekat,esensi</a:t>
            </a:r>
            <a:r>
              <a:rPr lang="en-US" sz="2800" dirty="0" smtClean="0"/>
              <a:t>, </a:t>
            </a:r>
            <a:r>
              <a:rPr lang="en-US" sz="2800" dirty="0" err="1" smtClean="0"/>
              <a:t>intisari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Universal </a:t>
            </a:r>
            <a:r>
              <a:rPr lang="en-US" sz="2800" dirty="0" err="1" smtClean="0"/>
              <a:t>dikarenakan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menyangkut</a:t>
            </a:r>
            <a:r>
              <a:rPr lang="en-US" sz="2800" dirty="0" smtClean="0"/>
              <a:t> </a:t>
            </a:r>
            <a:r>
              <a:rPr lang="en-US" sz="2800" dirty="0" err="1" smtClean="0"/>
              <a:t>kenyataan</a:t>
            </a:r>
            <a:r>
              <a:rPr lang="en-US" sz="2800" dirty="0" smtClean="0"/>
              <a:t> </a:t>
            </a:r>
            <a:r>
              <a:rPr lang="en-US" sz="2800" dirty="0" err="1" smtClean="0"/>
              <a:t>obyektif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segala</a:t>
            </a:r>
            <a:r>
              <a:rPr lang="en-US" sz="2800" dirty="0" smtClean="0"/>
              <a:t> </a:t>
            </a:r>
            <a:r>
              <a:rPr lang="en-US" sz="2800" dirty="0" err="1" smtClean="0"/>
              <a:t>sesuatu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</a:t>
            </a:r>
            <a:r>
              <a:rPr lang="en-US" sz="2800" dirty="0" err="1" smtClean="0"/>
              <a:t>Hakekat</a:t>
            </a:r>
            <a:r>
              <a:rPr lang="en-US" sz="2800" dirty="0" smtClean="0"/>
              <a:t> </a:t>
            </a:r>
            <a:r>
              <a:rPr lang="en-US" sz="2800" dirty="0" err="1" smtClean="0"/>
              <a:t>Tuhan</a:t>
            </a:r>
            <a:r>
              <a:rPr lang="en-US" sz="2800" dirty="0" smtClean="0"/>
              <a:t>,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, Benda, </a:t>
            </a:r>
            <a:r>
              <a:rPr lang="en-US" sz="2800" dirty="0" err="1" smtClean="0"/>
              <a:t>Dll</a:t>
            </a:r>
            <a:r>
              <a:rPr lang="en-US" sz="2800" dirty="0" smtClean="0"/>
              <a:t>.</a:t>
            </a:r>
            <a:endParaRPr lang="en-US" sz="2000" dirty="0" smtClean="0"/>
          </a:p>
          <a:p>
            <a:pPr marL="2065338" indent="-369888">
              <a:buBlip>
                <a:blip r:embed="rId2"/>
              </a:buBlip>
            </a:pPr>
            <a:r>
              <a:rPr lang="en-US" sz="2800" dirty="0" err="1" smtClean="0"/>
              <a:t>Hakekat</a:t>
            </a:r>
            <a:r>
              <a:rPr lang="en-US" sz="2800" dirty="0" smtClean="0"/>
              <a:t> </a:t>
            </a:r>
            <a:r>
              <a:rPr lang="en-US" sz="2800" dirty="0" err="1" smtClean="0"/>
              <a:t>Tuhan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daasar</a:t>
            </a:r>
            <a:r>
              <a:rPr lang="en-US" sz="2800" dirty="0" smtClean="0"/>
              <a:t>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mutlak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Causa</a:t>
            </a:r>
            <a:r>
              <a:rPr lang="en-US" sz="2800" dirty="0" smtClean="0"/>
              <a:t> Prima (</a:t>
            </a:r>
            <a:r>
              <a:rPr lang="en-US" sz="2000" dirty="0" err="1" smtClean="0"/>
              <a:t>Penyebab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800" dirty="0" smtClean="0"/>
              <a:t>).</a:t>
            </a:r>
          </a:p>
          <a:p>
            <a:pPr marL="2065338" indent="-369888">
              <a:buBlip>
                <a:blip r:embed="rId2"/>
              </a:buBlip>
            </a:pPr>
            <a:r>
              <a:rPr lang="en-US" sz="2800" dirty="0" err="1" smtClean="0"/>
              <a:t>Hakekat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dijabarkan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norma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.</a:t>
            </a:r>
          </a:p>
          <a:p>
            <a:pPr marL="2065338" indent="-369888">
              <a:buBlip>
                <a:blip r:embed="rId2"/>
              </a:buBlip>
            </a:pPr>
            <a:r>
              <a:rPr lang="en-US" sz="2800" dirty="0" err="1" smtClean="0"/>
              <a:t>Hakekat</a:t>
            </a:r>
            <a:r>
              <a:rPr lang="en-US" sz="2800" dirty="0" smtClean="0"/>
              <a:t> </a:t>
            </a:r>
            <a:r>
              <a:rPr lang="en-US" sz="2800" dirty="0" err="1" smtClean="0"/>
              <a:t>Bendasebagai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memudahkan</a:t>
            </a:r>
            <a:r>
              <a:rPr lang="en-US" sz="2800" dirty="0" smtClean="0"/>
              <a:t> </a:t>
            </a:r>
            <a:r>
              <a:rPr lang="en-US" sz="2800" dirty="0" err="1" smtClean="0"/>
              <a:t>meusia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beraktivitas</a:t>
            </a:r>
            <a:endParaRPr lang="en-US" sz="2800" dirty="0" smtClean="0"/>
          </a:p>
          <a:p>
            <a:pPr marL="900113" indent="0">
              <a:buNone/>
            </a:pPr>
            <a:r>
              <a:rPr lang="en-US" sz="2800" dirty="0" smtClean="0"/>
              <a:t>                           </a:t>
            </a:r>
          </a:p>
          <a:p>
            <a:pPr marL="514350" indent="-514350"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err="1" smtClean="0"/>
              <a:t>Nilai</a:t>
            </a:r>
            <a:r>
              <a:rPr lang="en-US" sz="5400" dirty="0" smtClean="0"/>
              <a:t> </a:t>
            </a:r>
            <a:r>
              <a:rPr lang="en-US" sz="5400" dirty="0" err="1" smtClean="0"/>
              <a:t>dasar</a:t>
            </a:r>
            <a:r>
              <a:rPr lang="en-US" sz="5400" dirty="0" smtClean="0"/>
              <a:t> yang </a:t>
            </a:r>
            <a:r>
              <a:rPr lang="en-US" sz="5400" dirty="0" err="1" smtClean="0"/>
              <a:t>menjadi</a:t>
            </a:r>
            <a:r>
              <a:rPr lang="en-US" sz="5400" dirty="0" smtClean="0"/>
              <a:t> </a:t>
            </a:r>
            <a:r>
              <a:rPr lang="en-US" sz="5400" dirty="0" err="1" smtClean="0"/>
              <a:t>sumber</a:t>
            </a:r>
            <a:r>
              <a:rPr lang="en-US" sz="5400" dirty="0" smtClean="0"/>
              <a:t> </a:t>
            </a:r>
            <a:r>
              <a:rPr lang="en-US" sz="5400" dirty="0" err="1" smtClean="0"/>
              <a:t>etika</a:t>
            </a:r>
            <a:r>
              <a:rPr lang="en-US" sz="5400" dirty="0" smtClean="0"/>
              <a:t> </a:t>
            </a:r>
            <a:r>
              <a:rPr lang="en-US" sz="5400" dirty="0" err="1" smtClean="0"/>
              <a:t>bangsa</a:t>
            </a:r>
            <a:r>
              <a:rPr lang="en-US" sz="5400" dirty="0" smtClean="0"/>
              <a:t> Indonesia </a:t>
            </a:r>
            <a:r>
              <a:rPr lang="en-US" sz="5400" dirty="0" err="1" smtClean="0"/>
              <a:t>adalah</a:t>
            </a:r>
            <a:r>
              <a:rPr lang="en-US" sz="5400" dirty="0" smtClean="0"/>
              <a:t> </a:t>
            </a:r>
            <a:r>
              <a:rPr lang="en-US" sz="5400" dirty="0" err="1" smtClean="0"/>
              <a:t>nilai-nilai</a:t>
            </a:r>
            <a:r>
              <a:rPr lang="en-US" sz="5400" dirty="0" smtClean="0"/>
              <a:t> yang </a:t>
            </a:r>
            <a:r>
              <a:rPr lang="en-US" sz="5400" dirty="0" err="1" smtClean="0"/>
              <a:t>terkandung</a:t>
            </a:r>
            <a:r>
              <a:rPr lang="en-US" sz="5400" dirty="0" smtClean="0"/>
              <a:t> </a:t>
            </a:r>
            <a:r>
              <a:rPr lang="en-US" sz="5400" dirty="0" err="1" smtClean="0"/>
              <a:t>dalam</a:t>
            </a:r>
            <a:r>
              <a:rPr lang="en-US" sz="5400" dirty="0" smtClean="0"/>
              <a:t> </a:t>
            </a:r>
            <a:r>
              <a:rPr lang="en-US" sz="5400" dirty="0" err="1" smtClean="0"/>
              <a:t>Pancasila</a:t>
            </a:r>
            <a:r>
              <a:rPr lang="en-US" sz="5400" dirty="0" smtClean="0"/>
              <a:t>.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sv-SE" dirty="0" smtClean="0"/>
              <a:t>Etika berasal dari bahasa Yunani yaitu </a:t>
            </a:r>
            <a:r>
              <a:rPr lang="sv-SE" i="1" dirty="0" smtClean="0"/>
              <a:t>ethicos</a:t>
            </a:r>
            <a:r>
              <a:rPr lang="sv-SE" dirty="0" smtClean="0"/>
              <a:t> yang berarti karakter, watak kesusilaan atau adat kebiasaan di mana etika berhubungan erat dengan konsep individu atau kelompok sebagai alat penilai kebenaran atau evaluasi terhadap sesuatu yang telah dilakukan.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dirty="0" err="1" smtClean="0">
                <a:solidFill>
                  <a:srgbClr val="FF0066"/>
                </a:solidFill>
              </a:rPr>
              <a:t>Atau</a:t>
            </a:r>
            <a:endParaRPr lang="en-US" dirty="0" smtClean="0">
              <a:solidFill>
                <a:srgbClr val="FF0066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norma-norma</a:t>
            </a:r>
            <a:r>
              <a:rPr lang="en-US" dirty="0" smtClean="0"/>
              <a:t>, </a:t>
            </a:r>
            <a:r>
              <a:rPr lang="en-US" dirty="0" err="1" smtClean="0"/>
              <a:t>aturan-aturan</a:t>
            </a:r>
            <a:r>
              <a:rPr lang="en-US" dirty="0" smtClean="0"/>
              <a:t>, </a:t>
            </a:r>
            <a:r>
              <a:rPr lang="en-US" dirty="0" err="1" smtClean="0"/>
              <a:t>kaidah-kaidah</a:t>
            </a:r>
            <a:r>
              <a:rPr lang="en-US" dirty="0" smtClean="0"/>
              <a:t>,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5"/>
          </a:xfrm>
        </p:spPr>
        <p:txBody>
          <a:bodyPr/>
          <a:lstStyle/>
          <a:p>
            <a:r>
              <a:rPr lang="en-US" dirty="0" err="1" smtClean="0"/>
              <a:t>Mempertanyakan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agar 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penata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normatif</a:t>
            </a:r>
            <a:endParaRPr lang="en-US" dirty="0" smtClean="0"/>
          </a:p>
          <a:p>
            <a:r>
              <a:rPr lang="en-US" dirty="0" err="1" smtClean="0"/>
              <a:t>Kekuasaan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	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penata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(</a:t>
            </a:r>
            <a:r>
              <a:rPr lang="en-US" dirty="0" err="1" smtClean="0"/>
              <a:t>mahluk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mahluk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err="1" smtClean="0"/>
              <a:t>Legitimasi</a:t>
            </a:r>
            <a:r>
              <a:rPr lang="en-US" sz="2400" dirty="0" smtClean="0"/>
              <a:t> </a:t>
            </a:r>
            <a:r>
              <a:rPr lang="en-US" sz="2400" dirty="0" err="1" smtClean="0"/>
              <a:t>kekuasaan</a:t>
            </a:r>
            <a:r>
              <a:rPr lang="en-US" sz="2400" dirty="0" smtClean="0"/>
              <a:t>:</a:t>
            </a:r>
          </a:p>
          <a:p>
            <a:pPr marL="514350" indent="-514350" algn="ctr">
              <a:buAutoNum type="arabicPeriod"/>
            </a:pPr>
            <a:r>
              <a:rPr lang="en-US" sz="2400" dirty="0" err="1" smtClean="0"/>
              <a:t>Legitimasi</a:t>
            </a:r>
            <a:r>
              <a:rPr lang="en-US" sz="2400" dirty="0" smtClean="0"/>
              <a:t> </a:t>
            </a:r>
            <a:r>
              <a:rPr lang="en-US" sz="2400" dirty="0" err="1" smtClean="0"/>
              <a:t>etis</a:t>
            </a:r>
            <a:r>
              <a:rPr lang="en-US" sz="2400" dirty="0" smtClean="0"/>
              <a:t> </a:t>
            </a:r>
          </a:p>
          <a:p>
            <a:pPr marL="514350" indent="-514350" algn="ctr">
              <a:buNone/>
            </a:pP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pembenaran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pengabsahan</a:t>
            </a:r>
            <a:r>
              <a:rPr lang="en-US" sz="2400" dirty="0" smtClean="0"/>
              <a:t> </a:t>
            </a:r>
            <a:r>
              <a:rPr lang="en-US" sz="2400" dirty="0" err="1" smtClean="0"/>
              <a:t>wewenang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(</a:t>
            </a:r>
            <a:r>
              <a:rPr lang="en-US" sz="2400" dirty="0" err="1" smtClean="0"/>
              <a:t>kekuasaan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)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prinsip-prinsip</a:t>
            </a:r>
            <a:r>
              <a:rPr lang="en-US" sz="2400" dirty="0" smtClean="0"/>
              <a:t> moral.</a:t>
            </a:r>
          </a:p>
          <a:p>
            <a:pPr marL="514350" indent="-514350" algn="ctr"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Legimasi</a:t>
            </a:r>
            <a:r>
              <a:rPr lang="en-US" sz="2400" dirty="0" smtClean="0"/>
              <a:t> </a:t>
            </a:r>
            <a:r>
              <a:rPr lang="en-US" sz="2400" dirty="0" err="1" smtClean="0"/>
              <a:t>legalitas</a:t>
            </a:r>
            <a:endParaRPr lang="en-US" sz="2400" dirty="0" smtClean="0"/>
          </a:p>
          <a:p>
            <a:pPr algn="ctr">
              <a:buNone/>
            </a:pP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keabsahan</a:t>
            </a:r>
            <a:r>
              <a:rPr lang="en-US" sz="2400" dirty="0" smtClean="0"/>
              <a:t> </a:t>
            </a:r>
            <a:r>
              <a:rPr lang="en-US" sz="2400" dirty="0" err="1" smtClean="0"/>
              <a:t>kekuasaan</a:t>
            </a:r>
            <a:r>
              <a:rPr lang="en-US" sz="2400" dirty="0" smtClean="0"/>
              <a:t> </a:t>
            </a:r>
            <a:r>
              <a:rPr lang="en-US" sz="2400" dirty="0" err="1" smtClean="0"/>
              <a:t>berkaitan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fungsi-fungsi</a:t>
            </a:r>
            <a:r>
              <a:rPr lang="en-US" sz="2400" dirty="0" smtClean="0"/>
              <a:t> </a:t>
            </a:r>
            <a:r>
              <a:rPr lang="en-US" sz="2400" dirty="0" err="1" smtClean="0"/>
              <a:t>kekuasaan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menuntut</a:t>
            </a:r>
            <a:r>
              <a:rPr lang="en-US" sz="2400" dirty="0" smtClean="0"/>
              <a:t> agar </a:t>
            </a:r>
            <a:r>
              <a:rPr lang="en-US" sz="2400" dirty="0" err="1" smtClean="0"/>
              <a:t>fungsi-fungsi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berkeadilan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memanusiakan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kekuasan</a:t>
            </a:r>
            <a:r>
              <a:rPr lang="en-US" dirty="0" smtClean="0"/>
              <a:t>.(Syahrial.2004:30)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Pengertian</a:t>
            </a:r>
            <a:r>
              <a:rPr lang="en-US" sz="4000" dirty="0" smtClean="0"/>
              <a:t> </a:t>
            </a:r>
            <a:r>
              <a:rPr lang="en-US" sz="4000" dirty="0" err="1" smtClean="0"/>
              <a:t>Nilai</a:t>
            </a:r>
            <a:r>
              <a:rPr lang="en-US" sz="4000" dirty="0" smtClean="0"/>
              <a:t>, Moral, </a:t>
            </a:r>
            <a:r>
              <a:rPr lang="en-US" sz="4000" dirty="0" err="1" smtClean="0"/>
              <a:t>dan</a:t>
            </a:r>
            <a:r>
              <a:rPr lang="en-US" sz="4000" dirty="0" smtClean="0"/>
              <a:t> Norma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algn="ctr">
              <a:buNone/>
            </a:pPr>
            <a:r>
              <a:rPr lang="en-US" dirty="0" smtClean="0"/>
              <a:t>NILAI</a:t>
            </a:r>
          </a:p>
          <a:p>
            <a:pPr lvl="1" algn="ctr">
              <a:buNone/>
            </a:pPr>
            <a:r>
              <a:rPr lang="id-ID" dirty="0" smtClean="0"/>
              <a:t>Dalam bidang filsafat, nilai dipakai untuk menunjuk kata benda </a:t>
            </a:r>
            <a:r>
              <a:rPr lang="id-ID" i="1" dirty="0" smtClean="0"/>
              <a:t>abstrak</a:t>
            </a:r>
            <a:r>
              <a:rPr lang="id-ID" dirty="0" smtClean="0"/>
              <a:t>, artinya </a:t>
            </a:r>
            <a:r>
              <a:rPr lang="id-ID" i="1" dirty="0" smtClean="0"/>
              <a:t>“keberhargaan” (worth) </a:t>
            </a:r>
            <a:r>
              <a:rPr lang="id-ID" dirty="0" smtClean="0"/>
              <a:t>atau </a:t>
            </a:r>
            <a:r>
              <a:rPr lang="id-ID" i="1" dirty="0" smtClean="0"/>
              <a:t>“kebaikan” (goodness)</a:t>
            </a:r>
            <a:r>
              <a:rPr lang="id-ID" dirty="0" smtClean="0"/>
              <a:t> dan kata kerja yang artinya </a:t>
            </a:r>
            <a:r>
              <a:rPr lang="id-ID" i="1" dirty="0" smtClean="0"/>
              <a:t>suatu tindakan kejiwaan tertentu dalam menilai atau melakukan penilaian</a:t>
            </a:r>
            <a:r>
              <a:rPr lang="id-ID" dirty="0" smtClean="0"/>
              <a:t>. (Frankena, 229)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ctr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 algn="ctr">
              <a:buFont typeface="Arial" pitchFamily="34" charset="0"/>
              <a:buChar char="•"/>
            </a:pPr>
            <a:r>
              <a:rPr lang="id-ID" dirty="0" smtClean="0"/>
              <a:t>Dalam </a:t>
            </a:r>
            <a:r>
              <a:rPr lang="id-ID" i="1" dirty="0" smtClean="0"/>
              <a:t>Dictionary of Sociology and Related Sciences = </a:t>
            </a:r>
            <a:r>
              <a:rPr lang="id-ID" dirty="0" smtClean="0"/>
              <a:t>kemampuan yang dipercayai yang ada pada suatu benda untuk memuaskan manusia. Sifat dari suatu benda yang menyebabkan menarik minat seseorang atau kelompok.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pPr marL="0" lvl="1" indent="0" algn="ctr"/>
            <a:r>
              <a:rPr lang="id-ID" b="1" dirty="0" smtClean="0"/>
              <a:t>Menilai </a:t>
            </a:r>
            <a:r>
              <a:rPr lang="id-ID" dirty="0" smtClean="0"/>
              <a:t>= menimbang, suatu kegiatan manusia untuk menghubungkan sesuatu dengan sesuatu yang lain, kemudian selanjutnya mengambil keputusan, yang berupa keputusan nilai yang dapat menyatakan :</a:t>
            </a:r>
            <a:endParaRPr lang="en-US" dirty="0" smtClean="0"/>
          </a:p>
          <a:p>
            <a:pPr marL="0" lvl="2" indent="0" algn="ctr"/>
            <a:r>
              <a:rPr lang="id-ID" dirty="0" smtClean="0"/>
              <a:t>Berguna / tidak berguna</a:t>
            </a:r>
            <a:endParaRPr lang="en-US" dirty="0" smtClean="0"/>
          </a:p>
          <a:p>
            <a:pPr marL="0" lvl="2" indent="0" algn="ctr"/>
            <a:r>
              <a:rPr lang="id-ID" dirty="0" smtClean="0"/>
              <a:t>Benar / tidak benar</a:t>
            </a:r>
            <a:endParaRPr lang="en-US" dirty="0" smtClean="0"/>
          </a:p>
          <a:p>
            <a:pPr marL="0" lvl="2" indent="0" algn="ctr"/>
            <a:r>
              <a:rPr lang="id-ID" dirty="0" smtClean="0"/>
              <a:t>Baik / tidak baik</a:t>
            </a:r>
            <a:endParaRPr lang="en-US" dirty="0" smtClean="0"/>
          </a:p>
          <a:p>
            <a:pPr marL="0" lvl="2" indent="0" algn="ctr"/>
            <a:r>
              <a:rPr lang="id-ID" dirty="0" smtClean="0"/>
              <a:t>Indah / tidak indah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587</Words>
  <Application>Microsoft Office PowerPoint</Application>
  <PresentationFormat>On-screen Show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Etika Politik</vt:lpstr>
      <vt:lpstr>Slide 2</vt:lpstr>
      <vt:lpstr>Etika politik</vt:lpstr>
      <vt:lpstr>Pembahasan utama etika politik</vt:lpstr>
      <vt:lpstr>Pokok permasalahan etika politik</vt:lpstr>
      <vt:lpstr>Slide 6</vt:lpstr>
      <vt:lpstr>Pengertian Nilai, Moral, dan Norma</vt:lpstr>
      <vt:lpstr>Slide 8</vt:lpstr>
      <vt:lpstr>Slide 9</vt:lpstr>
      <vt:lpstr>Nilai menurut para tokoh:</vt:lpstr>
      <vt:lpstr>Slide 11</vt:lpstr>
      <vt:lpstr>Slide 12</vt:lpstr>
      <vt:lpstr>Nilai dapat dikelompokkan :</vt:lpstr>
      <vt:lpstr>Slide 14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Politik</dc:title>
  <dc:creator>Yesi</dc:creator>
  <cp:lastModifiedBy>Yesi</cp:lastModifiedBy>
  <cp:revision>51</cp:revision>
  <dcterms:created xsi:type="dcterms:W3CDTF">2010-01-12T10:20:44Z</dcterms:created>
  <dcterms:modified xsi:type="dcterms:W3CDTF">2010-01-14T10:41:01Z</dcterms:modified>
</cp:coreProperties>
</file>