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0731-5298-478E-9665-6D292CB343F2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971C0-E778-41CB-8B7B-0F2DBC292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0D0FC-D6FE-4E87-ACE6-5F058B1AEEB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AC5F1-0447-4B7F-9CE7-DD3150B7EC4C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14567-E4C4-4894-B694-A29F11C7E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470025"/>
          </a:xfrm>
        </p:spPr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571604" y="3571876"/>
            <a:ext cx="6400800" cy="1423982"/>
          </a:xfrm>
        </p:spPr>
        <p:txBody>
          <a:bodyPr>
            <a:normAutofit/>
          </a:bodyPr>
          <a:lstStyle/>
          <a:p>
            <a:pPr algn="r"/>
            <a:endParaRPr lang="en-US" sz="1800" dirty="0" smtClean="0"/>
          </a:p>
          <a:p>
            <a:pPr algn="r"/>
            <a:r>
              <a:rPr lang="en-US" sz="1800" dirty="0" err="1" smtClean="0"/>
              <a:t>Oleh</a:t>
            </a:r>
            <a:endParaRPr lang="en-US" sz="1800" dirty="0" smtClean="0"/>
          </a:p>
          <a:p>
            <a:pPr algn="r"/>
            <a:r>
              <a:rPr lang="en-US" sz="1800" dirty="0" smtClean="0"/>
              <a:t>Yesi </a:t>
            </a:r>
            <a:r>
              <a:rPr lang="en-US" sz="1800" dirty="0" err="1" smtClean="0"/>
              <a:t>Marince</a:t>
            </a:r>
            <a:r>
              <a:rPr lang="en-US" sz="1800" dirty="0" smtClean="0"/>
              <a:t>, S.IP., </a:t>
            </a:r>
            <a:r>
              <a:rPr lang="en-US" sz="1800" dirty="0" err="1" smtClean="0"/>
              <a:t>M.Si</a:t>
            </a:r>
            <a:endParaRPr lang="en-US" sz="1800" dirty="0" smtClean="0"/>
          </a:p>
          <a:p>
            <a:pPr algn="r"/>
            <a:r>
              <a:rPr lang="en-US" sz="1800" dirty="0" err="1" smtClean="0"/>
              <a:t>Sesi</a:t>
            </a:r>
            <a:r>
              <a:rPr lang="en-US" sz="1800" smtClean="0"/>
              <a:t> </a:t>
            </a:r>
            <a:r>
              <a:rPr lang="en-US" sz="1800" smtClean="0"/>
              <a:t>4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Pancasila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Fundamental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Bangsa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Negara </a:t>
            </a:r>
            <a:r>
              <a:rPr lang="en-US" sz="3200" dirty="0" err="1" smtClean="0"/>
              <a:t>Republik</a:t>
            </a:r>
            <a:r>
              <a:rPr lang="en-US" sz="3200" dirty="0" smtClean="0"/>
              <a:t> Indonesia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34290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err="1" smtClean="0">
                <a:latin typeface="Agency FB" pitchFamily="34" charset="0"/>
              </a:rPr>
              <a:t>Pancasila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sebagai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nilai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dasar</a:t>
            </a:r>
            <a:r>
              <a:rPr lang="en-US" sz="3600" dirty="0" smtClean="0">
                <a:latin typeface="Agency FB" pitchFamily="34" charset="0"/>
              </a:rPr>
              <a:t> fundamental </a:t>
            </a:r>
            <a:r>
              <a:rPr lang="en-US" sz="3600" dirty="0" err="1" smtClean="0">
                <a:latin typeface="Agency FB" pitchFamily="34" charset="0"/>
              </a:rPr>
              <a:t>yaitu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  <a:cs typeface="Arial" pitchFamily="34" charset="0"/>
              </a:rPr>
              <a:t>seperangkat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nilai</a:t>
            </a:r>
            <a:r>
              <a:rPr lang="en-US" sz="3600" dirty="0" smtClean="0">
                <a:latin typeface="Agency FB" pitchFamily="34" charset="0"/>
              </a:rPr>
              <a:t> yang </a:t>
            </a:r>
            <a:r>
              <a:rPr lang="en-US" sz="3600" dirty="0" err="1" smtClean="0">
                <a:latin typeface="Agency FB" pitchFamily="34" charset="0"/>
              </a:rPr>
              <a:t>terpadu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berkenaan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dengan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hidup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bermasyarakat</a:t>
            </a:r>
            <a:r>
              <a:rPr lang="en-US" sz="3600" dirty="0" smtClean="0">
                <a:latin typeface="Agency FB" pitchFamily="34" charset="0"/>
              </a:rPr>
              <a:t>, </a:t>
            </a:r>
            <a:r>
              <a:rPr lang="en-US" sz="3600" dirty="0" err="1" smtClean="0">
                <a:latin typeface="Agency FB" pitchFamily="34" charset="0"/>
              </a:rPr>
              <a:t>berbangsa</a:t>
            </a:r>
            <a:r>
              <a:rPr lang="en-US" sz="3600" dirty="0" smtClean="0">
                <a:latin typeface="Agency FB" pitchFamily="34" charset="0"/>
              </a:rPr>
              <a:t>, </a:t>
            </a:r>
            <a:r>
              <a:rPr lang="en-US" sz="3600" dirty="0" err="1" smtClean="0">
                <a:latin typeface="Agency FB" pitchFamily="34" charset="0"/>
              </a:rPr>
              <a:t>dan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bernegara</a:t>
            </a:r>
            <a:r>
              <a:rPr lang="en-US" sz="3600" dirty="0" smtClean="0">
                <a:latin typeface="Agency FB" pitchFamily="34" charset="0"/>
              </a:rPr>
              <a:t>. </a:t>
            </a:r>
            <a:r>
              <a:rPr lang="en-US" sz="3600" dirty="0" err="1" smtClean="0">
                <a:latin typeface="Agency FB" pitchFamily="34" charset="0"/>
              </a:rPr>
              <a:t>Termaktub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dalam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pokok-pokok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pikiran</a:t>
            </a:r>
            <a:r>
              <a:rPr lang="en-US" sz="3600" dirty="0" smtClean="0">
                <a:latin typeface="Agency FB" pitchFamily="34" charset="0"/>
              </a:rPr>
              <a:t> yang </a:t>
            </a:r>
            <a:r>
              <a:rPr lang="en-US" sz="3600" dirty="0" err="1" smtClean="0">
                <a:latin typeface="Agency FB" pitchFamily="34" charset="0"/>
              </a:rPr>
              <a:t>terkandung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dalam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pembukaan</a:t>
            </a:r>
            <a:r>
              <a:rPr lang="en-US" sz="3600" dirty="0" smtClean="0">
                <a:latin typeface="Agency FB" pitchFamily="34" charset="0"/>
              </a:rPr>
              <a:t> UUD 1945</a:t>
            </a:r>
            <a:endParaRPr lang="en-US" sz="3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59"/>
            <a:ext cx="8229600" cy="4214843"/>
          </a:xfrm>
        </p:spPr>
        <p:txBody>
          <a:bodyPr>
            <a:normAutofit fontScale="92500"/>
          </a:bodyPr>
          <a:lstStyle/>
          <a:p>
            <a:pPr marL="514350" indent="-514350" algn="ctr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Pokok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Pikiran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Pertama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yaitu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negara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Indonesia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adalah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negara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persatuan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yaitu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negara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melindungi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segenap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bangsa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Indonesia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seluruh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tumpah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darah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Indonesia. Negara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mengatasi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segala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paham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golongan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perseorangan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Hal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ini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merupakan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penjabaran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sila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ketiga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Pokok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Pikiran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kedua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yaitu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negara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hendak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mewujudkan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keadilan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sosial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bagi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seluruh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rakyat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Indonesia,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maksudnya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Negara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berkewajiban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mewujudkan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kesejahteraan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umum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bagi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seluruh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rakyat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Indonesia,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Mencerdaskan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kehidupan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bangsa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ikut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Melaksanakan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ketertiban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dunia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berdasarkan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perdamaian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abadi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keadilan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sosial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pokok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pikiran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ini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penjabaran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dari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sila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kelima</a:t>
            </a:r>
            <a:r>
              <a:rPr lang="en-US" dirty="0" smtClean="0">
                <a:latin typeface="Bell MT" pitchFamily="18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r"/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r">
              <a:lnSpc>
                <a:spcPct val="150000"/>
              </a:lnSpc>
              <a:buNone/>
            </a:pPr>
            <a:r>
              <a:rPr lang="en-US" dirty="0" smtClean="0">
                <a:latin typeface="Berlin Sans FB" pitchFamily="34" charset="0"/>
              </a:rPr>
              <a:t>3. </a:t>
            </a:r>
            <a:r>
              <a:rPr lang="en-US" dirty="0" err="1" smtClean="0">
                <a:latin typeface="Berlin Sans FB" pitchFamily="34" charset="0"/>
              </a:rPr>
              <a:t>Pokok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pikiran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ketiga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yaitu</a:t>
            </a:r>
            <a:r>
              <a:rPr lang="en-US" dirty="0" smtClean="0">
                <a:latin typeface="Berlin Sans FB" pitchFamily="34" charset="0"/>
              </a:rPr>
              <a:t> Negara </a:t>
            </a:r>
            <a:r>
              <a:rPr lang="en-US" dirty="0" err="1" smtClean="0">
                <a:latin typeface="Berlin Sans FB" pitchFamily="34" charset="0"/>
              </a:rPr>
              <a:t>berkedaulatan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rakyat</a:t>
            </a:r>
            <a:r>
              <a:rPr lang="en-US" dirty="0" smtClean="0">
                <a:latin typeface="Berlin Sans FB" pitchFamily="34" charset="0"/>
              </a:rPr>
              <a:t>, </a:t>
            </a:r>
            <a:r>
              <a:rPr lang="en-US" dirty="0" err="1" smtClean="0">
                <a:latin typeface="Berlin Sans FB" pitchFamily="34" charset="0"/>
              </a:rPr>
              <a:t>berdasarkan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atas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kerakyatan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permusyaratan</a:t>
            </a:r>
            <a:r>
              <a:rPr lang="en-US" dirty="0" smtClean="0">
                <a:latin typeface="Berlin Sans FB" pitchFamily="34" charset="0"/>
              </a:rPr>
              <a:t>/</a:t>
            </a:r>
            <a:r>
              <a:rPr lang="en-US" dirty="0" err="1" smtClean="0">
                <a:latin typeface="Berlin Sans FB" pitchFamily="34" charset="0"/>
              </a:rPr>
              <a:t>perwakilan</a:t>
            </a:r>
            <a:r>
              <a:rPr lang="en-US" dirty="0" smtClean="0">
                <a:latin typeface="Berlin Sans FB" pitchFamily="34" charset="0"/>
              </a:rPr>
              <a:t>. </a:t>
            </a:r>
          </a:p>
          <a:p>
            <a:pPr algn="r">
              <a:lnSpc>
                <a:spcPct val="150000"/>
              </a:lnSpc>
              <a:buNone/>
            </a:pPr>
            <a:r>
              <a:rPr lang="en-US" dirty="0" err="1" smtClean="0">
                <a:latin typeface="Berlin Sans FB" pitchFamily="34" charset="0"/>
              </a:rPr>
              <a:t>Artianya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bahwa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negara</a:t>
            </a:r>
            <a:r>
              <a:rPr lang="en-US" dirty="0" smtClean="0">
                <a:latin typeface="Berlin Sans FB" pitchFamily="34" charset="0"/>
              </a:rPr>
              <a:t> Indonesia </a:t>
            </a:r>
            <a:r>
              <a:rPr lang="en-US" dirty="0" err="1" smtClean="0">
                <a:latin typeface="Berlin Sans FB" pitchFamily="34" charset="0"/>
              </a:rPr>
              <a:t>demokrasi</a:t>
            </a:r>
            <a:r>
              <a:rPr lang="en-US" dirty="0" smtClean="0">
                <a:latin typeface="Berlin Sans FB" pitchFamily="34" charset="0"/>
              </a:rPr>
              <a:t>, </a:t>
            </a:r>
            <a:r>
              <a:rPr lang="en-US" dirty="0" err="1" smtClean="0">
                <a:latin typeface="Berlin Sans FB" pitchFamily="34" charset="0"/>
              </a:rPr>
              <a:t>yaitu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kedaulatan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ditangan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rakyat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sesuai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dengan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sila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keempat</a:t>
            </a:r>
            <a:r>
              <a:rPr lang="en-US" dirty="0" smtClean="0">
                <a:latin typeface="Berlin Sans FB" pitchFamily="34" charset="0"/>
              </a:rPr>
              <a:t>.</a:t>
            </a:r>
            <a:endParaRPr lang="en-US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en-US" dirty="0" err="1" smtClean="0">
                <a:latin typeface="Bell MT" pitchFamily="18" charset="0"/>
              </a:rPr>
              <a:t>Pokok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pikiran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keempat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yaitu</a:t>
            </a:r>
            <a:r>
              <a:rPr lang="en-US" dirty="0" smtClean="0">
                <a:latin typeface="Bell MT" pitchFamily="18" charset="0"/>
              </a:rPr>
              <a:t> Negara </a:t>
            </a:r>
            <a:r>
              <a:rPr lang="en-US" dirty="0" err="1" smtClean="0">
                <a:latin typeface="Bell MT" pitchFamily="18" charset="0"/>
              </a:rPr>
              <a:t>berdasarkan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atas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ketuhanan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Maha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Esa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menurut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kemanusiaan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Adil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Beradab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sesuai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dengan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sila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perama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kedua</a:t>
            </a:r>
            <a:r>
              <a:rPr lang="en-US" dirty="0" smtClean="0">
                <a:latin typeface="Bell MT" pitchFamily="18" charset="0"/>
              </a:rPr>
              <a:t>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Dari </a:t>
            </a:r>
            <a:r>
              <a:rPr lang="en-US" sz="3600" dirty="0" err="1" smtClean="0"/>
              <a:t>uraian</a:t>
            </a:r>
            <a:r>
              <a:rPr lang="en-US" sz="3600" dirty="0" smtClean="0"/>
              <a:t> </a:t>
            </a:r>
            <a:r>
              <a:rPr lang="en-US" sz="3600" dirty="0" err="1" smtClean="0"/>
              <a:t>diatas</a:t>
            </a:r>
            <a:r>
              <a:rPr lang="en-US" sz="3600" dirty="0" smtClean="0"/>
              <a:t> </a:t>
            </a:r>
            <a:r>
              <a:rPr lang="en-US" sz="3600" dirty="0" err="1" smtClean="0"/>
              <a:t>Pancasila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Pembukaan</a:t>
            </a:r>
            <a:r>
              <a:rPr lang="en-US" sz="3600" dirty="0" smtClean="0"/>
              <a:t> UUS 1945 </a:t>
            </a:r>
            <a:r>
              <a:rPr lang="en-US" sz="3600" dirty="0" err="1" smtClean="0"/>
              <a:t>dinyatakan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pokok</a:t>
            </a:r>
            <a:r>
              <a:rPr lang="en-US" sz="3600" dirty="0" smtClean="0"/>
              <a:t> </a:t>
            </a:r>
            <a:r>
              <a:rPr lang="en-US" sz="3600" dirty="0" err="1" smtClean="0"/>
              <a:t>kaidah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 yang fundamental, </a:t>
            </a:r>
            <a:r>
              <a:rPr lang="en-US" sz="3600" dirty="0" err="1" smtClean="0"/>
              <a:t>dimana</a:t>
            </a:r>
            <a:r>
              <a:rPr lang="en-US" sz="3600" dirty="0" smtClean="0"/>
              <a:t> </a:t>
            </a:r>
            <a:r>
              <a:rPr lang="en-US" sz="3600" dirty="0" err="1" smtClean="0"/>
              <a:t>didalamnya</a:t>
            </a:r>
            <a:r>
              <a:rPr lang="en-US" sz="3600" dirty="0" smtClean="0"/>
              <a:t> </a:t>
            </a:r>
            <a:r>
              <a:rPr lang="en-US" sz="3600" dirty="0" err="1" smtClean="0"/>
              <a:t>terkandung</a:t>
            </a:r>
            <a:r>
              <a:rPr lang="en-US" sz="3600" dirty="0" smtClean="0"/>
              <a:t>  </a:t>
            </a:r>
            <a:r>
              <a:rPr lang="en-US" sz="3600" dirty="0" err="1" smtClean="0"/>
              <a:t>pokok-pokok</a:t>
            </a:r>
            <a:r>
              <a:rPr lang="en-US" sz="3600" dirty="0" smtClean="0"/>
              <a:t> </a:t>
            </a:r>
            <a:r>
              <a:rPr lang="en-US" sz="3600" dirty="0" err="1" smtClean="0"/>
              <a:t>berikut</a:t>
            </a:r>
            <a:r>
              <a:rPr lang="en-US" sz="3600" dirty="0" smtClean="0"/>
              <a:t>:</a:t>
            </a:r>
            <a:endParaRPr 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1500174"/>
            <a:ext cx="79296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r">
              <a:buFont typeface="+mj-lt"/>
              <a:buAutoNum type="arabicPeriod"/>
            </a:pPr>
            <a:r>
              <a:rPr lang="en-US" sz="3200" dirty="0" err="1" smtClean="0"/>
              <a:t>Dasar-dasar</a:t>
            </a:r>
            <a:r>
              <a:rPr lang="en-US" sz="3200" dirty="0" smtClean="0"/>
              <a:t> </a:t>
            </a:r>
            <a:r>
              <a:rPr lang="en-US" sz="3200" dirty="0" err="1" smtClean="0"/>
              <a:t>pembentukkan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, </a:t>
            </a:r>
            <a:r>
              <a:rPr lang="en-US" sz="3200" dirty="0" err="1" smtClean="0"/>
              <a:t>yaitu</a:t>
            </a:r>
            <a:r>
              <a:rPr lang="en-US" sz="3200" dirty="0" smtClean="0"/>
              <a:t> </a:t>
            </a:r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, </a:t>
            </a:r>
            <a:r>
              <a:rPr lang="en-US" sz="3200" dirty="0" err="1" smtClean="0"/>
              <a:t>asas</a:t>
            </a:r>
            <a:r>
              <a:rPr lang="en-US" sz="3200" dirty="0" smtClean="0"/>
              <a:t> </a:t>
            </a:r>
            <a:r>
              <a:rPr lang="en-US" sz="3200" dirty="0" err="1" smtClean="0"/>
              <a:t>politik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 (</a:t>
            </a:r>
            <a:r>
              <a:rPr lang="en-US" sz="3200" dirty="0" err="1" smtClean="0"/>
              <a:t>negara</a:t>
            </a:r>
            <a:r>
              <a:rPr lang="en-US" sz="3200" dirty="0" smtClean="0"/>
              <a:t> </a:t>
            </a:r>
            <a:r>
              <a:rPr lang="en-US" sz="3200" dirty="0" err="1" smtClean="0"/>
              <a:t>Republik</a:t>
            </a:r>
            <a:r>
              <a:rPr lang="en-US" sz="3200" dirty="0" smtClean="0"/>
              <a:t> Indonesia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berkedaulatan</a:t>
            </a:r>
            <a:r>
              <a:rPr lang="en-US" sz="3200" dirty="0" smtClean="0"/>
              <a:t> Rakyat)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asas</a:t>
            </a:r>
            <a:r>
              <a:rPr lang="en-US" sz="3200" dirty="0" smtClean="0"/>
              <a:t> </a:t>
            </a:r>
            <a:r>
              <a:rPr lang="en-US" sz="3200" dirty="0" err="1" smtClean="0"/>
              <a:t>kerohanian</a:t>
            </a:r>
            <a:r>
              <a:rPr lang="en-US" sz="3200" dirty="0" smtClean="0"/>
              <a:t> </a:t>
            </a:r>
            <a:r>
              <a:rPr lang="en-US" sz="3200" dirty="0" err="1" smtClean="0"/>
              <a:t>negara</a:t>
            </a:r>
            <a:r>
              <a:rPr lang="en-US" sz="3200" dirty="0" smtClean="0"/>
              <a:t> (</a:t>
            </a:r>
            <a:r>
              <a:rPr lang="en-US" sz="3200" dirty="0" err="1" smtClean="0"/>
              <a:t>Pancasila</a:t>
            </a:r>
            <a:r>
              <a:rPr lang="en-US" sz="3200" dirty="0" smtClean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2071678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en-US" sz="3200" dirty="0" smtClean="0"/>
              <a:t>2. </a:t>
            </a:r>
            <a:r>
              <a:rPr lang="en-US" sz="3200" dirty="0" err="1" smtClean="0"/>
              <a:t>Ketentuan</a:t>
            </a:r>
            <a:r>
              <a:rPr lang="en-US" sz="3200" dirty="0" smtClean="0"/>
              <a:t> </a:t>
            </a:r>
            <a:r>
              <a:rPr lang="en-US" sz="3200" dirty="0" err="1" smtClean="0"/>
              <a:t>diadakannya</a:t>
            </a:r>
            <a:r>
              <a:rPr lang="en-US" sz="3200" dirty="0" smtClean="0"/>
              <a:t> UUD 1945, </a:t>
            </a:r>
            <a:r>
              <a:rPr lang="en-US" sz="3200" dirty="0" err="1" smtClean="0"/>
              <a:t>yaitu</a:t>
            </a:r>
            <a:r>
              <a:rPr lang="en-US" sz="3200" dirty="0" smtClean="0"/>
              <a:t> ”… </a:t>
            </a:r>
            <a:r>
              <a:rPr lang="en-US" sz="3200" dirty="0" err="1" smtClean="0"/>
              <a:t>disusunlah</a:t>
            </a:r>
            <a:r>
              <a:rPr lang="en-US" sz="3200" dirty="0" smtClean="0"/>
              <a:t> </a:t>
            </a:r>
            <a:r>
              <a:rPr lang="en-US" sz="3200" dirty="0" err="1" smtClean="0"/>
              <a:t>kemerdekaan</a:t>
            </a:r>
            <a:r>
              <a:rPr lang="en-US" sz="3200" dirty="0" smtClean="0"/>
              <a:t> </a:t>
            </a:r>
            <a:r>
              <a:rPr lang="en-US" sz="3200" dirty="0" err="1" smtClean="0"/>
              <a:t>kebangsaan</a:t>
            </a:r>
            <a:r>
              <a:rPr lang="en-US" sz="3200" dirty="0" smtClean="0"/>
              <a:t> </a:t>
            </a:r>
            <a:r>
              <a:rPr lang="en-US" sz="3200" dirty="0" err="1" smtClean="0"/>
              <a:t>Indonedia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UU </a:t>
            </a:r>
            <a:r>
              <a:rPr lang="en-US" sz="3200" dirty="0" err="1" smtClean="0"/>
              <a:t>dasar</a:t>
            </a:r>
            <a:r>
              <a:rPr lang="en-US" sz="3200" dirty="0" smtClean="0"/>
              <a:t> Negara Indonesia…”, Hal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 </a:t>
            </a:r>
            <a:r>
              <a:rPr lang="en-US" sz="3200" dirty="0" err="1" smtClean="0"/>
              <a:t>menunjukkan</a:t>
            </a:r>
            <a:r>
              <a:rPr lang="en-US" sz="3200" dirty="0" smtClean="0"/>
              <a:t> </a:t>
            </a:r>
            <a:r>
              <a:rPr lang="en-US" sz="3200" dirty="0" err="1" smtClean="0"/>
              <a:t>adanya</a:t>
            </a:r>
            <a:r>
              <a:rPr lang="en-US" sz="3200" dirty="0" smtClean="0"/>
              <a:t> </a:t>
            </a: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Hukum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000" dirty="0" smtClean="0"/>
              <a:t>2. </a:t>
            </a:r>
            <a:r>
              <a:rPr lang="en-US" sz="3000" dirty="0" err="1" smtClean="0"/>
              <a:t>Nilai</a:t>
            </a:r>
            <a:r>
              <a:rPr lang="en-US" sz="3000" dirty="0" smtClean="0"/>
              <a:t> Instrumental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sz="2600" dirty="0" err="1" smtClean="0"/>
              <a:t>Nilai</a:t>
            </a:r>
            <a:r>
              <a:rPr lang="en-US" sz="2600" dirty="0" smtClean="0"/>
              <a:t> Instrumental, </a:t>
            </a:r>
            <a:r>
              <a:rPr lang="en-US" sz="2600" dirty="0" err="1" smtClean="0"/>
              <a:t>nilai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pedoman</a:t>
            </a:r>
            <a:r>
              <a:rPr lang="en-US" sz="2600" dirty="0" smtClean="0"/>
              <a:t> </a:t>
            </a:r>
            <a:r>
              <a:rPr lang="en-US" sz="2600" dirty="0" err="1" smtClean="0"/>
              <a:t>pelaksanaan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dasar</a:t>
            </a:r>
            <a:r>
              <a:rPr lang="en-US" sz="2600" dirty="0" smtClean="0"/>
              <a:t>.</a:t>
            </a:r>
          </a:p>
          <a:p>
            <a:pPr marL="0" indent="0" algn="ctr">
              <a:buNone/>
            </a:pPr>
            <a:endParaRPr lang="en-US" sz="2600" dirty="0" smtClean="0"/>
          </a:p>
          <a:p>
            <a:pPr marL="0" indent="0" algn="ctr">
              <a:buBlip>
                <a:blip r:embed="rId2"/>
              </a:buBlip>
            </a:pPr>
            <a:r>
              <a:rPr lang="en-US" sz="2600" dirty="0" err="1" smtClean="0"/>
              <a:t>Nilai</a:t>
            </a:r>
            <a:r>
              <a:rPr lang="en-US" sz="2600" dirty="0" smtClean="0"/>
              <a:t> Instrumental </a:t>
            </a:r>
            <a:r>
              <a:rPr lang="en-US" sz="2600" dirty="0" err="1" smtClean="0"/>
              <a:t>berkaitan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Tingkah</a:t>
            </a:r>
            <a:r>
              <a:rPr lang="en-US" sz="2600" dirty="0" smtClean="0"/>
              <a:t> </a:t>
            </a:r>
            <a:r>
              <a:rPr lang="en-US" sz="2600" dirty="0" err="1" smtClean="0"/>
              <a:t>Laku</a:t>
            </a:r>
            <a:r>
              <a:rPr lang="en-US" sz="2600" dirty="0" smtClean="0"/>
              <a:t> </a:t>
            </a:r>
            <a:r>
              <a:rPr lang="en-US" sz="2600" dirty="0" err="1" smtClean="0"/>
              <a:t>manusia</a:t>
            </a:r>
            <a:r>
              <a:rPr lang="en-US" sz="2600" dirty="0" smtClean="0"/>
              <a:t> </a:t>
            </a:r>
            <a:r>
              <a:rPr lang="en-US" sz="2600" dirty="0" err="1" smtClean="0"/>
              <a:t>yaitu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moral</a:t>
            </a:r>
          </a:p>
          <a:p>
            <a:pPr marL="0" indent="0" algn="ctr">
              <a:buBlip>
                <a:blip r:embed="rId2"/>
              </a:buBlip>
            </a:pPr>
            <a:r>
              <a:rPr lang="en-US" sz="2600" dirty="0" err="1" smtClean="0"/>
              <a:t>Nilai</a:t>
            </a:r>
            <a:r>
              <a:rPr lang="en-US" sz="2600" dirty="0" smtClean="0"/>
              <a:t> Instrumental </a:t>
            </a:r>
            <a:r>
              <a:rPr lang="en-US" sz="2600" dirty="0" err="1" smtClean="0"/>
              <a:t>berkaitan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Organisasi</a:t>
            </a:r>
            <a:r>
              <a:rPr lang="en-US" sz="2600" dirty="0" smtClean="0"/>
              <a:t>/</a:t>
            </a:r>
            <a:r>
              <a:rPr lang="en-US" sz="2600" dirty="0" err="1" smtClean="0"/>
              <a:t>negara</a:t>
            </a:r>
            <a:r>
              <a:rPr lang="en-US" sz="2600" dirty="0" smtClean="0"/>
              <a:t>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instrumental </a:t>
            </a:r>
            <a:r>
              <a:rPr lang="en-US" sz="2600" dirty="0" err="1" smtClean="0"/>
              <a:t>tersebut</a:t>
            </a:r>
            <a:r>
              <a:rPr lang="en-US" sz="2600" dirty="0" smtClean="0"/>
              <a:t>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</a:t>
            </a:r>
            <a:r>
              <a:rPr lang="en-US" sz="2600" dirty="0" err="1" smtClean="0"/>
              <a:t>arahan</a:t>
            </a:r>
            <a:r>
              <a:rPr lang="en-US" sz="2600" dirty="0" smtClean="0"/>
              <a:t> </a:t>
            </a:r>
            <a:r>
              <a:rPr lang="en-US" sz="2600" dirty="0" err="1" smtClean="0"/>
              <a:t>kebijakan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strategi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bersumber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dasar</a:t>
            </a:r>
            <a:endParaRPr lang="en-US" sz="2600" dirty="0" smtClean="0"/>
          </a:p>
          <a:p>
            <a:pPr marL="0" indent="0" algn="ctr">
              <a:buBlip>
                <a:blip r:embed="rId2"/>
              </a:buBlip>
            </a:pP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Instrumental </a:t>
            </a:r>
            <a:r>
              <a:rPr lang="en-US" sz="2600" dirty="0" err="1" smtClean="0"/>
              <a:t>terdapat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pasal</a:t>
            </a:r>
            <a:r>
              <a:rPr lang="en-US" sz="2600" dirty="0" smtClean="0"/>
              <a:t> UUD 1945.</a:t>
            </a:r>
          </a:p>
          <a:p>
            <a:pPr marL="0" indent="0" algn="ctr">
              <a:buBlip>
                <a:blip r:embed="rId2"/>
              </a:buBlip>
            </a:pP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Istrumental</a:t>
            </a:r>
            <a:r>
              <a:rPr lang="en-US" sz="2600" dirty="0" smtClean="0"/>
              <a:t> </a:t>
            </a:r>
            <a:r>
              <a:rPr lang="en-US" sz="2600" dirty="0" err="1" smtClean="0"/>
              <a:t>terdapat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pasal</a:t>
            </a:r>
            <a:r>
              <a:rPr lang="en-US" sz="2600" dirty="0" smtClean="0"/>
              <a:t> UUD 1945</a:t>
            </a:r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Praktis</a:t>
            </a:r>
            <a:endParaRPr lang="en-US" sz="2800" dirty="0" smtClean="0"/>
          </a:p>
          <a:p>
            <a:pPr algn="ctr">
              <a:buNone/>
            </a:pP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penjabaran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lanjut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instrumental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. ATAU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instrumental.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Blip>
                <a:blip r:embed="rId2"/>
              </a:buBlip>
            </a:pP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ketatanegaraan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UU </a:t>
            </a:r>
            <a:r>
              <a:rPr lang="en-US" sz="2400" dirty="0" err="1" smtClean="0"/>
              <a:t>organik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perundang-undangan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UUD 1945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86100" y="2743200"/>
            <a:ext cx="3238500" cy="379095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17526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TAP </a:t>
            </a:r>
            <a:r>
              <a:rPr lang="id-ID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MPR Nomor </a:t>
            </a: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III</a:t>
            </a:r>
            <a:r>
              <a:rPr lang="id-ID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/MPR/</a:t>
            </a:r>
            <a:r>
              <a:rPr lang="en-US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2000</a:t>
            </a:r>
            <a:r>
              <a:rPr lang="id-ID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tentang </a:t>
            </a: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Sumber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Hukum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dan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Tata </a:t>
            </a: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Urutan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Peraturan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Perundang-Undangan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.</a:t>
            </a:r>
          </a:p>
          <a:p>
            <a:pPr marL="609600" indent="-609600">
              <a:lnSpc>
                <a:spcPct val="80000"/>
              </a:lnSpc>
            </a:pP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838200" y="228600"/>
            <a:ext cx="46482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i="1" kern="10" spc="48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Ketetapan</a:t>
            </a:r>
            <a:r>
              <a:rPr lang="en-US" i="1" kern="10" spc="48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 MPR RI </a:t>
            </a:r>
            <a:r>
              <a:rPr lang="en-US" i="1" kern="10" spc="48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Nomor</a:t>
            </a:r>
            <a:r>
              <a:rPr lang="en-US" i="1" kern="10" spc="48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 I/MPR/2003</a:t>
            </a:r>
          </a:p>
        </p:txBody>
      </p:sp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1524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i="1" kern="10" spc="48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PASAL 4</a:t>
            </a:r>
          </a:p>
        </p:txBody>
      </p:sp>
      <p:pic>
        <p:nvPicPr>
          <p:cNvPr id="34822" name="Picture 6" descr="5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28601"/>
            <a:ext cx="533400" cy="493713"/>
          </a:xfrm>
          <a:prstGeom prst="rect">
            <a:avLst/>
          </a:prstGeom>
          <a:noFill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524000" y="2209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 u="sng">
                <a:latin typeface="Arial" pitchFamily="34" charset="0"/>
                <a:cs typeface="Arial" pitchFamily="34" charset="0"/>
              </a:rPr>
              <a:t>TAP MPR No.III/MPR/2000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5410200" y="2209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 u="sng">
                <a:latin typeface="Arial" pitchFamily="34" charset="0"/>
                <a:cs typeface="Arial" pitchFamily="34" charset="0"/>
              </a:rPr>
              <a:t>UU No.10/2004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743200" y="29718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Arial" pitchFamily="34" charset="0"/>
                <a:cs typeface="Arial" pitchFamily="34" charset="0"/>
              </a:rPr>
              <a:t>UUD 1945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557097" y="3576638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TAP MPR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2514600" y="40386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UU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2286000" y="50292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PP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752600" y="54864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KEPPRES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1600200" y="59436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PERDA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4366846" y="29718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UUD 1945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4800600" y="38100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UU/PERPU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44196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PP</a:t>
            </a: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5410200" y="51054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PERPRES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5562600" y="58674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PERDA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2209800" y="45720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PERPU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 advAuto="0"/>
      <p:bldP spid="34820" grpId="0" animBg="1"/>
      <p:bldP spid="34821" grpId="0" animBg="1"/>
      <p:bldP spid="34824" grpId="0" autoUpdateAnimBg="0"/>
      <p:bldP spid="34825" grpId="0" autoUpdateAnimBg="0"/>
      <p:bldP spid="34826" grpId="0" autoUpdateAnimBg="0"/>
      <p:bldP spid="34827" grpId="0" autoUpdateAnimBg="0"/>
      <p:bldP spid="34828" grpId="0" autoUpdateAnimBg="0"/>
      <p:bldP spid="34829" grpId="0" autoUpdateAnimBg="0"/>
      <p:bldP spid="34830" grpId="0" autoUpdateAnimBg="0"/>
      <p:bldP spid="34831" grpId="0" autoUpdateAnimBg="0"/>
      <p:bldP spid="34832" grpId="0" autoUpdateAnimBg="0"/>
      <p:bldP spid="34833" grpId="0" autoUpdateAnimBg="0"/>
      <p:bldP spid="34834" grpId="0" autoUpdateAnimBg="0"/>
      <p:bldP spid="34835" grpId="0" autoUpdateAnimBg="0"/>
      <p:bldP spid="34836" grpId="0" autoUpdateAnimBg="0"/>
      <p:bldP spid="348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/>
          <a:lstStyle/>
          <a:p>
            <a:pPr algn="r">
              <a:buBlip>
                <a:blip r:embed="rId2"/>
              </a:buBlip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UUD 1945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.</a:t>
            </a:r>
          </a:p>
          <a:p>
            <a:pPr algn="r">
              <a:buBlip>
                <a:blip r:embed="rId2"/>
              </a:buBlip>
            </a:pPr>
            <a:r>
              <a:rPr lang="en-US" dirty="0" err="1" smtClean="0"/>
              <a:t>Nilai</a:t>
            </a:r>
            <a:r>
              <a:rPr lang="en-US" dirty="0" smtClean="0"/>
              <a:t> Instrumental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pasal-pasal</a:t>
            </a:r>
            <a:r>
              <a:rPr lang="en-US" dirty="0" smtClean="0"/>
              <a:t> UUD 1945</a:t>
            </a:r>
          </a:p>
          <a:p>
            <a:pPr algn="r">
              <a:buBlip>
                <a:blip r:embed="rId2"/>
              </a:buBlip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UU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Daerah.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3429024"/>
          </a:xfrm>
        </p:spPr>
        <p:txBody>
          <a:bodyPr/>
          <a:lstStyle/>
          <a:p>
            <a:pPr marL="0" indent="0" algn="ctr"/>
            <a:r>
              <a:rPr lang="en-US" dirty="0" smtClean="0"/>
              <a:t> Moral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dirty="0" smtClean="0"/>
              <a:t>Moral </a:t>
            </a:r>
            <a:r>
              <a:rPr lang="en-US" sz="2800" dirty="0" err="1" smtClean="0"/>
              <a:t>berasal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latin</a:t>
            </a:r>
            <a:r>
              <a:rPr lang="en-US" sz="2800" dirty="0" smtClean="0"/>
              <a:t>. </a:t>
            </a:r>
          </a:p>
          <a:p>
            <a:pPr marL="0" indent="0" algn="ctr">
              <a:buNone/>
            </a:pPr>
            <a:r>
              <a:rPr lang="en-US" sz="2800" dirty="0" err="1" smtClean="0"/>
              <a:t>Berasal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 </a:t>
            </a:r>
            <a:r>
              <a:rPr lang="en-US" sz="2800" dirty="0" err="1" smtClean="0"/>
              <a:t>kata</a:t>
            </a:r>
            <a:r>
              <a:rPr lang="en-US" sz="2800" dirty="0" smtClean="0"/>
              <a:t> mores (</a:t>
            </a:r>
            <a:r>
              <a:rPr lang="en-US" sz="2800" dirty="0" err="1" smtClean="0"/>
              <a:t>mos</a:t>
            </a:r>
            <a:r>
              <a:rPr lang="en-US" sz="2800" dirty="0" smtClean="0"/>
              <a:t>) yang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kesusilaan</a:t>
            </a:r>
            <a:r>
              <a:rPr lang="en-US" sz="2800" dirty="0" smtClean="0"/>
              <a:t>, </a:t>
            </a:r>
            <a:r>
              <a:rPr lang="en-US" sz="2800" dirty="0" err="1" smtClean="0"/>
              <a:t>tabiat</a:t>
            </a:r>
            <a:r>
              <a:rPr lang="en-US" sz="2800" dirty="0" smtClean="0"/>
              <a:t>, </a:t>
            </a:r>
            <a:r>
              <a:rPr lang="en-US" sz="2800" dirty="0" err="1" smtClean="0"/>
              <a:t>kelakuan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Macam-macam</a:t>
            </a:r>
            <a:r>
              <a:rPr lang="en-US" dirty="0" smtClean="0"/>
              <a:t> moral: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Moral </a:t>
            </a:r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agama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Moral </a:t>
            </a:r>
            <a:r>
              <a:rPr lang="en-US" dirty="0" err="1" smtClean="0"/>
              <a:t>filsafat</a:t>
            </a: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Moral </a:t>
            </a:r>
            <a:r>
              <a:rPr lang="en-US" dirty="0" err="1" smtClean="0"/>
              <a:t>etika</a:t>
            </a: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Moral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Moral </a:t>
            </a:r>
            <a:r>
              <a:rPr lang="en-US" dirty="0" err="1" smtClean="0"/>
              <a:t>ilmu</a:t>
            </a:r>
            <a:endParaRPr lang="en-US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US" dirty="0" err="1" smtClean="0"/>
              <a:t>dsb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2643206"/>
          </a:xfrm>
        </p:spPr>
        <p:txBody>
          <a:bodyPr/>
          <a:lstStyle/>
          <a:p>
            <a:pPr algn="ctr"/>
            <a:r>
              <a:rPr lang="en-US" dirty="0" smtClean="0"/>
              <a:t>Norma</a:t>
            </a:r>
          </a:p>
          <a:p>
            <a:pPr marL="0" indent="0" algn="ctr">
              <a:buNone/>
            </a:pP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Norma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kekuatan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dipatuhi</a:t>
            </a:r>
            <a:r>
              <a:rPr lang="en-US" sz="2800" dirty="0" smtClean="0"/>
              <a:t>, yang </a:t>
            </a:r>
            <a:r>
              <a:rPr lang="en-US" sz="2800" dirty="0" err="1" smtClean="0"/>
              <a:t>dikenal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sanksi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diantaranya</a:t>
            </a:r>
            <a:r>
              <a:rPr lang="en-US" sz="28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Norma agama,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sanksi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Tuhan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Norma </a:t>
            </a:r>
            <a:r>
              <a:rPr lang="en-US" sz="2800" dirty="0" err="1" smtClean="0"/>
              <a:t>kesusilaan</a:t>
            </a:r>
            <a:r>
              <a:rPr lang="en-US" sz="2800" dirty="0" smtClean="0"/>
              <a:t>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sanksi</a:t>
            </a:r>
            <a:r>
              <a:rPr lang="en-US" sz="2800" dirty="0" smtClean="0"/>
              <a:t> rasa </a:t>
            </a:r>
            <a:r>
              <a:rPr lang="en-US" sz="2800" dirty="0" err="1" smtClean="0"/>
              <a:t>malu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menyesal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Norma </a:t>
            </a:r>
            <a:r>
              <a:rPr lang="en-US" sz="2800" dirty="0" err="1" smtClean="0"/>
              <a:t>kesopanan</a:t>
            </a:r>
            <a:r>
              <a:rPr lang="en-US" sz="2800" dirty="0" smtClean="0"/>
              <a:t>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sanksi</a:t>
            </a:r>
            <a:r>
              <a:rPr lang="en-US" sz="2800" dirty="0" smtClean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mengusilkan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pergaulan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Norma </a:t>
            </a:r>
            <a:r>
              <a:rPr lang="en-US" sz="2800" dirty="0" err="1" smtClean="0"/>
              <a:t>hukum</a:t>
            </a:r>
            <a:r>
              <a:rPr lang="en-US" sz="2800" dirty="0" smtClean="0"/>
              <a:t>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saksi</a:t>
            </a:r>
            <a:r>
              <a:rPr lang="en-US" sz="2800" dirty="0" smtClean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penjara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kurungan</a:t>
            </a:r>
            <a:r>
              <a:rPr lang="en-US" sz="2800" dirty="0" smtClean="0"/>
              <a:t> , </a:t>
            </a:r>
            <a:r>
              <a:rPr lang="en-US" sz="2800" dirty="0" err="1" smtClean="0"/>
              <a:t>denda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dipaksakan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560</Words>
  <Application>Microsoft Office PowerPoint</Application>
  <PresentationFormat>On-screen Show (4:3)</PresentationFormat>
  <Paragraphs>66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Etika Politik</vt:lpstr>
      <vt:lpstr>Pancasila Sebagai Etika Politik</vt:lpstr>
      <vt:lpstr>Slide 3</vt:lpstr>
      <vt:lpstr>Slide 4</vt:lpstr>
      <vt:lpstr>Slide 5</vt:lpstr>
      <vt:lpstr>Slide 6</vt:lpstr>
      <vt:lpstr>Slide 7</vt:lpstr>
      <vt:lpstr>Slide 8</vt:lpstr>
      <vt:lpstr>Slide 9</vt:lpstr>
      <vt:lpstr>Pancasila sebagai Nilai Dasar Fundamental bagi Bangsa dan Negara Republik Indonesia</vt:lpstr>
      <vt:lpstr>Slide 11</vt:lpstr>
      <vt:lpstr>Slide 12</vt:lpstr>
      <vt:lpstr>Slide 13</vt:lpstr>
      <vt:lpstr>Slide 14</vt:lpstr>
      <vt:lpstr>Dari uraian diatas Pancasila dan Pembukaan UUS 1945 dinyatakan sebagai pokok kaidah negara yang fundamental, dimana didalamnya terkandung  pokok-pokok berikut:</vt:lpstr>
      <vt:lpstr>Slide 16</vt:lpstr>
      <vt:lpstr>Slide 17</vt:lpstr>
    </vt:vector>
  </TitlesOfParts>
  <Company>Unikom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Yesi</dc:creator>
  <cp:lastModifiedBy>Yesi</cp:lastModifiedBy>
  <cp:revision>13</cp:revision>
  <dcterms:created xsi:type="dcterms:W3CDTF">2010-01-14T06:50:18Z</dcterms:created>
  <dcterms:modified xsi:type="dcterms:W3CDTF">2010-01-14T10:47:26Z</dcterms:modified>
</cp:coreProperties>
</file>