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0" r:id="rId4"/>
    <p:sldId id="261" r:id="rId5"/>
    <p:sldId id="265" r:id="rId6"/>
    <p:sldId id="266" r:id="rId7"/>
    <p:sldId id="264" r:id="rId8"/>
    <p:sldId id="259" r:id="rId9"/>
    <p:sldId id="258" r:id="rId10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681DB2-ED1F-4A82-ACCC-9AD2F3235CC9}" type="datetimeFigureOut">
              <a:rPr lang="id-ID" smtClean="0"/>
              <a:pPr/>
              <a:t>18/03/2012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AA53B3-E0BD-48C8-B682-F36C35529D4F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A53B3-E0BD-48C8-B682-F36C35529D4F}" type="slidenum">
              <a:rPr lang="id-ID" smtClean="0"/>
              <a:pPr/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A53B3-E0BD-48C8-B682-F36C35529D4F}" type="slidenum">
              <a:rPr lang="id-ID" smtClean="0"/>
              <a:pPr/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A53B3-E0BD-48C8-B682-F36C35529D4F}" type="slidenum">
              <a:rPr lang="id-ID" smtClean="0"/>
              <a:pPr/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A53B3-E0BD-48C8-B682-F36C35529D4F}" type="slidenum">
              <a:rPr lang="id-ID" smtClean="0"/>
              <a:pPr/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A53B3-E0BD-48C8-B682-F36C35529D4F}" type="slidenum">
              <a:rPr lang="id-ID" smtClean="0"/>
              <a:pPr/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A53B3-E0BD-48C8-B682-F36C35529D4F}" type="slidenum">
              <a:rPr lang="id-ID" smtClean="0"/>
              <a:pPr/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A53B3-E0BD-48C8-B682-F36C35529D4F}" type="slidenum">
              <a:rPr lang="id-ID" smtClean="0"/>
              <a:pPr/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A53B3-E0BD-48C8-B682-F36C35529D4F}" type="slidenum">
              <a:rPr lang="id-ID" smtClean="0"/>
              <a:pPr/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A53B3-E0BD-48C8-B682-F36C35529D4F}" type="slidenum">
              <a:rPr lang="id-ID" smtClean="0"/>
              <a:pPr/>
              <a:t>9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73EF21-C766-485F-80F1-D7A02B536CE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ADDC82-4646-46BE-B002-2BB37B46E61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333FB2-0277-49D2-9B70-4DF144C6B0F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33024C-952F-4747-8C76-DB816C53736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C9948D-1E86-450D-85FC-8A82AE0072C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BD5868-DB69-4A19-8EAB-F920F92E9D2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379E1A-4C0C-4654-9E97-0A8826BF4A2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D76A0A-3903-43C1-A7AA-7300D1C37E3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AD510E-664E-4F79-BCC9-7F653A1CAE2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853793-FEEB-4746-AEF8-C6DA8F27D26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B7F6BE-7C07-4432-BD0D-159714DC087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2D90062C-E01C-40A6-83CA-1712EF42EE2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92150"/>
            <a:ext cx="6623050" cy="576263"/>
          </a:xfrm>
        </p:spPr>
        <p:txBody>
          <a:bodyPr/>
          <a:lstStyle/>
          <a:p>
            <a:pPr algn="l" eaLnBrk="1" hangingPunct="1"/>
            <a:r>
              <a:rPr lang="id-ID" sz="3200" dirty="0" smtClean="0">
                <a:solidFill>
                  <a:schemeClr val="tx1"/>
                </a:solidFill>
              </a:rPr>
              <a:t>Program Linear</a:t>
            </a:r>
            <a:endParaRPr lang="fr-FR" sz="3200" dirty="0" smtClean="0">
              <a:solidFill>
                <a:schemeClr val="tx1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42988" y="1222375"/>
            <a:ext cx="6400800" cy="550863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id-ID" sz="2800" dirty="0" smtClean="0"/>
              <a:t>Metode Big M</a:t>
            </a:r>
            <a:endParaRPr lang="fr-F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dirty="0" smtClean="0">
                <a:solidFill>
                  <a:schemeClr val="tx1"/>
                </a:solidFill>
              </a:rPr>
              <a:t>Variabel Artifisial</a:t>
            </a:r>
            <a:endParaRPr lang="fr-FR" dirty="0" smtClean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6013" y="1600200"/>
            <a:ext cx="6769100" cy="4525963"/>
          </a:xfrm>
        </p:spPr>
        <p:txBody>
          <a:bodyPr/>
          <a:lstStyle/>
          <a:p>
            <a:pPr eaLnBrk="1" hangingPunct="1"/>
            <a:r>
              <a:rPr lang="id-ID" dirty="0" smtClean="0"/>
              <a:t>Digunakan untuk kendala yang bertanda ‘=‘ dan ‘≥’. </a:t>
            </a:r>
          </a:p>
          <a:p>
            <a:pPr eaLnBrk="1" hangingPunct="1"/>
            <a:r>
              <a:rPr lang="id-ID" dirty="0" smtClean="0"/>
              <a:t>Berfungsi sebagai variabel basis diawal proses iterasi</a:t>
            </a:r>
          </a:p>
          <a:p>
            <a:pPr eaLnBrk="1" hangingPunct="1"/>
            <a:r>
              <a:rPr lang="id-ID" dirty="0" smtClean="0"/>
              <a:t>Diakhir iterasi variabel artifisial = 0 jika tidak maka solusi yang diperoleh tidak fisibel</a:t>
            </a:r>
          </a:p>
          <a:p>
            <a:pPr eaLnBrk="1" hangingPunct="1">
              <a:buNone/>
            </a:pPr>
            <a:endParaRPr lang="id-ID" dirty="0" smtClean="0"/>
          </a:p>
          <a:p>
            <a:pPr eaLnBrk="1" hangingPunct="1"/>
            <a:endParaRPr lang="id-ID" dirty="0" smtClean="0"/>
          </a:p>
          <a:p>
            <a:pPr eaLnBrk="1" hangingPunct="1"/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dirty="0" smtClean="0">
                <a:solidFill>
                  <a:schemeClr val="tx1"/>
                </a:solidFill>
              </a:rPr>
              <a:t>Fungsi Tujuan</a:t>
            </a:r>
            <a:endParaRPr lang="fr-FR" dirty="0" smtClean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6013" y="1600200"/>
            <a:ext cx="6769100" cy="4525963"/>
          </a:xfrm>
        </p:spPr>
        <p:txBody>
          <a:bodyPr/>
          <a:lstStyle/>
          <a:p>
            <a:pPr eaLnBrk="1" hangingPunct="1"/>
            <a:r>
              <a:rPr lang="id-ID" dirty="0" smtClean="0"/>
              <a:t>Fungsi tujuan diberi </a:t>
            </a:r>
            <a:r>
              <a:rPr lang="id-ID" dirty="0" smtClean="0"/>
              <a:t>koefisien</a:t>
            </a:r>
            <a:r>
              <a:rPr lang="id-ID" dirty="0" smtClean="0"/>
              <a:t> </a:t>
            </a:r>
            <a:r>
              <a:rPr lang="id-ID" dirty="0" smtClean="0"/>
              <a:t>yang sangat besar (M) pada setiap variabel artifisial dalam fungsi tujuan.</a:t>
            </a:r>
          </a:p>
          <a:p>
            <a:pPr eaLnBrk="1" hangingPunct="1"/>
            <a:r>
              <a:rPr lang="id-ID" dirty="0" smtClean="0"/>
              <a:t>Untuk maksimisasi digunakan </a:t>
            </a:r>
            <a:r>
              <a:rPr lang="id-ID" dirty="0" smtClean="0"/>
              <a:t>-M</a:t>
            </a:r>
            <a:endParaRPr lang="id-ID" dirty="0" smtClean="0"/>
          </a:p>
          <a:p>
            <a:pPr eaLnBrk="1" hangingPunct="1"/>
            <a:r>
              <a:rPr lang="id-ID" dirty="0" smtClean="0"/>
              <a:t>Untuk minimisasi digunakan </a:t>
            </a:r>
            <a:r>
              <a:rPr lang="id-ID" dirty="0" smtClean="0"/>
              <a:t>+M</a:t>
            </a: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dirty="0" smtClean="0">
                <a:solidFill>
                  <a:schemeClr val="tx1"/>
                </a:solidFill>
              </a:rPr>
              <a:t>Contoh 1</a:t>
            </a:r>
            <a:endParaRPr lang="fr-FR" dirty="0" smtClean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39552" y="1628800"/>
            <a:ext cx="3600400" cy="4525963"/>
          </a:xfrm>
        </p:spPr>
        <p:txBody>
          <a:bodyPr/>
          <a:lstStyle/>
          <a:p>
            <a:pPr eaLnBrk="1" hangingPunct="1">
              <a:buNone/>
            </a:pPr>
            <a:r>
              <a:rPr lang="id-ID" dirty="0" smtClean="0"/>
              <a:t>	Maksimumkan: </a:t>
            </a:r>
          </a:p>
          <a:p>
            <a:pPr eaLnBrk="1" hangingPunct="1">
              <a:buNone/>
            </a:pPr>
            <a:r>
              <a:rPr lang="id-ID" dirty="0" smtClean="0"/>
              <a:t>		z = 3x</a:t>
            </a:r>
            <a:r>
              <a:rPr lang="id-ID" sz="1600" dirty="0" smtClean="0"/>
              <a:t>1</a:t>
            </a:r>
            <a:r>
              <a:rPr lang="id-ID" dirty="0" smtClean="0"/>
              <a:t>+5x</a:t>
            </a:r>
            <a:r>
              <a:rPr lang="id-ID" sz="1600" dirty="0" smtClean="0"/>
              <a:t>2</a:t>
            </a:r>
          </a:p>
          <a:p>
            <a:pPr eaLnBrk="1" hangingPunct="1">
              <a:buNone/>
            </a:pPr>
            <a:r>
              <a:rPr lang="id-ID" dirty="0" smtClean="0"/>
              <a:t>	Dengan kendala: </a:t>
            </a:r>
          </a:p>
          <a:p>
            <a:pPr eaLnBrk="1" hangingPunct="1">
              <a:buNone/>
            </a:pPr>
            <a:r>
              <a:rPr lang="id-ID" dirty="0" smtClean="0"/>
              <a:t>	      x</a:t>
            </a:r>
            <a:r>
              <a:rPr lang="id-ID" sz="1800" dirty="0" smtClean="0"/>
              <a:t>1</a:t>
            </a:r>
            <a:r>
              <a:rPr lang="id-ID" dirty="0" smtClean="0"/>
              <a:t>	     ≤ 4</a:t>
            </a:r>
          </a:p>
          <a:p>
            <a:pPr eaLnBrk="1" hangingPunct="1">
              <a:buNone/>
            </a:pPr>
            <a:r>
              <a:rPr lang="id-ID" dirty="0" smtClean="0"/>
              <a:t>		        2x</a:t>
            </a:r>
            <a:r>
              <a:rPr lang="id-ID" sz="1600" dirty="0" smtClean="0"/>
              <a:t>2  </a:t>
            </a:r>
            <a:r>
              <a:rPr lang="id-ID" dirty="0" smtClean="0"/>
              <a:t>≤12</a:t>
            </a:r>
          </a:p>
          <a:p>
            <a:pPr eaLnBrk="1" hangingPunct="1">
              <a:buNone/>
            </a:pPr>
            <a:r>
              <a:rPr lang="id-ID" dirty="0" smtClean="0"/>
              <a:t>	    3x</a:t>
            </a:r>
            <a:r>
              <a:rPr lang="id-ID" sz="1800" dirty="0" smtClean="0"/>
              <a:t>1 </a:t>
            </a:r>
            <a:r>
              <a:rPr lang="id-ID" dirty="0" smtClean="0"/>
              <a:t> + 2x</a:t>
            </a:r>
            <a:r>
              <a:rPr lang="id-ID" sz="1600" dirty="0" smtClean="0"/>
              <a:t>2</a:t>
            </a:r>
            <a:r>
              <a:rPr lang="id-ID" dirty="0" smtClean="0"/>
              <a:t> =18		</a:t>
            </a:r>
          </a:p>
          <a:p>
            <a:pPr eaLnBrk="1" hangingPunct="1">
              <a:buNone/>
            </a:pPr>
            <a:r>
              <a:rPr lang="id-ID" dirty="0" smtClean="0"/>
              <a:t>		x</a:t>
            </a:r>
            <a:r>
              <a:rPr lang="id-ID" sz="1600" dirty="0" smtClean="0"/>
              <a:t>1</a:t>
            </a:r>
            <a:r>
              <a:rPr lang="id-ID" dirty="0" smtClean="0"/>
              <a:t>,x</a:t>
            </a:r>
            <a:r>
              <a:rPr lang="id-ID" sz="1600" dirty="0" smtClean="0"/>
              <a:t>2</a:t>
            </a:r>
            <a:r>
              <a:rPr lang="id-ID" dirty="0" smtClean="0"/>
              <a:t>≥0</a:t>
            </a:r>
            <a:endParaRPr lang="fr-FR" dirty="0" smtClean="0"/>
          </a:p>
        </p:txBody>
      </p:sp>
      <p:sp>
        <p:nvSpPr>
          <p:cNvPr id="5" name="Rectangle 3"/>
          <p:cNvSpPr>
            <a:spLocks noGrp="1" noChangeArrowheads="1"/>
          </p:cNvSpPr>
          <p:nvPr>
            <p:ph sz="half" idx="2"/>
          </p:nvPr>
        </p:nvSpPr>
        <p:spPr>
          <a:xfrm>
            <a:off x="3779912" y="1628800"/>
            <a:ext cx="4752528" cy="4525963"/>
          </a:xfrm>
        </p:spPr>
        <p:txBody>
          <a:bodyPr/>
          <a:lstStyle/>
          <a:p>
            <a:pPr eaLnBrk="1" hangingPunct="1">
              <a:buNone/>
            </a:pPr>
            <a:r>
              <a:rPr lang="id-ID" dirty="0" smtClean="0"/>
              <a:t>	</a:t>
            </a:r>
            <a:r>
              <a:rPr lang="id-ID" dirty="0" smtClean="0">
                <a:solidFill>
                  <a:srgbClr val="FF0000"/>
                </a:solidFill>
              </a:rPr>
              <a:t>Maksimumkan: </a:t>
            </a:r>
          </a:p>
          <a:p>
            <a:pPr eaLnBrk="1" hangingPunct="1">
              <a:buNone/>
            </a:pPr>
            <a:r>
              <a:rPr lang="id-ID" dirty="0" smtClean="0"/>
              <a:t>    z = </a:t>
            </a:r>
            <a:r>
              <a:rPr lang="id-ID" dirty="0" smtClean="0"/>
              <a:t>3x</a:t>
            </a:r>
            <a:r>
              <a:rPr lang="id-ID" sz="1600" dirty="0" smtClean="0"/>
              <a:t>1</a:t>
            </a:r>
            <a:r>
              <a:rPr lang="id-ID" dirty="0" smtClean="0"/>
              <a:t>+5x</a:t>
            </a:r>
            <a:r>
              <a:rPr lang="id-ID" sz="1600" dirty="0" smtClean="0"/>
              <a:t>2</a:t>
            </a:r>
            <a:r>
              <a:rPr lang="id-ID" sz="2400" dirty="0" smtClean="0"/>
              <a:t> </a:t>
            </a:r>
            <a:r>
              <a:rPr lang="id-ID" sz="2400" dirty="0" smtClean="0">
                <a:solidFill>
                  <a:srgbClr val="FF0000"/>
                </a:solidFill>
              </a:rPr>
              <a:t>- </a:t>
            </a:r>
            <a:r>
              <a:rPr lang="id-ID" sz="2400" dirty="0" smtClean="0"/>
              <a:t>MR</a:t>
            </a:r>
            <a:r>
              <a:rPr lang="id-ID" sz="1600" dirty="0" smtClean="0"/>
              <a:t>3</a:t>
            </a:r>
          </a:p>
          <a:p>
            <a:pPr eaLnBrk="1" hangingPunct="1">
              <a:buNone/>
            </a:pPr>
            <a:r>
              <a:rPr lang="id-ID" dirty="0" smtClean="0"/>
              <a:t>	Dengan kendala: </a:t>
            </a:r>
          </a:p>
          <a:p>
            <a:pPr eaLnBrk="1" hangingPunct="1">
              <a:buNone/>
            </a:pPr>
            <a:r>
              <a:rPr lang="id-ID" dirty="0" smtClean="0"/>
              <a:t>	  x</a:t>
            </a:r>
            <a:r>
              <a:rPr lang="id-ID" sz="1600" dirty="0" smtClean="0"/>
              <a:t>1</a:t>
            </a:r>
            <a:r>
              <a:rPr lang="id-ID" dirty="0" smtClean="0"/>
              <a:t>	       +S</a:t>
            </a:r>
            <a:r>
              <a:rPr lang="id-ID" sz="1600" dirty="0" smtClean="0"/>
              <a:t>1</a:t>
            </a:r>
            <a:r>
              <a:rPr lang="id-ID" dirty="0" smtClean="0"/>
              <a:t>             = 4</a:t>
            </a:r>
          </a:p>
          <a:p>
            <a:pPr eaLnBrk="1" hangingPunct="1">
              <a:buNone/>
            </a:pPr>
            <a:r>
              <a:rPr lang="id-ID" dirty="0" smtClean="0"/>
              <a:t>	         2x</a:t>
            </a:r>
            <a:r>
              <a:rPr lang="id-ID" sz="1600" dirty="0" smtClean="0"/>
              <a:t>2         </a:t>
            </a:r>
            <a:r>
              <a:rPr lang="id-ID" dirty="0" smtClean="0"/>
              <a:t>+S</a:t>
            </a:r>
            <a:r>
              <a:rPr lang="id-ID" sz="1600" dirty="0" smtClean="0"/>
              <a:t>2</a:t>
            </a:r>
            <a:r>
              <a:rPr lang="id-ID" dirty="0" smtClean="0"/>
              <a:t>       =12</a:t>
            </a:r>
          </a:p>
          <a:p>
            <a:pPr eaLnBrk="1" hangingPunct="1">
              <a:buNone/>
            </a:pPr>
            <a:r>
              <a:rPr lang="id-ID" dirty="0" smtClean="0"/>
              <a:t>   3x</a:t>
            </a:r>
            <a:r>
              <a:rPr lang="id-ID" sz="1600" dirty="0" smtClean="0"/>
              <a:t>1</a:t>
            </a:r>
            <a:r>
              <a:rPr lang="id-ID" sz="1800" dirty="0" smtClean="0"/>
              <a:t> </a:t>
            </a:r>
            <a:r>
              <a:rPr lang="id-ID" dirty="0" smtClean="0"/>
              <a:t> + 2x</a:t>
            </a:r>
            <a:r>
              <a:rPr lang="id-ID" sz="1600" dirty="0" smtClean="0"/>
              <a:t>2 </a:t>
            </a:r>
            <a:r>
              <a:rPr lang="id-ID" dirty="0" smtClean="0"/>
              <a:t>          +R</a:t>
            </a:r>
            <a:r>
              <a:rPr lang="id-ID" sz="1600" dirty="0" smtClean="0"/>
              <a:t>3</a:t>
            </a:r>
            <a:r>
              <a:rPr lang="id-ID" dirty="0" smtClean="0"/>
              <a:t> =18		</a:t>
            </a:r>
          </a:p>
          <a:p>
            <a:pPr eaLnBrk="1" hangingPunct="1">
              <a:buNone/>
            </a:pPr>
            <a:r>
              <a:rPr lang="id-ID" dirty="0" smtClean="0"/>
              <a:t>		x</a:t>
            </a:r>
            <a:r>
              <a:rPr lang="id-ID" sz="1600" dirty="0" smtClean="0"/>
              <a:t>1</a:t>
            </a:r>
            <a:r>
              <a:rPr lang="id-ID" dirty="0" smtClean="0"/>
              <a:t>,x</a:t>
            </a:r>
            <a:r>
              <a:rPr lang="id-ID" sz="1600" dirty="0" smtClean="0"/>
              <a:t>2</a:t>
            </a:r>
            <a:r>
              <a:rPr lang="id-ID" dirty="0" smtClean="0"/>
              <a:t>≥0</a:t>
            </a: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634082"/>
          </a:xfrm>
        </p:spPr>
        <p:txBody>
          <a:bodyPr/>
          <a:lstStyle/>
          <a:p>
            <a:r>
              <a:rPr lang="id-ID" dirty="0" smtClean="0"/>
              <a:t>Proses Metode Big M dari Soal 1</a:t>
            </a:r>
            <a:endParaRPr lang="id-ID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052736"/>
            <a:ext cx="8229600" cy="5400600"/>
          </a:xfrm>
        </p:spPr>
        <p:txBody>
          <a:bodyPr/>
          <a:lstStyle/>
          <a:p>
            <a:pPr eaLnBrk="1" hangingPunct="1">
              <a:buNone/>
            </a:pPr>
            <a:r>
              <a:rPr lang="id-ID" dirty="0" smtClean="0"/>
              <a:t>	Karena variabel artifiasial harus = 0 maka tentukan nilai R</a:t>
            </a:r>
            <a:r>
              <a:rPr lang="id-ID" sz="1800" dirty="0" smtClean="0"/>
              <a:t>3</a:t>
            </a:r>
            <a:r>
              <a:rPr lang="id-ID" sz="3600" dirty="0" smtClean="0"/>
              <a:t> </a:t>
            </a:r>
            <a:r>
              <a:rPr lang="id-ID" dirty="0" smtClean="0"/>
              <a:t>dari kendala ke 3 3x</a:t>
            </a:r>
            <a:r>
              <a:rPr lang="id-ID" sz="1800" dirty="0" smtClean="0"/>
              <a:t>1</a:t>
            </a:r>
            <a:r>
              <a:rPr lang="id-ID" dirty="0" smtClean="0"/>
              <a:t>+2x</a:t>
            </a:r>
            <a:r>
              <a:rPr lang="id-ID" sz="1800" dirty="0" smtClean="0"/>
              <a:t>2</a:t>
            </a:r>
            <a:r>
              <a:rPr lang="id-ID" dirty="0" smtClean="0"/>
              <a:t>+R</a:t>
            </a:r>
            <a:r>
              <a:rPr lang="id-ID" sz="1800" dirty="0" smtClean="0"/>
              <a:t>3</a:t>
            </a:r>
            <a:r>
              <a:rPr lang="id-ID" dirty="0" smtClean="0"/>
              <a:t>=18        R</a:t>
            </a:r>
            <a:r>
              <a:rPr lang="id-ID" sz="1800" dirty="0" smtClean="0"/>
              <a:t>3</a:t>
            </a:r>
            <a:r>
              <a:rPr lang="id-ID" dirty="0" smtClean="0"/>
              <a:t>=18-3x</a:t>
            </a:r>
            <a:r>
              <a:rPr lang="id-ID" sz="1800" dirty="0" smtClean="0"/>
              <a:t>1</a:t>
            </a:r>
            <a:r>
              <a:rPr lang="id-ID" dirty="0" smtClean="0"/>
              <a:t>-2x</a:t>
            </a:r>
            <a:r>
              <a:rPr lang="id-ID" sz="1800" dirty="0" smtClean="0"/>
              <a:t>2</a:t>
            </a:r>
            <a:endParaRPr lang="id-ID" dirty="0" smtClean="0"/>
          </a:p>
          <a:p>
            <a:pPr eaLnBrk="1" hangingPunct="1">
              <a:buNone/>
            </a:pPr>
            <a:r>
              <a:rPr lang="id-ID" dirty="0" smtClean="0"/>
              <a:t>   Substitusikan R</a:t>
            </a:r>
            <a:r>
              <a:rPr lang="id-ID" sz="1800" dirty="0" smtClean="0"/>
              <a:t>3</a:t>
            </a:r>
            <a:r>
              <a:rPr lang="id-ID" dirty="0" smtClean="0"/>
              <a:t>=18-3x</a:t>
            </a:r>
            <a:r>
              <a:rPr lang="id-ID" sz="1800" dirty="0" smtClean="0"/>
              <a:t>1</a:t>
            </a:r>
            <a:r>
              <a:rPr lang="id-ID" dirty="0" smtClean="0"/>
              <a:t>-2x</a:t>
            </a:r>
            <a:r>
              <a:rPr lang="id-ID" sz="1800" dirty="0" smtClean="0"/>
              <a:t>2</a:t>
            </a:r>
            <a:r>
              <a:rPr lang="id-ID" dirty="0" smtClean="0"/>
              <a:t> ke fungsi tujuan </a:t>
            </a:r>
            <a:r>
              <a:rPr lang="id-ID" dirty="0" smtClean="0"/>
              <a:t>z=3x</a:t>
            </a:r>
            <a:r>
              <a:rPr lang="id-ID" sz="1800" dirty="0" smtClean="0"/>
              <a:t>1</a:t>
            </a:r>
            <a:r>
              <a:rPr lang="id-ID" dirty="0" smtClean="0"/>
              <a:t>+5x</a:t>
            </a:r>
            <a:r>
              <a:rPr lang="id-ID" sz="1800" dirty="0" smtClean="0"/>
              <a:t>2</a:t>
            </a:r>
            <a:r>
              <a:rPr lang="id-ID" dirty="0" smtClean="0"/>
              <a:t>-MR</a:t>
            </a:r>
            <a:r>
              <a:rPr lang="id-ID" sz="1800" dirty="0" smtClean="0"/>
              <a:t>3</a:t>
            </a:r>
            <a:r>
              <a:rPr lang="id-ID" dirty="0" smtClean="0"/>
              <a:t> </a:t>
            </a:r>
            <a:r>
              <a:rPr lang="id-ID" dirty="0" smtClean="0"/>
              <a:t>sehingga </a:t>
            </a:r>
          </a:p>
          <a:p>
            <a:pPr eaLnBrk="1" hangingPunct="1">
              <a:buNone/>
            </a:pPr>
            <a:r>
              <a:rPr lang="id-ID" dirty="0" smtClean="0"/>
              <a:t>     </a:t>
            </a:r>
            <a:r>
              <a:rPr lang="id-ID" dirty="0" smtClean="0"/>
              <a:t>z=3x</a:t>
            </a:r>
            <a:r>
              <a:rPr lang="id-ID" sz="1800" dirty="0" smtClean="0"/>
              <a:t>1</a:t>
            </a:r>
            <a:r>
              <a:rPr lang="id-ID" dirty="0" smtClean="0"/>
              <a:t>+5x</a:t>
            </a:r>
            <a:r>
              <a:rPr lang="id-ID" sz="1800" dirty="0" smtClean="0"/>
              <a:t>2</a:t>
            </a:r>
            <a:r>
              <a:rPr lang="id-ID" dirty="0" smtClean="0"/>
              <a:t>-M(18-3x</a:t>
            </a:r>
            <a:r>
              <a:rPr lang="id-ID" sz="1800" dirty="0" smtClean="0"/>
              <a:t>1</a:t>
            </a:r>
            <a:r>
              <a:rPr lang="id-ID" dirty="0" smtClean="0"/>
              <a:t>-2x</a:t>
            </a:r>
            <a:r>
              <a:rPr lang="id-ID" sz="1800" dirty="0" smtClean="0"/>
              <a:t>2</a:t>
            </a:r>
            <a:r>
              <a:rPr lang="id-ID" dirty="0" smtClean="0"/>
              <a:t>)</a:t>
            </a:r>
          </a:p>
          <a:p>
            <a:pPr eaLnBrk="1" hangingPunct="1">
              <a:buNone/>
            </a:pPr>
            <a:r>
              <a:rPr lang="id-ID" dirty="0" smtClean="0"/>
              <a:t>     </a:t>
            </a:r>
            <a:r>
              <a:rPr lang="id-ID" dirty="0" smtClean="0"/>
              <a:t>z=3x</a:t>
            </a:r>
            <a:r>
              <a:rPr lang="id-ID" sz="1800" dirty="0" smtClean="0"/>
              <a:t>1</a:t>
            </a:r>
            <a:r>
              <a:rPr lang="id-ID" dirty="0" smtClean="0"/>
              <a:t>+5x</a:t>
            </a:r>
            <a:r>
              <a:rPr lang="id-ID" sz="1800" dirty="0" smtClean="0"/>
              <a:t>2</a:t>
            </a:r>
            <a:r>
              <a:rPr lang="id-ID" dirty="0" smtClean="0"/>
              <a:t>-18M+3Mx</a:t>
            </a:r>
            <a:r>
              <a:rPr lang="id-ID" sz="1800" dirty="0" smtClean="0"/>
              <a:t>1</a:t>
            </a:r>
            <a:r>
              <a:rPr lang="id-ID" dirty="0" smtClean="0"/>
              <a:t>+2Mx</a:t>
            </a:r>
            <a:r>
              <a:rPr lang="id-ID" sz="1800" dirty="0" smtClean="0"/>
              <a:t>2</a:t>
            </a:r>
            <a:endParaRPr lang="id-ID" dirty="0" smtClean="0"/>
          </a:p>
          <a:p>
            <a:pPr eaLnBrk="1" hangingPunct="1">
              <a:buNone/>
            </a:pPr>
            <a:r>
              <a:rPr lang="id-ID" dirty="0" smtClean="0"/>
              <a:t>	  </a:t>
            </a:r>
            <a:r>
              <a:rPr lang="id-ID" dirty="0" smtClean="0"/>
              <a:t>z-3x</a:t>
            </a:r>
            <a:r>
              <a:rPr lang="id-ID" sz="1800" dirty="0" smtClean="0"/>
              <a:t>1</a:t>
            </a:r>
            <a:r>
              <a:rPr lang="id-ID" dirty="0" smtClean="0"/>
              <a:t>-5x</a:t>
            </a:r>
            <a:r>
              <a:rPr lang="id-ID" sz="1800" dirty="0" smtClean="0"/>
              <a:t>2</a:t>
            </a:r>
            <a:r>
              <a:rPr lang="id-ID" dirty="0" smtClean="0"/>
              <a:t>-3Mx</a:t>
            </a:r>
            <a:r>
              <a:rPr lang="id-ID" sz="1800" dirty="0" smtClean="0"/>
              <a:t>1</a:t>
            </a:r>
            <a:r>
              <a:rPr lang="id-ID" dirty="0" smtClean="0"/>
              <a:t>-2Mx</a:t>
            </a:r>
            <a:r>
              <a:rPr lang="id-ID" sz="1800" dirty="0" smtClean="0"/>
              <a:t>2</a:t>
            </a:r>
            <a:r>
              <a:rPr lang="id-ID" dirty="0" smtClean="0"/>
              <a:t>=-18M</a:t>
            </a:r>
          </a:p>
          <a:p>
            <a:pPr eaLnBrk="1" hangingPunct="1">
              <a:buNone/>
            </a:pPr>
            <a:r>
              <a:rPr lang="id-ID" dirty="0" smtClean="0"/>
              <a:t>	 z+(-3M-3)x</a:t>
            </a:r>
            <a:r>
              <a:rPr lang="id-ID" sz="1800" dirty="0" smtClean="0"/>
              <a:t>1</a:t>
            </a:r>
            <a:r>
              <a:rPr lang="id-ID" dirty="0" smtClean="0"/>
              <a:t>+(-</a:t>
            </a:r>
            <a:r>
              <a:rPr lang="id-ID" dirty="0" smtClean="0"/>
              <a:t>2M-5)x</a:t>
            </a:r>
            <a:r>
              <a:rPr lang="id-ID" sz="1800" dirty="0" smtClean="0"/>
              <a:t>2</a:t>
            </a:r>
            <a:r>
              <a:rPr lang="id-ID" dirty="0" smtClean="0"/>
              <a:t>=-</a:t>
            </a:r>
            <a:r>
              <a:rPr lang="id-ID" dirty="0" smtClean="0"/>
              <a:t>18M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779912" y="2420888"/>
            <a:ext cx="576064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1331640" y="4581128"/>
            <a:ext cx="741682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" name="Rectangle 15"/>
          <p:cNvSpPr/>
          <p:nvPr/>
        </p:nvSpPr>
        <p:spPr>
          <a:xfrm>
            <a:off x="4139952" y="4005064"/>
            <a:ext cx="936104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Rectangle 12"/>
          <p:cNvSpPr/>
          <p:nvPr/>
        </p:nvSpPr>
        <p:spPr>
          <a:xfrm>
            <a:off x="1331640" y="1772816"/>
            <a:ext cx="748883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" name="Rectangle 11"/>
          <p:cNvSpPr/>
          <p:nvPr/>
        </p:nvSpPr>
        <p:spPr>
          <a:xfrm>
            <a:off x="3275856" y="2708920"/>
            <a:ext cx="79208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Rectangle 8"/>
          <p:cNvSpPr/>
          <p:nvPr/>
        </p:nvSpPr>
        <p:spPr>
          <a:xfrm>
            <a:off x="1403648" y="3645024"/>
            <a:ext cx="748883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67544" y="202630"/>
            <a:ext cx="8363272" cy="562074"/>
          </a:xfrm>
        </p:spPr>
        <p:txBody>
          <a:bodyPr/>
          <a:lstStyle/>
          <a:p>
            <a:r>
              <a:rPr lang="id-ID" dirty="0" smtClean="0"/>
              <a:t>Proses Metode Big M dari Soal 1</a:t>
            </a:r>
            <a:endParaRPr lang="id-ID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/>
          <a:lstStyle/>
          <a:p>
            <a:pPr eaLnBrk="1" hangingPunct="1">
              <a:buNone/>
            </a:pPr>
            <a:r>
              <a:rPr lang="id-ID" dirty="0" smtClean="0"/>
              <a:t>	</a:t>
            </a:r>
          </a:p>
        </p:txBody>
      </p:sp>
      <p:sp>
        <p:nvSpPr>
          <p:cNvPr id="7" name="Rectangle 6"/>
          <p:cNvSpPr/>
          <p:nvPr/>
        </p:nvSpPr>
        <p:spPr>
          <a:xfrm>
            <a:off x="2339752" y="1052736"/>
            <a:ext cx="792088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Oval 9"/>
          <p:cNvSpPr/>
          <p:nvPr/>
        </p:nvSpPr>
        <p:spPr>
          <a:xfrm>
            <a:off x="3203848" y="3573016"/>
            <a:ext cx="360040" cy="36004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" name="Oval 13"/>
          <p:cNvSpPr/>
          <p:nvPr/>
        </p:nvSpPr>
        <p:spPr>
          <a:xfrm>
            <a:off x="2339752" y="1772816"/>
            <a:ext cx="288032" cy="28803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8" name="Oval 17"/>
          <p:cNvSpPr/>
          <p:nvPr/>
        </p:nvSpPr>
        <p:spPr>
          <a:xfrm>
            <a:off x="4139952" y="4581128"/>
            <a:ext cx="360040" cy="36004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95536" y="1018624"/>
          <a:ext cx="8496945" cy="550672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944105"/>
                <a:gridCol w="944105"/>
                <a:gridCol w="944105"/>
                <a:gridCol w="944105"/>
                <a:gridCol w="944105"/>
                <a:gridCol w="752083"/>
                <a:gridCol w="1008112"/>
                <a:gridCol w="1072120"/>
                <a:gridCol w="944105"/>
              </a:tblGrid>
              <a:tr h="0">
                <a:tc>
                  <a:txBody>
                    <a:bodyPr/>
                    <a:lstStyle/>
                    <a:p>
                      <a:r>
                        <a:rPr lang="id-ID" dirty="0" smtClean="0"/>
                        <a:t>Iterasi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Basis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x2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R3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Solusi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Ket.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(-3M-3)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(-2M-5)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-18M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S1</a:t>
                      </a:r>
                    </a:p>
                    <a:p>
                      <a:r>
                        <a:rPr lang="id-ID" dirty="0" smtClean="0"/>
                        <a:t>S2</a:t>
                      </a:r>
                    </a:p>
                    <a:p>
                      <a:r>
                        <a:rPr lang="id-ID" dirty="0" smtClean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</a:p>
                    <a:p>
                      <a:r>
                        <a:rPr lang="id-ID" dirty="0" smtClean="0"/>
                        <a:t>0</a:t>
                      </a:r>
                    </a:p>
                    <a:p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</a:p>
                    <a:p>
                      <a:r>
                        <a:rPr lang="id-ID" dirty="0" smtClean="0"/>
                        <a:t>2</a:t>
                      </a:r>
                    </a:p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</a:p>
                    <a:p>
                      <a:r>
                        <a:rPr lang="id-ID" dirty="0" smtClean="0"/>
                        <a:t>0</a:t>
                      </a:r>
                    </a:p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</a:p>
                    <a:p>
                      <a:r>
                        <a:rPr lang="id-ID" dirty="0" smtClean="0"/>
                        <a:t>1</a:t>
                      </a:r>
                    </a:p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</a:p>
                    <a:p>
                      <a:r>
                        <a:rPr lang="id-ID" dirty="0" smtClean="0"/>
                        <a:t>0</a:t>
                      </a:r>
                    </a:p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</a:t>
                      </a:r>
                    </a:p>
                    <a:p>
                      <a:r>
                        <a:rPr lang="id-ID" dirty="0" smtClean="0"/>
                        <a:t>12</a:t>
                      </a:r>
                    </a:p>
                    <a:p>
                      <a:r>
                        <a:rPr lang="id-ID" dirty="0" smtClean="0"/>
                        <a:t>18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4/1=4</a:t>
                      </a:r>
                    </a:p>
                    <a:p>
                      <a:r>
                        <a:rPr lang="id-ID" dirty="0" smtClean="0"/>
                        <a:t>12/0=∞</a:t>
                      </a:r>
                    </a:p>
                    <a:p>
                      <a:r>
                        <a:rPr lang="id-ID" dirty="0" smtClean="0"/>
                        <a:t>18/3=6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(-2M-5)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(3M+3)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-6M+12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x1</a:t>
                      </a:r>
                    </a:p>
                    <a:p>
                      <a:r>
                        <a:rPr lang="id-ID" dirty="0" smtClean="0"/>
                        <a:t>S2</a:t>
                      </a:r>
                    </a:p>
                    <a:p>
                      <a:r>
                        <a:rPr lang="id-ID" dirty="0" smtClean="0"/>
                        <a:t>S3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</a:p>
                    <a:p>
                      <a:r>
                        <a:rPr lang="id-ID" dirty="0" smtClean="0"/>
                        <a:t>0</a:t>
                      </a:r>
                    </a:p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</a:p>
                    <a:p>
                      <a:r>
                        <a:rPr lang="id-ID" dirty="0" smtClean="0"/>
                        <a:t>2</a:t>
                      </a:r>
                    </a:p>
                    <a:p>
                      <a:r>
                        <a:rPr lang="id-ID" dirty="0" smtClean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</a:p>
                    <a:p>
                      <a:r>
                        <a:rPr lang="id-ID" dirty="0" smtClean="0"/>
                        <a:t>0</a:t>
                      </a:r>
                    </a:p>
                    <a:p>
                      <a:r>
                        <a:rPr lang="id-ID" dirty="0" smtClean="0"/>
                        <a:t>-3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</a:p>
                    <a:p>
                      <a:r>
                        <a:rPr lang="id-ID" dirty="0" smtClean="0"/>
                        <a:t>1</a:t>
                      </a:r>
                    </a:p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</a:p>
                    <a:p>
                      <a:r>
                        <a:rPr lang="id-ID" dirty="0" smtClean="0"/>
                        <a:t>0</a:t>
                      </a:r>
                    </a:p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</a:t>
                      </a:r>
                    </a:p>
                    <a:p>
                      <a:r>
                        <a:rPr lang="id-ID" dirty="0" smtClean="0"/>
                        <a:t>12</a:t>
                      </a:r>
                    </a:p>
                    <a:p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4/0=∞</a:t>
                      </a:r>
                    </a:p>
                    <a:p>
                      <a:r>
                        <a:rPr lang="id-ID" dirty="0" smtClean="0"/>
                        <a:t>12/2=6</a:t>
                      </a:r>
                    </a:p>
                    <a:p>
                      <a:r>
                        <a:rPr lang="id-ID" dirty="0" smtClean="0"/>
                        <a:t>6/2=3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-9/2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(M+5/2)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x1</a:t>
                      </a:r>
                    </a:p>
                    <a:p>
                      <a:r>
                        <a:rPr lang="id-ID" dirty="0" smtClean="0"/>
                        <a:t>S2</a:t>
                      </a:r>
                    </a:p>
                    <a:p>
                      <a:r>
                        <a:rPr lang="id-ID" dirty="0" smtClean="0"/>
                        <a:t>x2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</a:p>
                    <a:p>
                      <a:r>
                        <a:rPr lang="id-ID" dirty="0" smtClean="0"/>
                        <a:t>0</a:t>
                      </a:r>
                    </a:p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</a:p>
                    <a:p>
                      <a:r>
                        <a:rPr lang="id-ID" dirty="0" smtClean="0"/>
                        <a:t>0</a:t>
                      </a:r>
                    </a:p>
                    <a:p>
                      <a:r>
                        <a:rPr lang="id-ID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</a:p>
                    <a:p>
                      <a:r>
                        <a:rPr lang="id-ID" dirty="0" smtClean="0"/>
                        <a:t>3</a:t>
                      </a:r>
                    </a:p>
                    <a:p>
                      <a:r>
                        <a:rPr lang="id-ID" dirty="0" smtClean="0"/>
                        <a:t>-3/2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</a:p>
                    <a:p>
                      <a:r>
                        <a:rPr lang="id-ID" dirty="0" smtClean="0"/>
                        <a:t>1</a:t>
                      </a:r>
                    </a:p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</a:p>
                    <a:p>
                      <a:r>
                        <a:rPr lang="id-ID" dirty="0" smtClean="0"/>
                        <a:t>-1</a:t>
                      </a:r>
                    </a:p>
                    <a:p>
                      <a:r>
                        <a:rPr lang="id-ID" dirty="0" smtClean="0"/>
                        <a:t>1/2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</a:t>
                      </a:r>
                    </a:p>
                    <a:p>
                      <a:r>
                        <a:rPr lang="id-ID" dirty="0" smtClean="0"/>
                        <a:t>6</a:t>
                      </a:r>
                    </a:p>
                    <a:p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4/1=4</a:t>
                      </a:r>
                    </a:p>
                    <a:p>
                      <a:r>
                        <a:rPr lang="id-ID" dirty="0" smtClean="0"/>
                        <a:t>6/3=2</a:t>
                      </a:r>
                    </a:p>
                    <a:p>
                      <a:r>
                        <a:rPr lang="id-ID" dirty="0" smtClean="0"/>
                        <a:t>-2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3/2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(M+1)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36</a:t>
                      </a:r>
                      <a:endParaRPr lang="id-ID" dirty="0"/>
                    </a:p>
                  </a:txBody>
                  <a:tcP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x1</a:t>
                      </a:r>
                    </a:p>
                    <a:p>
                      <a:r>
                        <a:rPr lang="id-ID" dirty="0" smtClean="0"/>
                        <a:t>S1</a:t>
                      </a:r>
                    </a:p>
                    <a:p>
                      <a:r>
                        <a:rPr lang="id-ID" dirty="0" smtClean="0"/>
                        <a:t>x2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</a:p>
                    <a:p>
                      <a:r>
                        <a:rPr lang="id-ID" dirty="0" smtClean="0"/>
                        <a:t>0</a:t>
                      </a:r>
                    </a:p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</a:p>
                    <a:p>
                      <a:r>
                        <a:rPr lang="id-ID" dirty="0" smtClean="0"/>
                        <a:t>0</a:t>
                      </a:r>
                    </a:p>
                    <a:p>
                      <a:r>
                        <a:rPr lang="id-ID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</a:p>
                    <a:p>
                      <a:r>
                        <a:rPr lang="id-ID" dirty="0" smtClean="0"/>
                        <a:t>1</a:t>
                      </a:r>
                    </a:p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-1/3</a:t>
                      </a:r>
                    </a:p>
                    <a:p>
                      <a:r>
                        <a:rPr lang="id-ID" dirty="0" smtClean="0"/>
                        <a:t>1/3</a:t>
                      </a:r>
                    </a:p>
                    <a:p>
                      <a:r>
                        <a:rPr lang="id-ID" dirty="0" smtClean="0"/>
                        <a:t>1/2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1/3</a:t>
                      </a:r>
                    </a:p>
                    <a:p>
                      <a:r>
                        <a:rPr lang="id-ID" dirty="0" smtClean="0"/>
                        <a:t>-1/3</a:t>
                      </a:r>
                      <a:endParaRPr lang="id-ID" dirty="0" smtClean="0"/>
                    </a:p>
                    <a:p>
                      <a:r>
                        <a:rPr lang="id-ID" dirty="0" smtClean="0"/>
                        <a:t>1/2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</a:p>
                    <a:p>
                      <a:r>
                        <a:rPr lang="id-ID" dirty="0" smtClean="0"/>
                        <a:t>2</a:t>
                      </a:r>
                    </a:p>
                    <a:p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endParaRPr lang="id-ID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6" grpId="0" animBg="1"/>
      <p:bldP spid="13" grpId="0" animBg="1"/>
      <p:bldP spid="12" grpId="0" animBg="1"/>
      <p:bldP spid="9" grpId="0" animBg="1"/>
      <p:bldP spid="7" grpId="0" animBg="1"/>
      <p:bldP spid="10" grpId="0" animBg="1"/>
      <p:bldP spid="14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dirty="0" smtClean="0">
                <a:solidFill>
                  <a:schemeClr val="tx1"/>
                </a:solidFill>
              </a:rPr>
              <a:t>Contoh 2</a:t>
            </a:r>
            <a:endParaRPr lang="fr-FR" dirty="0" smtClean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23528" y="1412776"/>
            <a:ext cx="3600400" cy="4525963"/>
          </a:xfrm>
        </p:spPr>
        <p:txBody>
          <a:bodyPr/>
          <a:lstStyle/>
          <a:p>
            <a:pPr eaLnBrk="1" hangingPunct="1">
              <a:buNone/>
            </a:pPr>
            <a:r>
              <a:rPr lang="id-ID" dirty="0" smtClean="0"/>
              <a:t>	Minimumkan : </a:t>
            </a:r>
          </a:p>
          <a:p>
            <a:pPr eaLnBrk="1" hangingPunct="1">
              <a:buNone/>
            </a:pPr>
            <a:r>
              <a:rPr lang="id-ID" dirty="0" smtClean="0"/>
              <a:t>		z = 3x</a:t>
            </a:r>
            <a:r>
              <a:rPr lang="id-ID" sz="1600" dirty="0" smtClean="0"/>
              <a:t>1</a:t>
            </a:r>
            <a:r>
              <a:rPr lang="id-ID" dirty="0" smtClean="0"/>
              <a:t>+5x</a:t>
            </a:r>
            <a:r>
              <a:rPr lang="id-ID" sz="1600" dirty="0" smtClean="0"/>
              <a:t>2</a:t>
            </a:r>
          </a:p>
          <a:p>
            <a:pPr eaLnBrk="1" hangingPunct="1">
              <a:buNone/>
            </a:pPr>
            <a:r>
              <a:rPr lang="id-ID" dirty="0" smtClean="0"/>
              <a:t>	Dengan kendala: </a:t>
            </a:r>
          </a:p>
          <a:p>
            <a:pPr eaLnBrk="1" hangingPunct="1">
              <a:buNone/>
            </a:pPr>
            <a:r>
              <a:rPr lang="id-ID" dirty="0" smtClean="0"/>
              <a:t>	      x</a:t>
            </a:r>
            <a:r>
              <a:rPr lang="id-ID" sz="1800" dirty="0" smtClean="0"/>
              <a:t>1</a:t>
            </a:r>
            <a:r>
              <a:rPr lang="id-ID" dirty="0" smtClean="0"/>
              <a:t>	     ≤ 4</a:t>
            </a:r>
          </a:p>
          <a:p>
            <a:pPr eaLnBrk="1" hangingPunct="1">
              <a:buNone/>
            </a:pPr>
            <a:r>
              <a:rPr lang="id-ID" dirty="0" smtClean="0"/>
              <a:t>		        2x</a:t>
            </a:r>
            <a:r>
              <a:rPr lang="id-ID" sz="1600" dirty="0" smtClean="0"/>
              <a:t>2  </a:t>
            </a:r>
            <a:r>
              <a:rPr lang="id-ID" dirty="0" smtClean="0"/>
              <a:t>=12</a:t>
            </a:r>
          </a:p>
          <a:p>
            <a:pPr eaLnBrk="1" hangingPunct="1">
              <a:buNone/>
            </a:pPr>
            <a:r>
              <a:rPr lang="id-ID" dirty="0" smtClean="0"/>
              <a:t>	    3x</a:t>
            </a:r>
            <a:r>
              <a:rPr lang="id-ID" sz="1800" dirty="0" smtClean="0"/>
              <a:t>1 </a:t>
            </a:r>
            <a:r>
              <a:rPr lang="id-ID" dirty="0" smtClean="0"/>
              <a:t> + 2x</a:t>
            </a:r>
            <a:r>
              <a:rPr lang="id-ID" sz="1600" dirty="0" smtClean="0"/>
              <a:t>2</a:t>
            </a:r>
            <a:r>
              <a:rPr lang="id-ID" dirty="0" smtClean="0"/>
              <a:t> ≥18		</a:t>
            </a:r>
          </a:p>
          <a:p>
            <a:pPr eaLnBrk="1" hangingPunct="1">
              <a:buNone/>
            </a:pPr>
            <a:r>
              <a:rPr lang="id-ID" dirty="0" smtClean="0"/>
              <a:t>		x</a:t>
            </a:r>
            <a:r>
              <a:rPr lang="id-ID" sz="1600" dirty="0" smtClean="0"/>
              <a:t>1</a:t>
            </a:r>
            <a:r>
              <a:rPr lang="id-ID" dirty="0" smtClean="0"/>
              <a:t>,x</a:t>
            </a:r>
            <a:r>
              <a:rPr lang="id-ID" sz="1600" dirty="0" smtClean="0"/>
              <a:t>2</a:t>
            </a:r>
            <a:r>
              <a:rPr lang="id-ID" dirty="0" smtClean="0"/>
              <a:t>≥0</a:t>
            </a:r>
            <a:endParaRPr lang="fr-FR" dirty="0" smtClean="0"/>
          </a:p>
        </p:txBody>
      </p:sp>
      <p:sp>
        <p:nvSpPr>
          <p:cNvPr id="5" name="Rectangle 3"/>
          <p:cNvSpPr>
            <a:spLocks noGrp="1" noChangeArrowheads="1"/>
          </p:cNvSpPr>
          <p:nvPr>
            <p:ph sz="half" idx="2"/>
          </p:nvPr>
        </p:nvSpPr>
        <p:spPr>
          <a:xfrm>
            <a:off x="3851920" y="1412776"/>
            <a:ext cx="4824536" cy="4525963"/>
          </a:xfrm>
        </p:spPr>
        <p:txBody>
          <a:bodyPr/>
          <a:lstStyle/>
          <a:p>
            <a:pPr eaLnBrk="1" hangingPunct="1">
              <a:buNone/>
            </a:pPr>
            <a:r>
              <a:rPr lang="id-ID" dirty="0" smtClean="0">
                <a:solidFill>
                  <a:srgbClr val="FF0000"/>
                </a:solidFill>
              </a:rPr>
              <a:t>Minimumkan: </a:t>
            </a:r>
          </a:p>
          <a:p>
            <a:pPr eaLnBrk="1" hangingPunct="1">
              <a:buNone/>
            </a:pPr>
            <a:r>
              <a:rPr lang="id-ID" dirty="0" smtClean="0"/>
              <a:t>z = </a:t>
            </a:r>
            <a:r>
              <a:rPr lang="id-ID" dirty="0" smtClean="0"/>
              <a:t>3</a:t>
            </a:r>
            <a:r>
              <a:rPr lang="id-ID" dirty="0" smtClean="0"/>
              <a:t>x</a:t>
            </a:r>
            <a:r>
              <a:rPr lang="id-ID" sz="1600" dirty="0" smtClean="0"/>
              <a:t>1</a:t>
            </a:r>
            <a:r>
              <a:rPr lang="id-ID" dirty="0" smtClean="0"/>
              <a:t>+5x</a:t>
            </a:r>
            <a:r>
              <a:rPr lang="id-ID" sz="1600" dirty="0" smtClean="0"/>
              <a:t>2</a:t>
            </a:r>
            <a:r>
              <a:rPr lang="id-ID" sz="2400" dirty="0" smtClean="0">
                <a:solidFill>
                  <a:srgbClr val="FF0000"/>
                </a:solidFill>
              </a:rPr>
              <a:t>+</a:t>
            </a:r>
            <a:r>
              <a:rPr lang="id-ID" sz="2400" dirty="0" smtClean="0"/>
              <a:t>MR</a:t>
            </a:r>
            <a:r>
              <a:rPr lang="id-ID" sz="1600" dirty="0" smtClean="0"/>
              <a:t>1</a:t>
            </a:r>
            <a:r>
              <a:rPr lang="id-ID" sz="2400" dirty="0" smtClean="0">
                <a:solidFill>
                  <a:srgbClr val="FF0000"/>
                </a:solidFill>
              </a:rPr>
              <a:t>+</a:t>
            </a:r>
            <a:r>
              <a:rPr lang="id-ID" sz="2400" dirty="0" smtClean="0"/>
              <a:t>MR</a:t>
            </a:r>
            <a:r>
              <a:rPr lang="id-ID" sz="1600" dirty="0" smtClean="0"/>
              <a:t>2</a:t>
            </a:r>
            <a:endParaRPr lang="id-ID" sz="1600" dirty="0" smtClean="0"/>
          </a:p>
          <a:p>
            <a:pPr eaLnBrk="1" hangingPunct="1">
              <a:buNone/>
            </a:pPr>
            <a:r>
              <a:rPr lang="id-ID" dirty="0" smtClean="0"/>
              <a:t>Dengan kendala: </a:t>
            </a:r>
          </a:p>
          <a:p>
            <a:pPr eaLnBrk="1" hangingPunct="1">
              <a:buNone/>
            </a:pPr>
            <a:r>
              <a:rPr lang="id-ID" dirty="0" smtClean="0"/>
              <a:t>	  x</a:t>
            </a:r>
            <a:r>
              <a:rPr lang="id-ID" sz="1600" dirty="0" smtClean="0"/>
              <a:t>1</a:t>
            </a:r>
            <a:r>
              <a:rPr lang="id-ID" dirty="0" smtClean="0"/>
              <a:t>	       +S</a:t>
            </a:r>
            <a:r>
              <a:rPr lang="id-ID" sz="1600" dirty="0" smtClean="0"/>
              <a:t>1</a:t>
            </a:r>
            <a:r>
              <a:rPr lang="id-ID" dirty="0" smtClean="0"/>
              <a:t>                  = 4</a:t>
            </a:r>
          </a:p>
          <a:p>
            <a:pPr eaLnBrk="1" hangingPunct="1">
              <a:buNone/>
            </a:pPr>
            <a:r>
              <a:rPr lang="id-ID" dirty="0" smtClean="0"/>
              <a:t>	          x</a:t>
            </a:r>
            <a:r>
              <a:rPr lang="id-ID" sz="1600" dirty="0" smtClean="0"/>
              <a:t>2                  </a:t>
            </a:r>
            <a:r>
              <a:rPr lang="id-ID" dirty="0" smtClean="0"/>
              <a:t>+R</a:t>
            </a:r>
            <a:r>
              <a:rPr lang="id-ID" sz="1600" dirty="0" smtClean="0"/>
              <a:t>1</a:t>
            </a:r>
            <a:r>
              <a:rPr lang="id-ID" dirty="0" smtClean="0"/>
              <a:t>       =12</a:t>
            </a:r>
          </a:p>
          <a:p>
            <a:pPr eaLnBrk="1" hangingPunct="1">
              <a:buNone/>
            </a:pPr>
            <a:r>
              <a:rPr lang="id-ID" dirty="0" smtClean="0"/>
              <a:t>   3x</a:t>
            </a:r>
            <a:r>
              <a:rPr lang="id-ID" sz="1600" dirty="0" smtClean="0"/>
              <a:t>1</a:t>
            </a:r>
            <a:r>
              <a:rPr lang="id-ID" sz="1800" dirty="0" smtClean="0"/>
              <a:t> </a:t>
            </a:r>
            <a:r>
              <a:rPr lang="id-ID" dirty="0" smtClean="0"/>
              <a:t> + 2x</a:t>
            </a:r>
            <a:r>
              <a:rPr lang="id-ID" sz="1600" dirty="0" smtClean="0"/>
              <a:t>2 </a:t>
            </a:r>
            <a:r>
              <a:rPr lang="id-ID" dirty="0" smtClean="0"/>
              <a:t>   - S</a:t>
            </a:r>
            <a:r>
              <a:rPr lang="id-ID" sz="1200" dirty="0" smtClean="0"/>
              <a:t>2</a:t>
            </a:r>
            <a:r>
              <a:rPr lang="id-ID" dirty="0" smtClean="0"/>
              <a:t>      +R</a:t>
            </a:r>
            <a:r>
              <a:rPr lang="id-ID" sz="1600" dirty="0" smtClean="0"/>
              <a:t>2</a:t>
            </a:r>
            <a:r>
              <a:rPr lang="id-ID" dirty="0" smtClean="0"/>
              <a:t> =18		</a:t>
            </a:r>
          </a:p>
          <a:p>
            <a:pPr eaLnBrk="1" hangingPunct="1">
              <a:buNone/>
            </a:pPr>
            <a:r>
              <a:rPr lang="id-ID" dirty="0" smtClean="0"/>
              <a:t>		x</a:t>
            </a:r>
            <a:r>
              <a:rPr lang="id-ID" sz="1600" dirty="0" smtClean="0"/>
              <a:t>1</a:t>
            </a:r>
            <a:r>
              <a:rPr lang="id-ID" dirty="0" smtClean="0"/>
              <a:t>,x</a:t>
            </a:r>
            <a:r>
              <a:rPr lang="id-ID" sz="1600" dirty="0" smtClean="0"/>
              <a:t>2</a:t>
            </a:r>
            <a:r>
              <a:rPr lang="id-ID" dirty="0" smtClean="0"/>
              <a:t>≥0</a:t>
            </a:r>
            <a:endParaRPr lang="fr-FR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647056" y="5517232"/>
            <a:ext cx="84969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b="1" dirty="0" smtClean="0"/>
              <a:t>Lanjutkan proses Big M untuk mendapatkan solusi yang optimal</a:t>
            </a:r>
            <a:endParaRPr lang="id-ID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dirty="0" smtClean="0">
                <a:solidFill>
                  <a:schemeClr val="tx1"/>
                </a:solidFill>
              </a:rPr>
              <a:t>Latihan</a:t>
            </a:r>
            <a:endParaRPr lang="fr-FR" dirty="0" smtClean="0">
              <a:solidFill>
                <a:schemeClr val="tx1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/>
          <a:lstStyle/>
          <a:p>
            <a:r>
              <a:rPr lang="id-ID" sz="2800" dirty="0" smtClean="0"/>
              <a:t>Maksimumkan : z = 3x</a:t>
            </a:r>
            <a:r>
              <a:rPr lang="id-ID" sz="1600" dirty="0" smtClean="0"/>
              <a:t>1</a:t>
            </a:r>
            <a:r>
              <a:rPr lang="id-ID" sz="2800" dirty="0" smtClean="0"/>
              <a:t>+2x</a:t>
            </a:r>
            <a:r>
              <a:rPr lang="id-ID" sz="1600" dirty="0" smtClean="0"/>
              <a:t>2</a:t>
            </a:r>
          </a:p>
          <a:p>
            <a:pPr>
              <a:buNone/>
            </a:pPr>
            <a:r>
              <a:rPr lang="id-ID" sz="2800" dirty="0" smtClean="0"/>
              <a:t> 	dengan kendala : 2x</a:t>
            </a:r>
            <a:r>
              <a:rPr lang="id-ID" sz="1600" dirty="0" smtClean="0"/>
              <a:t>1</a:t>
            </a:r>
            <a:r>
              <a:rPr lang="id-ID" sz="2800" dirty="0" smtClean="0"/>
              <a:t>+x</a:t>
            </a:r>
            <a:r>
              <a:rPr lang="id-ID" sz="1600" dirty="0" smtClean="0"/>
              <a:t>2</a:t>
            </a:r>
            <a:r>
              <a:rPr lang="id-ID" sz="2800" dirty="0" smtClean="0"/>
              <a:t>≤2</a:t>
            </a:r>
          </a:p>
          <a:p>
            <a:pPr>
              <a:buNone/>
            </a:pPr>
            <a:r>
              <a:rPr lang="id-ID" sz="2800" dirty="0" smtClean="0"/>
              <a:t>				    3x</a:t>
            </a:r>
            <a:r>
              <a:rPr lang="id-ID" sz="1600" dirty="0" smtClean="0"/>
              <a:t>1</a:t>
            </a:r>
            <a:r>
              <a:rPr lang="id-ID" sz="2800" dirty="0" smtClean="0"/>
              <a:t>+4x</a:t>
            </a:r>
            <a:r>
              <a:rPr lang="id-ID" sz="1600" dirty="0" smtClean="0"/>
              <a:t>2</a:t>
            </a:r>
            <a:r>
              <a:rPr lang="id-ID" sz="2800" dirty="0" smtClean="0"/>
              <a:t>≥12</a:t>
            </a:r>
          </a:p>
          <a:p>
            <a:pPr>
              <a:buNone/>
            </a:pPr>
            <a:r>
              <a:rPr lang="id-ID" sz="2800" dirty="0" smtClean="0"/>
              <a:t>				    x</a:t>
            </a:r>
            <a:r>
              <a:rPr lang="id-ID" sz="1600" dirty="0" smtClean="0"/>
              <a:t>1</a:t>
            </a:r>
            <a:r>
              <a:rPr lang="id-ID" sz="2800" dirty="0" smtClean="0"/>
              <a:t>,x</a:t>
            </a:r>
            <a:r>
              <a:rPr lang="id-ID" sz="1600" dirty="0" smtClean="0"/>
              <a:t>2</a:t>
            </a:r>
            <a:r>
              <a:rPr lang="id-ID" sz="2800" dirty="0" smtClean="0"/>
              <a:t>≥0</a:t>
            </a:r>
          </a:p>
          <a:p>
            <a:pPr>
              <a:buNone/>
            </a:pPr>
            <a:r>
              <a:rPr lang="id-ID" sz="2800" dirty="0" smtClean="0"/>
              <a:t>    Tunjukkan bahwa model berikut tidak punya ruang solusi yang fisibel (disebut pseudooptimum)</a:t>
            </a:r>
          </a:p>
          <a:p>
            <a:pPr>
              <a:buNone/>
            </a:pPr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30622"/>
            <a:ext cx="8229600" cy="562074"/>
          </a:xfrm>
        </p:spPr>
        <p:txBody>
          <a:bodyPr/>
          <a:lstStyle/>
          <a:p>
            <a:pPr eaLnBrk="1" hangingPunct="1"/>
            <a:r>
              <a:rPr lang="id-ID" sz="4000" dirty="0" smtClean="0">
                <a:solidFill>
                  <a:schemeClr val="tx1"/>
                </a:solidFill>
              </a:rPr>
              <a:t>Latihan</a:t>
            </a:r>
            <a:endParaRPr lang="fr-FR" sz="4000" dirty="0" smtClean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764704"/>
            <a:ext cx="8999984" cy="5472608"/>
          </a:xfrm>
        </p:spPr>
        <p:txBody>
          <a:bodyPr/>
          <a:lstStyle/>
          <a:p>
            <a:pPr eaLnBrk="1" hangingPunct="1">
              <a:buNone/>
            </a:pPr>
            <a:r>
              <a:rPr lang="id-ID" sz="2300" dirty="0" smtClean="0"/>
              <a:t>Sebuah perusahaan konveksi memproduksi tiga jenis pakaian yaitu pakaian anak-anak, pakaian pria dan pakaian wanita. Untuk satu lusin pakaian anak-anak diperlukan 2 rol kain bercorak dan membutuhkan 4 orang pekerja, sedangkan untuk satu lusin pakaian pria dan satu lusin pakaian wanita masing-masing membutuhkan 4 dan 2 rol kain bercorak dengan tenaga kerja masing-masing 2 dan 6 orang. Kain yang disediakan setiap hari adalah 20 rol. Tenaga kerja mempunyai keahlian yang </a:t>
            </a:r>
            <a:r>
              <a:rPr lang="id-ID" sz="2300" dirty="0" smtClean="0"/>
              <a:t>sama </a:t>
            </a:r>
            <a:r>
              <a:rPr lang="id-ID" sz="2300" dirty="0" smtClean="0"/>
              <a:t>berjumlah 16 orang. Perusahaan mengharuskan seluruh pekerja harus digunakan (tidak ada yang menganggur). Ongkos untuk membuat masing-masing jenis pakaian adalah $15/lusin pakaian anak-anak, $30/lusin pakaian pria, dan $45/lusin pakaian wanita. Keuntungan masing-masing pakaian anak-anak, pria dan wanita adalah $25, $54, $53. Bagaimana sebaiknya perusahaan mengambil kebijakan produksi agar perusahaan mendapatkan keuntungan yang sebesar-sebesarnya.</a:t>
            </a:r>
            <a:endParaRPr lang="fr-FR" sz="23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426</Words>
  <Application>Microsoft Office PowerPoint</Application>
  <PresentationFormat>On-screen Show (4:3)</PresentationFormat>
  <Paragraphs>203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Modèle par défaut</vt:lpstr>
      <vt:lpstr>Program Linear</vt:lpstr>
      <vt:lpstr>Variabel Artifisial</vt:lpstr>
      <vt:lpstr>Fungsi Tujuan</vt:lpstr>
      <vt:lpstr>Contoh 1</vt:lpstr>
      <vt:lpstr>Proses Metode Big M dari Soal 1</vt:lpstr>
      <vt:lpstr>Proses Metode Big M dari Soal 1</vt:lpstr>
      <vt:lpstr>Contoh 2</vt:lpstr>
      <vt:lpstr>Latihan</vt:lpstr>
      <vt:lpstr>Latihan</vt:lpstr>
    </vt:vector>
  </TitlesOfParts>
  <Company>Party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 NAME</dc:title>
  <dc:creator>Mediac</dc:creator>
  <cp:lastModifiedBy>Edna</cp:lastModifiedBy>
  <cp:revision>8</cp:revision>
  <dcterms:created xsi:type="dcterms:W3CDTF">2007-05-15T16:15:39Z</dcterms:created>
  <dcterms:modified xsi:type="dcterms:W3CDTF">2012-03-18T14:22:09Z</dcterms:modified>
</cp:coreProperties>
</file>