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4" r:id="rId10"/>
    <p:sldId id="297" r:id="rId11"/>
    <p:sldId id="285" r:id="rId12"/>
    <p:sldId id="286" r:id="rId13"/>
    <p:sldId id="287" r:id="rId14"/>
    <p:sldId id="298" r:id="rId15"/>
    <p:sldId id="293" r:id="rId16"/>
    <p:sldId id="289" r:id="rId17"/>
    <p:sldId id="294" r:id="rId18"/>
    <p:sldId id="295" r:id="rId19"/>
    <p:sldId id="296" r:id="rId20"/>
    <p:sldId id="292" r:id="rId21"/>
    <p:sldId id="299" r:id="rId22"/>
    <p:sldId id="300" r:id="rId23"/>
    <p:sldId id="273" r:id="rId24"/>
    <p:sldId id="274" r:id="rId25"/>
    <p:sldId id="275" r:id="rId26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F803B-EED3-4747-B683-66E964F247D4}" type="datetimeFigureOut">
              <a:rPr lang="id-ID" smtClean="0"/>
              <a:t>19/09/2012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23966-0358-444C-9F55-4880ADA37885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73332-0FB0-4F5E-9D8C-428DBB800224}" type="datetimeFigureOut">
              <a:rPr lang="id-ID" smtClean="0"/>
              <a:t>19/09/2012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E5361-F1F3-4B80-8F2D-15D42A7766E5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E5361-F1F3-4B80-8F2D-15D42A7766E5}" type="slidenum">
              <a:rPr lang="id-ID" smtClean="0"/>
              <a:t>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5AFC-D554-4FAB-9E52-DDD07A64188E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A71C3-67A6-4FEA-A5D0-68C75C392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5AFC-D554-4FAB-9E52-DDD07A64188E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A71C3-67A6-4FEA-A5D0-68C75C392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5AFC-D554-4FAB-9E52-DDD07A64188E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A71C3-67A6-4FEA-A5D0-68C75C392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5AFC-D554-4FAB-9E52-DDD07A64188E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A71C3-67A6-4FEA-A5D0-68C75C392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5AFC-D554-4FAB-9E52-DDD07A64188E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A71C3-67A6-4FEA-A5D0-68C75C392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5AFC-D554-4FAB-9E52-DDD07A64188E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A71C3-67A6-4FEA-A5D0-68C75C392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5AFC-D554-4FAB-9E52-DDD07A64188E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A71C3-67A6-4FEA-A5D0-68C75C392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5AFC-D554-4FAB-9E52-DDD07A64188E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A71C3-67A6-4FEA-A5D0-68C75C392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5AFC-D554-4FAB-9E52-DDD07A64188E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A71C3-67A6-4FEA-A5D0-68C75C392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5AFC-D554-4FAB-9E52-DDD07A64188E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A71C3-67A6-4FEA-A5D0-68C75C392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5AFC-D554-4FAB-9E52-DDD07A64188E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54A71C3-67A6-4FEA-A5D0-68C75C392E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8A5AFC-D554-4FAB-9E52-DDD07A64188E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4A71C3-67A6-4FEA-A5D0-68C75C392E7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gif"/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6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48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6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3.png"/><Relationship Id="rId7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Koordinat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Cartesian coordinates in two dimensions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dirty="0" smtClean="0"/>
              <a:t>x-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y- Intercepts :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an </a:t>
            </a:r>
            <a:r>
              <a:rPr lang="en-US" sz="2800" i="1" dirty="0" smtClean="0"/>
              <a:t>x</a:t>
            </a:r>
            <a:r>
              <a:rPr lang="en-US" sz="2800" dirty="0" smtClean="0"/>
              <a:t>-intercept is a point in the equation where the </a:t>
            </a:r>
            <a:r>
              <a:rPr lang="en-US" sz="2800" i="1" dirty="0" smtClean="0"/>
              <a:t>y</a:t>
            </a:r>
            <a:r>
              <a:rPr lang="en-US" sz="2800" dirty="0" smtClean="0"/>
              <a:t>-value is zero, and</a:t>
            </a:r>
          </a:p>
          <a:p>
            <a:r>
              <a:rPr lang="en-US" sz="2800" dirty="0" smtClean="0"/>
              <a:t>a </a:t>
            </a:r>
            <a:r>
              <a:rPr lang="en-US" sz="2800" i="1" dirty="0" smtClean="0"/>
              <a:t>y</a:t>
            </a:r>
            <a:r>
              <a:rPr lang="en-US" sz="2800" dirty="0" smtClean="0"/>
              <a:t>-intercept is a point in the equation where the </a:t>
            </a:r>
            <a:r>
              <a:rPr lang="en-US" sz="2800" i="1" dirty="0" smtClean="0"/>
              <a:t>x</a:t>
            </a:r>
            <a:r>
              <a:rPr lang="en-US" sz="2800" dirty="0" smtClean="0"/>
              <a:t>-value is zero.</a:t>
            </a:r>
          </a:p>
          <a:p>
            <a:pPr algn="just">
              <a:buNone/>
            </a:pPr>
            <a:endParaRPr lang="en-US" sz="2800" dirty="0" smtClean="0"/>
          </a:p>
          <a:p>
            <a:pPr lvl="0"/>
            <a:endParaRPr lang="en-US" sz="2800" b="1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5720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2209800"/>
            <a:ext cx="914400" cy="698269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45720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34400" cy="4389120"/>
          </a:xfrm>
        </p:spPr>
        <p:txBody>
          <a:bodyPr/>
          <a:lstStyle/>
          <a:p>
            <a:pPr lvl="0"/>
            <a:r>
              <a:rPr lang="en-US" dirty="0" smtClean="0"/>
              <a:t>One line passes through the points (–1, –2) and (1, 2); another  line passes through the points (–2, 0) and (0, 4). Are these lines parallel, perpendicular, or neither?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Since these two lines have identical slopes, then </a:t>
            </a:r>
            <a:r>
              <a:rPr lang="en-US" b="1" dirty="0" smtClean="0"/>
              <a:t>these lines are parallel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m_1 = 2, m_2 =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352800"/>
            <a:ext cx="3048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58200" cy="438912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One line passes through the points (0, –4) and (–1, –7); another line passes through the points (3, 0) and (–3, 2). Are these lines parallel, perpendicular, or neither?</a:t>
            </a:r>
          </a:p>
          <a:p>
            <a:r>
              <a:rPr lang="en-US" dirty="0" smtClean="0"/>
              <a:t> </a:t>
            </a:r>
          </a:p>
          <a:p>
            <a:endParaRPr lang="en-US" dirty="0" smtClean="0"/>
          </a:p>
          <a:p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If I were to flip the "3" and then change its sign, I would get "</a:t>
            </a:r>
            <a:r>
              <a:rPr lang="en-US" baseline="30000" dirty="0" smtClean="0"/>
              <a:t> –1</a:t>
            </a:r>
            <a:r>
              <a:rPr lang="en-US" dirty="0" smtClean="0"/>
              <a:t>/</a:t>
            </a:r>
            <a:r>
              <a:rPr lang="en-US" baseline="-25000" dirty="0" smtClean="0"/>
              <a:t>3</a:t>
            </a:r>
            <a:r>
              <a:rPr lang="en-US" dirty="0" smtClean="0"/>
              <a:t>". In other words, these slopes are negative reciprocals, so the lines through the points are perpendicular.</a:t>
            </a:r>
          </a:p>
          <a:p>
            <a:endParaRPr lang="en-US" dirty="0"/>
          </a:p>
        </p:txBody>
      </p:sp>
      <p:pic>
        <p:nvPicPr>
          <p:cNvPr id="4" name="Picture 3" descr="m_1 = 3, m_2 = -1/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971800"/>
            <a:ext cx="3200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One line passes through the points (–4, 2) and (0, 3); another line passes through the points (–3,-2 )  and (3, 2)  Are these lines parallel,  perpendicular, or neither?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:</a:t>
            </a:r>
            <a:br>
              <a:rPr lang="en-US" dirty="0" smtClean="0"/>
            </a:br>
            <a:r>
              <a:rPr lang="en-US" sz="3600" dirty="0" smtClean="0"/>
              <a:t>Find the x- and y- intercepts of 25</a:t>
            </a:r>
            <a:r>
              <a:rPr lang="en-US" sz="3600" i="1" dirty="0" smtClean="0"/>
              <a:t>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 + 4</a:t>
            </a:r>
            <a:r>
              <a:rPr lang="en-US" sz="3600" i="1" dirty="0" smtClean="0"/>
              <a:t>y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 = 9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Using the definitions of the intercepts, I will proceed as follows:</a:t>
            </a:r>
          </a:p>
          <a:p>
            <a:r>
              <a:rPr lang="en-US" i="1" dirty="0" smtClean="0"/>
              <a:t>x</a:t>
            </a:r>
            <a:r>
              <a:rPr lang="en-US" dirty="0" smtClean="0"/>
              <a:t>-intercept(s):</a:t>
            </a:r>
          </a:p>
          <a:p>
            <a:pPr>
              <a:buNone/>
            </a:pPr>
            <a:r>
              <a:rPr lang="en-US" i="1" dirty="0" smtClean="0"/>
              <a:t>	y</a:t>
            </a:r>
            <a:r>
              <a:rPr lang="en-US" dirty="0" smtClean="0"/>
              <a:t> = 0 for the </a:t>
            </a:r>
            <a:r>
              <a:rPr lang="en-US" i="1" dirty="0" smtClean="0"/>
              <a:t>x</a:t>
            </a:r>
            <a:r>
              <a:rPr lang="en-US" dirty="0" smtClean="0"/>
              <a:t>-intercept(s), so:</a:t>
            </a:r>
          </a:p>
          <a:p>
            <a:pPr>
              <a:buNone/>
            </a:pPr>
            <a:r>
              <a:rPr lang="en-US" dirty="0" smtClean="0"/>
              <a:t>		25</a:t>
            </a:r>
            <a:r>
              <a:rPr lang="en-US" i="1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 + 4</a:t>
            </a:r>
            <a:r>
              <a:rPr lang="en-US" i="1" dirty="0" smtClean="0"/>
              <a:t>y</a:t>
            </a:r>
            <a:r>
              <a:rPr lang="en-US" baseline="30000" dirty="0" smtClean="0"/>
              <a:t>2</a:t>
            </a:r>
            <a:r>
              <a:rPr lang="en-US" dirty="0" smtClean="0"/>
              <a:t> = 9 </a:t>
            </a:r>
            <a:br>
              <a:rPr lang="en-US" dirty="0" smtClean="0"/>
            </a:br>
            <a:r>
              <a:rPr lang="en-US" dirty="0" smtClean="0"/>
              <a:t>	25</a:t>
            </a:r>
            <a:r>
              <a:rPr lang="en-US" i="1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 + 4(0)</a:t>
            </a:r>
            <a:r>
              <a:rPr lang="en-US" baseline="30000" dirty="0" smtClean="0"/>
              <a:t>2</a:t>
            </a:r>
            <a:r>
              <a:rPr lang="en-US" dirty="0" smtClean="0"/>
              <a:t> = 9 </a:t>
            </a:r>
            <a:br>
              <a:rPr lang="en-US" dirty="0" smtClean="0"/>
            </a:br>
            <a:r>
              <a:rPr lang="en-US" dirty="0" smtClean="0"/>
              <a:t>	25</a:t>
            </a:r>
            <a:r>
              <a:rPr lang="en-US" i="1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 + 0 = 9 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i="1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 =  </a:t>
            </a:r>
            <a:r>
              <a:rPr lang="en-US" baseline="30000" dirty="0" smtClean="0"/>
              <a:t>9</a:t>
            </a:r>
            <a:r>
              <a:rPr lang="en-US" dirty="0" smtClean="0"/>
              <a:t>/</a:t>
            </a:r>
            <a:r>
              <a:rPr lang="en-US" baseline="-25000" dirty="0" smtClean="0"/>
              <a:t>25</a:t>
            </a:r>
            <a:r>
              <a:rPr lang="en-US" dirty="0" smtClean="0"/>
              <a:t> </a:t>
            </a:r>
            <a:r>
              <a:rPr lang="en-US" baseline="-25000" dirty="0" smtClean="0"/>
              <a:t/>
            </a:r>
            <a:br>
              <a:rPr lang="en-US" baseline="-25000" dirty="0" smtClean="0"/>
            </a:br>
            <a:r>
              <a:rPr lang="en-US" baseline="-25000" dirty="0" smtClean="0"/>
              <a:t>	</a:t>
            </a:r>
            <a:r>
              <a:rPr lang="en-US" i="1" dirty="0" smtClean="0"/>
              <a:t>x</a:t>
            </a:r>
            <a:r>
              <a:rPr lang="en-US" dirty="0" smtClean="0"/>
              <a:t> = ± ( </a:t>
            </a:r>
            <a:r>
              <a:rPr lang="en-US" baseline="30000" dirty="0" smtClean="0"/>
              <a:t>3</a:t>
            </a:r>
            <a:r>
              <a:rPr lang="en-US" dirty="0" smtClean="0"/>
              <a:t>/</a:t>
            </a:r>
            <a:r>
              <a:rPr lang="en-US" baseline="-25000" dirty="0" smtClean="0"/>
              <a:t>5</a:t>
            </a:r>
            <a:r>
              <a:rPr lang="en-US" dirty="0" smtClean="0"/>
              <a:t> )</a:t>
            </a:r>
          </a:p>
          <a:p>
            <a:pPr>
              <a:buNone/>
            </a:pPr>
            <a:r>
              <a:rPr lang="en-US" dirty="0" smtClean="0"/>
              <a:t>	Then the </a:t>
            </a:r>
            <a:r>
              <a:rPr lang="en-US" i="1" dirty="0" smtClean="0"/>
              <a:t>x</a:t>
            </a:r>
            <a:r>
              <a:rPr lang="en-US" dirty="0" smtClean="0"/>
              <a:t>-intercepts are the points </a:t>
            </a:r>
            <a:r>
              <a:rPr lang="en-US" b="1" dirty="0" smtClean="0"/>
              <a:t>(</a:t>
            </a:r>
            <a:r>
              <a:rPr lang="en-US" b="1" baseline="30000" dirty="0" smtClean="0"/>
              <a:t> 3</a:t>
            </a:r>
            <a:r>
              <a:rPr lang="en-US" b="1" dirty="0" smtClean="0"/>
              <a:t>/</a:t>
            </a:r>
            <a:r>
              <a:rPr lang="en-US" b="1" baseline="-25000" dirty="0" smtClean="0"/>
              <a:t>5</a:t>
            </a:r>
            <a:r>
              <a:rPr lang="en-US" b="1" dirty="0" smtClean="0"/>
              <a:t>, 0) and (</a:t>
            </a:r>
            <a:r>
              <a:rPr lang="en-US" b="1" baseline="30000" dirty="0" smtClean="0"/>
              <a:t> –3</a:t>
            </a:r>
            <a:r>
              <a:rPr lang="en-US" b="1" dirty="0" smtClean="0"/>
              <a:t>/</a:t>
            </a:r>
            <a:r>
              <a:rPr lang="en-US" b="1" baseline="-25000" dirty="0" smtClean="0"/>
              <a:t>5</a:t>
            </a:r>
            <a:r>
              <a:rPr lang="en-US" b="1" dirty="0" smtClean="0"/>
              <a:t>, 0)</a:t>
            </a:r>
            <a:endParaRPr lang="en-US" dirty="0" smtClean="0"/>
          </a:p>
          <a:p>
            <a:endParaRPr lang="en-US" i="1" dirty="0" smtClean="0"/>
          </a:p>
          <a:p>
            <a:r>
              <a:rPr lang="en-US" i="1" dirty="0" smtClean="0"/>
              <a:t>y</a:t>
            </a:r>
            <a:r>
              <a:rPr lang="en-US" dirty="0" smtClean="0"/>
              <a:t>-intercept(s):   </a:t>
            </a:r>
          </a:p>
          <a:p>
            <a:pPr>
              <a:buNone/>
            </a:pPr>
            <a:r>
              <a:rPr lang="en-US" i="1" dirty="0" smtClean="0"/>
              <a:t>	x</a:t>
            </a:r>
            <a:r>
              <a:rPr lang="en-US" dirty="0" smtClean="0"/>
              <a:t> = 0 for the </a:t>
            </a:r>
            <a:r>
              <a:rPr lang="en-US" i="1" dirty="0" smtClean="0"/>
              <a:t>y</a:t>
            </a:r>
            <a:r>
              <a:rPr lang="en-US" dirty="0" smtClean="0"/>
              <a:t>-intercept(s), so:</a:t>
            </a:r>
          </a:p>
          <a:p>
            <a:pPr lvl="2">
              <a:buNone/>
            </a:pPr>
            <a:r>
              <a:rPr lang="en-US" dirty="0" smtClean="0"/>
              <a:t>	25</a:t>
            </a:r>
            <a:r>
              <a:rPr lang="en-US" i="1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 + 4</a:t>
            </a:r>
            <a:r>
              <a:rPr lang="en-US" i="1" dirty="0" smtClean="0"/>
              <a:t>y</a:t>
            </a:r>
            <a:r>
              <a:rPr lang="en-US" baseline="30000" dirty="0" smtClean="0"/>
              <a:t>2</a:t>
            </a:r>
            <a:r>
              <a:rPr lang="en-US" dirty="0" smtClean="0"/>
              <a:t> = 9 </a:t>
            </a:r>
            <a:br>
              <a:rPr lang="en-US" dirty="0" smtClean="0"/>
            </a:br>
            <a:r>
              <a:rPr lang="en-US" dirty="0" smtClean="0"/>
              <a:t>25(0)</a:t>
            </a:r>
            <a:r>
              <a:rPr lang="en-US" baseline="30000" dirty="0" smtClean="0"/>
              <a:t>2</a:t>
            </a:r>
            <a:r>
              <a:rPr lang="en-US" dirty="0" smtClean="0"/>
              <a:t> + 4</a:t>
            </a:r>
            <a:r>
              <a:rPr lang="en-US" i="1" dirty="0" smtClean="0"/>
              <a:t>y</a:t>
            </a:r>
            <a:r>
              <a:rPr lang="en-US" baseline="30000" dirty="0" smtClean="0"/>
              <a:t>2</a:t>
            </a:r>
            <a:r>
              <a:rPr lang="en-US" dirty="0" smtClean="0"/>
              <a:t> = 9 </a:t>
            </a:r>
            <a:br>
              <a:rPr lang="en-US" dirty="0" smtClean="0"/>
            </a:br>
            <a:r>
              <a:rPr lang="en-US" dirty="0" smtClean="0"/>
              <a:t>0 + 4</a:t>
            </a:r>
            <a:r>
              <a:rPr lang="en-US" i="1" dirty="0" smtClean="0"/>
              <a:t>y</a:t>
            </a:r>
            <a:r>
              <a:rPr lang="en-US" baseline="30000" dirty="0" smtClean="0"/>
              <a:t>2</a:t>
            </a:r>
            <a:r>
              <a:rPr lang="en-US" dirty="0" smtClean="0"/>
              <a:t> = 9 </a:t>
            </a:r>
            <a:br>
              <a:rPr lang="en-US" dirty="0" smtClean="0"/>
            </a:br>
            <a:r>
              <a:rPr lang="en-US" i="1" dirty="0" smtClean="0"/>
              <a:t>y</a:t>
            </a:r>
            <a:r>
              <a:rPr lang="en-US" baseline="30000" dirty="0" smtClean="0"/>
              <a:t>2</a:t>
            </a:r>
            <a:r>
              <a:rPr lang="en-US" dirty="0" smtClean="0"/>
              <a:t> =  </a:t>
            </a:r>
            <a:r>
              <a:rPr lang="en-US" baseline="30000" dirty="0" smtClean="0"/>
              <a:t>9</a:t>
            </a:r>
            <a:r>
              <a:rPr lang="en-US" dirty="0" smtClean="0"/>
              <a:t>/</a:t>
            </a:r>
            <a:r>
              <a:rPr lang="en-US" baseline="-25000" dirty="0" smtClean="0"/>
              <a:t>4</a:t>
            </a:r>
            <a:r>
              <a:rPr lang="en-US" dirty="0" smtClean="0"/>
              <a:t> </a:t>
            </a:r>
            <a:r>
              <a:rPr lang="en-US" baseline="-25000" dirty="0" smtClean="0"/>
              <a:t/>
            </a:r>
            <a:br>
              <a:rPr lang="en-US" baseline="-25000" dirty="0" smtClean="0"/>
            </a:br>
            <a:r>
              <a:rPr lang="en-US" i="1" dirty="0" smtClean="0"/>
              <a:t>y</a:t>
            </a:r>
            <a:r>
              <a:rPr lang="en-US" dirty="0" smtClean="0"/>
              <a:t> = ± (</a:t>
            </a:r>
            <a:r>
              <a:rPr lang="en-US" baseline="30000" dirty="0" smtClean="0"/>
              <a:t> 3</a:t>
            </a:r>
            <a:r>
              <a:rPr lang="en-US" dirty="0" smtClean="0"/>
              <a:t>/</a:t>
            </a:r>
            <a:r>
              <a:rPr lang="en-US" baseline="-25000" dirty="0" smtClean="0"/>
              <a:t>2</a:t>
            </a:r>
            <a:r>
              <a:rPr lang="en-US" dirty="0" smtClean="0"/>
              <a:t> )</a:t>
            </a:r>
          </a:p>
          <a:p>
            <a:r>
              <a:rPr lang="en-US" dirty="0" smtClean="0"/>
              <a:t>Then the </a:t>
            </a:r>
            <a:r>
              <a:rPr lang="en-US" i="1" dirty="0" smtClean="0"/>
              <a:t>y</a:t>
            </a:r>
            <a:r>
              <a:rPr lang="en-US" dirty="0" smtClean="0"/>
              <a:t>-intercepts are the points </a:t>
            </a:r>
            <a:r>
              <a:rPr lang="en-US" b="1" dirty="0" smtClean="0"/>
              <a:t>(0, </a:t>
            </a:r>
            <a:r>
              <a:rPr lang="en-US" b="1" baseline="30000" dirty="0" smtClean="0"/>
              <a:t>3</a:t>
            </a:r>
            <a:r>
              <a:rPr lang="en-US" b="1" dirty="0" smtClean="0"/>
              <a:t>/</a:t>
            </a:r>
            <a:r>
              <a:rPr lang="en-US" b="1" baseline="-25000" dirty="0" smtClean="0"/>
              <a:t>2</a:t>
            </a:r>
            <a:r>
              <a:rPr lang="en-US" b="1" dirty="0" smtClean="0"/>
              <a:t> ) and (0, </a:t>
            </a:r>
            <a:r>
              <a:rPr lang="en-US" b="1" baseline="30000" dirty="0" smtClean="0"/>
              <a:t>–3</a:t>
            </a:r>
            <a:r>
              <a:rPr lang="en-US" b="1" dirty="0" smtClean="0"/>
              <a:t>/</a:t>
            </a:r>
            <a:r>
              <a:rPr lang="en-US" b="1" baseline="-25000" dirty="0" smtClean="0"/>
              <a:t>2</a:t>
            </a:r>
            <a:r>
              <a:rPr lang="en-US" dirty="0" smtClean="0"/>
              <a:t> 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Example</a:t>
            </a:r>
            <a:r>
              <a:rPr lang="id-ID" dirty="0" smtClean="0"/>
              <a:t>s</a:t>
            </a:r>
            <a:r>
              <a:rPr lang="en-US" dirty="0" smtClean="0"/>
              <a:t> :</a:t>
            </a:r>
            <a:br>
              <a:rPr lang="en-US" dirty="0" smtClean="0"/>
            </a:br>
            <a:r>
              <a:rPr lang="en-US" dirty="0" smtClean="0"/>
              <a:t>Graph </a:t>
            </a:r>
            <a:r>
              <a:rPr lang="en-US" i="1" dirty="0" smtClean="0"/>
              <a:t>y</a:t>
            </a:r>
            <a:r>
              <a:rPr lang="en-US" dirty="0" smtClean="0"/>
              <a:t> = (–5/3)</a:t>
            </a:r>
            <a:r>
              <a:rPr lang="en-US" i="1" dirty="0" smtClean="0"/>
              <a:t>x</a:t>
            </a:r>
            <a:r>
              <a:rPr lang="en-US" dirty="0" smtClean="0"/>
              <a:t> –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T-chart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Graph</a:t>
            </a:r>
            <a:endParaRPr lang="en-US" dirty="0"/>
          </a:p>
        </p:txBody>
      </p:sp>
      <p:pic>
        <p:nvPicPr>
          <p:cNvPr id="5" name="Picture 4" descr="T-char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048000"/>
            <a:ext cx="3200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y = -(5/3)x -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2362200"/>
            <a:ext cx="3124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 Drawn line equation: </a:t>
            </a:r>
            <a:r>
              <a:rPr lang="en-US" sz="3200" i="1" dirty="0" smtClean="0"/>
              <a:t>y</a:t>
            </a:r>
            <a:r>
              <a:rPr lang="en-US" sz="3200" dirty="0" smtClean="0"/>
              <a:t> = –2</a:t>
            </a:r>
            <a:r>
              <a:rPr lang="en-US" sz="3200" i="1" dirty="0" smtClean="0"/>
              <a:t>x</a:t>
            </a:r>
            <a:r>
              <a:rPr lang="en-US" sz="3200" dirty="0" smtClean="0"/>
              <a:t> + 3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267200" cy="44348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the number on </a:t>
            </a:r>
            <a:r>
              <a:rPr lang="en-US" i="1" dirty="0" smtClean="0"/>
              <a:t>x</a:t>
            </a:r>
            <a:r>
              <a:rPr lang="en-US" dirty="0" smtClean="0"/>
              <a:t> is the slope, so </a:t>
            </a:r>
            <a:r>
              <a:rPr lang="en-US" i="1" dirty="0" smtClean="0"/>
              <a:t>m</a:t>
            </a:r>
            <a:r>
              <a:rPr lang="en-US" dirty="0" smtClean="0"/>
              <a:t> = –2 for this line. If, say, </a:t>
            </a:r>
            <a:r>
              <a:rPr lang="en-US" i="1" dirty="0" smtClean="0"/>
              <a:t>x</a:t>
            </a:r>
            <a:r>
              <a:rPr lang="en-US" dirty="0" smtClean="0"/>
              <a:t> = 0, then </a:t>
            </a:r>
            <a:r>
              <a:rPr lang="en-US" i="1" dirty="0" smtClean="0"/>
              <a:t>y</a:t>
            </a:r>
            <a:r>
              <a:rPr lang="en-US" dirty="0" smtClean="0"/>
              <a:t> = –2(0) + 3 = 0 + 3 = 3. Then the point (0, 3) is on the line 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648200" cy="48768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7" name="Picture 6" descr="'down two, over one'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981200"/>
            <a:ext cx="3962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Graph </a:t>
            </a:r>
            <a:r>
              <a:rPr lang="en-US" i="1" dirty="0" smtClean="0"/>
              <a:t>y</a:t>
            </a:r>
            <a:r>
              <a:rPr lang="en-US" dirty="0" smtClean="0"/>
              <a:t> =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 doesn't  matter  what </a:t>
            </a:r>
            <a:r>
              <a:rPr lang="en-US" i="1" dirty="0" smtClean="0"/>
              <a:t>x</a:t>
            </a:r>
            <a:r>
              <a:rPr lang="en-US" dirty="0" smtClean="0"/>
              <a:t>-value  you pick; </a:t>
            </a:r>
            <a:r>
              <a:rPr lang="en-US" i="1" dirty="0" smtClean="0"/>
              <a:t>you</a:t>
            </a:r>
            <a:r>
              <a:rPr lang="en-US" dirty="0" smtClean="0"/>
              <a:t> will always be 3.</a:t>
            </a:r>
          </a:p>
          <a:p>
            <a:endParaRPr lang="en-US" dirty="0"/>
          </a:p>
        </p:txBody>
      </p:sp>
      <p:pic>
        <p:nvPicPr>
          <p:cNvPr id="5" name="Picture 4" descr="T-char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0480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y =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4267200"/>
            <a:ext cx="5562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Problem 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Drawn :</a:t>
            </a:r>
          </a:p>
          <a:p>
            <a:pPr lvl="1"/>
            <a:r>
              <a:rPr lang="en-US" dirty="0" smtClean="0"/>
              <a:t>Graph y = 2x</a:t>
            </a:r>
          </a:p>
          <a:p>
            <a:pPr lvl="1"/>
            <a:r>
              <a:rPr lang="en-US" dirty="0" smtClean="0"/>
              <a:t>Graph 4</a:t>
            </a:r>
            <a:r>
              <a:rPr lang="en-US" i="1" dirty="0" smtClean="0"/>
              <a:t>x</a:t>
            </a:r>
            <a:r>
              <a:rPr lang="en-US" dirty="0" smtClean="0"/>
              <a:t> – 3</a:t>
            </a:r>
            <a:r>
              <a:rPr lang="en-US" i="1" dirty="0" smtClean="0"/>
              <a:t>y</a:t>
            </a:r>
            <a:r>
              <a:rPr lang="en-US" dirty="0" smtClean="0"/>
              <a:t> = 12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garis</a:t>
            </a:r>
            <a:r>
              <a:rPr lang="en-US" dirty="0" smtClean="0"/>
              <a:t> y = 2x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i="1" dirty="0" smtClean="0"/>
              <a:t>x</a:t>
            </a:r>
            <a:r>
              <a:rPr lang="en-US" dirty="0" smtClean="0"/>
              <a:t> – 3</a:t>
            </a:r>
            <a:r>
              <a:rPr lang="en-US" i="1" dirty="0" smtClean="0"/>
              <a:t>y</a:t>
            </a:r>
            <a:r>
              <a:rPr lang="en-US" dirty="0" smtClean="0"/>
              <a:t> = 12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9634" name="Object 2"/>
          <p:cNvGraphicFramePr>
            <a:graphicFrameLocks noChangeAspect="1"/>
          </p:cNvGraphicFramePr>
          <p:nvPr/>
        </p:nvGraphicFramePr>
        <p:xfrm>
          <a:off x="228600" y="2465387"/>
          <a:ext cx="3886200" cy="4392613"/>
        </p:xfrm>
        <a:graphic>
          <a:graphicData uri="http://schemas.openxmlformats.org/presentationml/2006/ole">
            <p:oleObj spid="_x0000_s69634" name="Visio" r:id="rId3" imgW="3275967" imgH="3631182" progId="Visio.Drawing.11">
              <p:embed/>
            </p:oleObj>
          </a:graphicData>
        </a:graphic>
      </p:graphicFrame>
      <p:pic>
        <p:nvPicPr>
          <p:cNvPr id="10" name="Picture 9" descr="y = (4/3)x - 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2514600"/>
            <a:ext cx="3200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dirty="0" err="1" smtClean="0"/>
              <a:t>Koordinat</a:t>
            </a:r>
            <a:r>
              <a:rPr lang="en-US" dirty="0" smtClean="0"/>
              <a:t> </a:t>
            </a:r>
            <a:r>
              <a:rPr lang="en-US" dirty="0" err="1" smtClean="0"/>
              <a:t>Cartesius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81400" cy="4525963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191000" y="1600200"/>
            <a:ext cx="4495800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For a given point </a:t>
            </a:r>
            <a:r>
              <a:rPr lang="en-US" i="1" dirty="0" smtClean="0"/>
              <a:t>P</a:t>
            </a:r>
            <a:r>
              <a:rPr lang="en-US" dirty="0" smtClean="0"/>
              <a:t>, a line is drawn through </a:t>
            </a:r>
            <a:r>
              <a:rPr lang="en-US" i="1" dirty="0" smtClean="0"/>
              <a:t>P</a:t>
            </a:r>
            <a:r>
              <a:rPr lang="en-US" dirty="0" smtClean="0"/>
              <a:t> perpendicular to the </a:t>
            </a:r>
            <a:r>
              <a:rPr lang="en-US" i="1" dirty="0" smtClean="0"/>
              <a:t>x</a:t>
            </a:r>
            <a:r>
              <a:rPr lang="en-US" dirty="0" smtClean="0"/>
              <a:t>-axis to meet it at </a:t>
            </a:r>
            <a:r>
              <a:rPr lang="en-US" i="1" dirty="0" smtClean="0"/>
              <a:t>X</a:t>
            </a:r>
            <a:r>
              <a:rPr lang="en-US" dirty="0" smtClean="0"/>
              <a:t> and second line is drawn through </a:t>
            </a:r>
            <a:r>
              <a:rPr lang="en-US" i="1" dirty="0" smtClean="0"/>
              <a:t>P</a:t>
            </a:r>
            <a:r>
              <a:rPr lang="en-US" dirty="0" smtClean="0"/>
              <a:t> perpendicular to the </a:t>
            </a:r>
            <a:r>
              <a:rPr lang="en-US" i="1" dirty="0" smtClean="0"/>
              <a:t>y</a:t>
            </a:r>
            <a:r>
              <a:rPr lang="en-US" dirty="0" smtClean="0"/>
              <a:t>-axis to meet it at </a:t>
            </a:r>
            <a:r>
              <a:rPr lang="en-US" i="1" dirty="0" smtClean="0"/>
              <a:t>Y</a:t>
            </a:r>
            <a:r>
              <a:rPr lang="en-US" dirty="0" smtClean="0"/>
              <a:t>.  </a:t>
            </a:r>
          </a:p>
          <a:p>
            <a:pPr algn="just"/>
            <a:r>
              <a:rPr lang="en-US" dirty="0" smtClean="0"/>
              <a:t>The coordinates of   </a:t>
            </a:r>
            <a:r>
              <a:rPr lang="en-US" i="1" dirty="0" smtClean="0"/>
              <a:t>P</a:t>
            </a:r>
            <a:r>
              <a:rPr lang="en-US" dirty="0" smtClean="0"/>
              <a:t> are  </a:t>
            </a:r>
            <a:r>
              <a:rPr lang="en-US" i="1" dirty="0" smtClean="0"/>
              <a:t>X</a:t>
            </a:r>
            <a:r>
              <a:rPr lang="en-US" dirty="0" smtClean="0"/>
              <a:t>  and Y </a:t>
            </a:r>
          </a:p>
          <a:p>
            <a:pPr algn="just"/>
            <a:r>
              <a:rPr lang="en-US" dirty="0" smtClean="0"/>
              <a:t>interpreted  as numbers </a:t>
            </a:r>
            <a:r>
              <a:rPr lang="en-US" i="1" dirty="0" smtClean="0"/>
              <a:t>x</a:t>
            </a:r>
            <a:r>
              <a:rPr lang="en-US" dirty="0" smtClean="0"/>
              <a:t> and </a:t>
            </a:r>
            <a:r>
              <a:rPr lang="en-US" i="1" dirty="0" smtClean="0"/>
              <a:t>y</a:t>
            </a:r>
            <a:r>
              <a:rPr lang="en-US" dirty="0" smtClean="0"/>
              <a:t> on the corresponding number lines. The coordinates are written as an ordered pair (</a:t>
            </a:r>
            <a:r>
              <a:rPr lang="en-US" i="1" dirty="0" smtClean="0"/>
              <a:t>x</a:t>
            </a:r>
            <a:r>
              <a:rPr lang="en-US" dirty="0" smtClean="0"/>
              <a:t>, </a:t>
            </a:r>
            <a:r>
              <a:rPr lang="en-US" i="1" dirty="0" smtClean="0"/>
              <a:t>y</a:t>
            </a:r>
            <a:r>
              <a:rPr lang="en-US" dirty="0" smtClean="0"/>
              <a:t>).</a:t>
            </a:r>
          </a:p>
          <a:p>
            <a:pPr algn="just"/>
            <a:r>
              <a:rPr lang="en-US" dirty="0" smtClean="0"/>
              <a:t>The value of </a:t>
            </a:r>
            <a:r>
              <a:rPr lang="en-US" i="1" dirty="0" smtClean="0"/>
              <a:t>x</a:t>
            </a:r>
            <a:r>
              <a:rPr lang="en-US" dirty="0" smtClean="0"/>
              <a:t> is called the </a:t>
            </a:r>
            <a:r>
              <a:rPr lang="en-US" i="1" dirty="0" smtClean="0"/>
              <a:t>x</a:t>
            </a:r>
            <a:r>
              <a:rPr lang="en-US" dirty="0" smtClean="0"/>
              <a:t>-coordinate or </a:t>
            </a:r>
            <a:r>
              <a:rPr lang="en-US" dirty="0" err="1" smtClean="0"/>
              <a:t>abcissa</a:t>
            </a:r>
            <a:r>
              <a:rPr lang="en-US" dirty="0" smtClean="0"/>
              <a:t> and the value of </a:t>
            </a:r>
            <a:r>
              <a:rPr lang="en-US" i="1" dirty="0" smtClean="0"/>
              <a:t>y</a:t>
            </a:r>
            <a:r>
              <a:rPr lang="en-US" dirty="0" smtClean="0"/>
              <a:t> is called the </a:t>
            </a:r>
            <a:r>
              <a:rPr lang="en-US" i="1" dirty="0" smtClean="0"/>
              <a:t>y</a:t>
            </a:r>
            <a:r>
              <a:rPr lang="en-US" dirty="0" smtClean="0"/>
              <a:t>-coordinate or ordinate.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828800"/>
            <a:ext cx="3124200" cy="2713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600" dirty="0" err="1" smtClean="0"/>
              <a:t>Menggambar</a:t>
            </a:r>
            <a:r>
              <a:rPr lang="en-US" sz="3600" dirty="0" smtClean="0"/>
              <a:t> </a:t>
            </a:r>
            <a:r>
              <a:rPr lang="en-US" sz="3600" dirty="0" err="1" smtClean="0"/>
              <a:t>Grafik</a:t>
            </a:r>
            <a:r>
              <a:rPr lang="en-US" sz="3600" dirty="0" smtClean="0"/>
              <a:t> </a:t>
            </a:r>
            <a:r>
              <a:rPr lang="en-US" sz="3600" dirty="0" err="1" smtClean="0"/>
              <a:t>Persamaan</a:t>
            </a:r>
            <a:r>
              <a:rPr lang="en-US" sz="3600" dirty="0" smtClean="0"/>
              <a:t> </a:t>
            </a:r>
            <a:r>
              <a:rPr lang="en-US" sz="3600" dirty="0" err="1" smtClean="0"/>
              <a:t>Kuadrat</a:t>
            </a:r>
            <a:r>
              <a:rPr lang="en-US" sz="3600" dirty="0" smtClean="0"/>
              <a:t> </a:t>
            </a:r>
            <a:r>
              <a:rPr lang="en-US" sz="3600" dirty="0"/>
              <a:t>(Parabola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menggambar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kuadrat</a:t>
            </a:r>
            <a:r>
              <a:rPr lang="en-US" dirty="0" smtClean="0"/>
              <a:t>, </a:t>
            </a:r>
            <a:r>
              <a:rPr lang="en-US" dirty="0" err="1" smtClean="0"/>
              <a:t>ikuti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titik-titik</a:t>
            </a:r>
            <a:r>
              <a:rPr lang="en-US" dirty="0" smtClean="0"/>
              <a:t> </a:t>
            </a:r>
            <a:r>
              <a:rPr lang="en-US" dirty="0" err="1" smtClean="0"/>
              <a:t>potong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sumbu-sumbu</a:t>
            </a:r>
            <a:r>
              <a:rPr lang="en-US" dirty="0" smtClean="0"/>
              <a:t> </a:t>
            </a:r>
            <a:r>
              <a:rPr lang="en-US" dirty="0" err="1" smtClean="0"/>
              <a:t>koordinat</a:t>
            </a:r>
            <a:r>
              <a:rPr lang="en-US" dirty="0" smtClean="0"/>
              <a:t> :</a:t>
            </a:r>
          </a:p>
          <a:p>
            <a:pPr marL="514350" lvl="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potong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sumbu</a:t>
            </a:r>
            <a:r>
              <a:rPr lang="en-US" dirty="0" smtClean="0"/>
              <a:t> x, </a:t>
            </a:r>
            <a:r>
              <a:rPr lang="en-US" dirty="0" err="1" smtClean="0"/>
              <a:t>syaratnya</a:t>
            </a:r>
            <a:r>
              <a:rPr lang="en-US" dirty="0" smtClean="0"/>
              <a:t> y = 0</a:t>
            </a:r>
          </a:p>
          <a:p>
            <a:pPr marL="514350" lvl="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potong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sumbu</a:t>
            </a:r>
            <a:r>
              <a:rPr lang="en-US" dirty="0" smtClean="0"/>
              <a:t> y, </a:t>
            </a:r>
            <a:r>
              <a:rPr lang="en-US" dirty="0" err="1" smtClean="0"/>
              <a:t>syaratnya</a:t>
            </a:r>
            <a:r>
              <a:rPr lang="en-US" dirty="0" smtClean="0"/>
              <a:t> x = 0</a:t>
            </a:r>
          </a:p>
          <a:p>
            <a:pPr marL="514350" lvl="0" indent="-514350">
              <a:buNone/>
            </a:pPr>
            <a:r>
              <a:rPr lang="en-US" dirty="0" smtClean="0"/>
              <a:t>2.	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/</a:t>
            </a:r>
            <a:r>
              <a:rPr lang="en-US" dirty="0" err="1" smtClean="0"/>
              <a:t>puncak</a:t>
            </a:r>
            <a:r>
              <a:rPr lang="en-US" dirty="0" smtClean="0"/>
              <a:t> parabola,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puncak</a:t>
            </a:r>
            <a:r>
              <a:rPr lang="en-US" dirty="0" smtClean="0"/>
              <a:t> </a:t>
            </a:r>
            <a:r>
              <a:rPr lang="en-US" dirty="0" err="1" smtClean="0"/>
              <a:t>dilalui</a:t>
            </a:r>
            <a:r>
              <a:rPr lang="en-US" dirty="0" smtClean="0"/>
              <a:t> </a:t>
            </a:r>
            <a:r>
              <a:rPr lang="en-US" dirty="0" err="1" smtClean="0"/>
              <a:t>sumbu</a:t>
            </a:r>
            <a:r>
              <a:rPr lang="en-US" dirty="0" smtClean="0"/>
              <a:t> </a:t>
            </a:r>
            <a:r>
              <a:rPr lang="en-US" dirty="0" err="1" smtClean="0"/>
              <a:t>simetri</a:t>
            </a:r>
            <a:r>
              <a:rPr lang="en-US" dirty="0" smtClean="0"/>
              <a:t>, </a:t>
            </a:r>
            <a:r>
              <a:rPr lang="en-US" dirty="0" err="1" smtClean="0"/>
              <a:t>koordinatnya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           </a:t>
            </a:r>
            <a:r>
              <a:rPr lang="en-US" dirty="0" err="1" smtClean="0"/>
              <a:t>dimana</a:t>
            </a:r>
            <a:endParaRPr lang="en-US" dirty="0" smtClean="0"/>
          </a:p>
          <a:p>
            <a:pPr marL="514350" lvl="0" indent="-514350">
              <a:buNone/>
            </a:pPr>
            <a:r>
              <a:rPr lang="en-US" dirty="0" smtClean="0"/>
              <a:t>3.	</a:t>
            </a:r>
            <a:r>
              <a:rPr lang="en-US" dirty="0" err="1" smtClean="0"/>
              <a:t>Gambarkan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penggambaran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hubungkan</a:t>
            </a:r>
            <a:r>
              <a:rPr lang="en-US" dirty="0" smtClean="0"/>
              <a:t> </a:t>
            </a:r>
            <a:r>
              <a:rPr lang="en-US" dirty="0" err="1" smtClean="0"/>
              <a:t>titik-titik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mulus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0400" y="4343400"/>
            <a:ext cx="1080135" cy="533400"/>
          </a:xfrm>
          <a:prstGeom prst="rect">
            <a:avLst/>
          </a:prstGeom>
          <a:noFill/>
        </p:spPr>
      </p:pic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4648200"/>
            <a:ext cx="1288473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Find new equality that’s through (6, 8) and </a:t>
            </a:r>
            <a:r>
              <a:rPr lang="en-US" dirty="0" err="1" smtClean="0"/>
              <a:t>paralel</a:t>
            </a:r>
            <a:r>
              <a:rPr lang="en-US" dirty="0" smtClean="0"/>
              <a:t> with 3x – 5y = 11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3x - 5y = 11 or                    , m = 3/5 </a:t>
            </a:r>
            <a:r>
              <a:rPr lang="en-US" dirty="0" smtClean="0">
                <a:sym typeface="Wingdings" pitchFamily="2" charset="2"/>
              </a:rPr>
              <a:t> m2 = </a:t>
            </a:r>
            <a:r>
              <a:rPr lang="en-US" dirty="0" smtClean="0"/>
              <a:t>3/5</a:t>
            </a:r>
          </a:p>
          <a:p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line : through (6, 8) and m2 = 3/5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06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3200400"/>
            <a:ext cx="1359876" cy="609600"/>
          </a:xfrm>
          <a:prstGeom prst="rect">
            <a:avLst/>
          </a:prstGeom>
          <a:noFill/>
        </p:spPr>
      </p:pic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4800600"/>
            <a:ext cx="2337955" cy="381000"/>
          </a:xfrm>
          <a:prstGeom prst="rect">
            <a:avLst/>
          </a:prstGeom>
          <a:noFill/>
        </p:spPr>
      </p:pic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45720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0662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5334000"/>
            <a:ext cx="2110154" cy="685800"/>
          </a:xfrm>
          <a:prstGeom prst="rect">
            <a:avLst/>
          </a:prstGeom>
          <a:noFill/>
        </p:spPr>
      </p:pic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45720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0665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4800600"/>
            <a:ext cx="1797538" cy="609600"/>
          </a:xfrm>
          <a:prstGeom prst="rect">
            <a:avLst/>
          </a:prstGeom>
          <a:noFill/>
        </p:spPr>
      </p:pic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45720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0668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0" y="5638800"/>
            <a:ext cx="1371600" cy="614855"/>
          </a:xfrm>
          <a:prstGeom prst="rect">
            <a:avLst/>
          </a:prstGeom>
          <a:noFill/>
        </p:spPr>
      </p:pic>
      <p:sp>
        <p:nvSpPr>
          <p:cNvPr id="70670" name="Rectangle 14"/>
          <p:cNvSpPr>
            <a:spLocks noChangeArrowheads="1"/>
          </p:cNvSpPr>
          <p:nvPr/>
        </p:nvSpPr>
        <p:spPr bwMode="auto">
          <a:xfrm>
            <a:off x="45720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5y = 3x + 22 	</a:t>
            </a:r>
            <a:r>
              <a:rPr lang="en-US" dirty="0" err="1" smtClean="0"/>
              <a:t>atau</a:t>
            </a:r>
            <a:r>
              <a:rPr lang="en-US" dirty="0" smtClean="0"/>
              <a:t> 	3x – 5y + 22 = 0</a:t>
            </a:r>
          </a:p>
          <a:p>
            <a:endParaRPr lang="en-US" dirty="0"/>
          </a:p>
        </p:txBody>
      </p:sp>
      <p:graphicFrame>
        <p:nvGraphicFramePr>
          <p:cNvPr id="74754" name="Object 2"/>
          <p:cNvGraphicFramePr>
            <a:graphicFrameLocks noChangeAspect="1"/>
          </p:cNvGraphicFramePr>
          <p:nvPr/>
        </p:nvGraphicFramePr>
        <p:xfrm>
          <a:off x="1295400" y="2514600"/>
          <a:ext cx="4876800" cy="3534561"/>
        </p:xfrm>
        <a:graphic>
          <a:graphicData uri="http://schemas.openxmlformats.org/presentationml/2006/ole">
            <p:oleObj spid="_x0000_s75778" name="Visio" r:id="rId3" imgW="4341960" imgH="300708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The Distance Formula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44958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Distance between A </a:t>
            </a:r>
            <a:r>
              <a:rPr lang="en-US" dirty="0" err="1" smtClean="0"/>
              <a:t>dan</a:t>
            </a:r>
            <a:r>
              <a:rPr lang="en-US" dirty="0" smtClean="0"/>
              <a:t> B :</a:t>
            </a:r>
          </a:p>
          <a:p>
            <a:pPr>
              <a:buNone/>
            </a:pPr>
            <a:endParaRPr lang="en-US" dirty="0" smtClean="0"/>
          </a:p>
          <a:p>
            <a:endParaRPr lang="en-US" i="1" dirty="0" smtClean="0"/>
          </a:p>
          <a:p>
            <a:r>
              <a:rPr lang="en-US" i="1" dirty="0" smtClean="0"/>
              <a:t>Example 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000" dirty="0" smtClean="0"/>
              <a:t> </a:t>
            </a:r>
            <a:r>
              <a:rPr lang="en-US" sz="2400" dirty="0" smtClean="0"/>
              <a:t>Find the distance between the points</a:t>
            </a:r>
            <a:r>
              <a:rPr lang="en-US" sz="2000" dirty="0" smtClean="0"/>
              <a:t> </a:t>
            </a:r>
            <a:r>
              <a:rPr lang="en-US" b="1" dirty="0" smtClean="0"/>
              <a:t> </a:t>
            </a:r>
            <a:r>
              <a:rPr lang="en-US" dirty="0" smtClean="0"/>
              <a:t>A (-2, 3) </a:t>
            </a:r>
            <a:r>
              <a:rPr lang="en-US" dirty="0" err="1" smtClean="0"/>
              <a:t>dan</a:t>
            </a:r>
            <a:r>
              <a:rPr lang="en-US" dirty="0" smtClean="0"/>
              <a:t> B (4, -1)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533400" y="2209800"/>
          <a:ext cx="4190532" cy="2743200"/>
        </p:xfrm>
        <a:graphic>
          <a:graphicData uri="http://schemas.openxmlformats.org/presentationml/2006/ole">
            <p:oleObj spid="_x0000_s32770" name="Visio" r:id="rId3" imgW="3165120" imgH="2073600" progId="Visio.Drawing.11">
              <p:embed/>
            </p:oleObj>
          </a:graphicData>
        </a:graphic>
      </p:graphicFrame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2286000"/>
            <a:ext cx="3282462" cy="381000"/>
          </a:xfrm>
          <a:prstGeom prst="rect">
            <a:avLst/>
          </a:prstGeom>
          <a:noFill/>
        </p:spPr>
      </p:pic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4648200"/>
            <a:ext cx="3413760" cy="457200"/>
          </a:xfrm>
          <a:prstGeom prst="rect">
            <a:avLst/>
          </a:prstGeom>
          <a:noFill/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5257800"/>
            <a:ext cx="3733800" cy="480747"/>
          </a:xfrm>
          <a:prstGeom prst="rect">
            <a:avLst/>
          </a:prstGeom>
          <a:noFill/>
        </p:spPr>
      </p:pic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5943600"/>
            <a:ext cx="3657600" cy="4843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Jarak</a:t>
            </a:r>
            <a:r>
              <a:rPr lang="en-US" b="1" dirty="0" smtClean="0"/>
              <a:t> </a:t>
            </a:r>
            <a:r>
              <a:rPr lang="en-US" b="1" dirty="0" err="1" smtClean="0"/>
              <a:t>Titik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Garis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495800" cy="46021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Distance between T(x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,y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to Ax + By + C = 0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:</a:t>
            </a:r>
          </a:p>
          <a:p>
            <a:endParaRPr lang="en-US" dirty="0" smtClean="0"/>
          </a:p>
          <a:p>
            <a:endParaRPr lang="en-US" sz="2400" i="1" dirty="0" smtClean="0"/>
          </a:p>
          <a:p>
            <a:r>
              <a:rPr lang="en-US" sz="2400" i="1" dirty="0" smtClean="0"/>
              <a:t>Example :</a:t>
            </a:r>
            <a:endParaRPr lang="en-US" sz="2400" dirty="0" smtClean="0"/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sz="2400" dirty="0" smtClean="0"/>
              <a:t>Find the distance between the points A (1, 2) to 4x + 5y + 8 = 0</a:t>
            </a:r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228600" y="1676400"/>
          <a:ext cx="4038600" cy="3024863"/>
        </p:xfrm>
        <a:graphic>
          <a:graphicData uri="http://schemas.openxmlformats.org/presentationml/2006/ole">
            <p:oleObj spid="_x0000_s33794" name="Visio" r:id="rId3" imgW="3135240" imgH="2347200" progId="Visio.Drawing.11">
              <p:embed/>
            </p:oleObj>
          </a:graphicData>
        </a:graphic>
      </p:graphicFrame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2514600"/>
            <a:ext cx="1870363" cy="609600"/>
          </a:xfrm>
          <a:prstGeom prst="rect">
            <a:avLst/>
          </a:prstGeom>
          <a:noFill/>
        </p:spPr>
      </p:pic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4648200"/>
            <a:ext cx="1905001" cy="620889"/>
          </a:xfrm>
          <a:prstGeom prst="rect">
            <a:avLst/>
          </a:prstGeom>
          <a:noFill/>
        </p:spPr>
      </p:pic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801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5486400"/>
            <a:ext cx="2479963" cy="609600"/>
          </a:xfrm>
          <a:prstGeom prst="rect">
            <a:avLst/>
          </a:prstGeom>
          <a:noFill/>
        </p:spPr>
      </p:pic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gradien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yang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(2, -4) </a:t>
            </a:r>
            <a:r>
              <a:rPr lang="en-US" dirty="0" err="1" smtClean="0"/>
              <a:t>dan</a:t>
            </a:r>
            <a:r>
              <a:rPr lang="en-US" dirty="0" smtClean="0"/>
              <a:t> (0,-6)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:</a:t>
            </a:r>
          </a:p>
          <a:p>
            <a:pPr marL="514350" lvl="0" indent="-50800">
              <a:buFont typeface="+mj-lt"/>
              <a:buAutoNum type="alphaLcParenR"/>
            </a:pPr>
            <a:r>
              <a:rPr lang="en-US" dirty="0" smtClean="0"/>
              <a:t>	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(2, 3)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kemiringan</a:t>
            </a:r>
            <a:r>
              <a:rPr lang="en-US" dirty="0" smtClean="0"/>
              <a:t> 4</a:t>
            </a:r>
          </a:p>
          <a:p>
            <a:pPr marL="514350" lvl="0" indent="-50800">
              <a:buFont typeface="+mj-lt"/>
              <a:buAutoNum type="alphaLcParenR"/>
            </a:pPr>
            <a:r>
              <a:rPr lang="en-US" dirty="0" smtClean="0"/>
              <a:t>	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(2, 3) </a:t>
            </a:r>
            <a:r>
              <a:rPr lang="en-US" dirty="0" err="1" smtClean="0"/>
              <a:t>dan</a:t>
            </a:r>
            <a:r>
              <a:rPr lang="en-US" dirty="0" smtClean="0"/>
              <a:t> (4, 8)</a:t>
            </a:r>
          </a:p>
          <a:p>
            <a:pPr marL="514350" lvl="0" indent="-514350">
              <a:buNone/>
            </a:pPr>
            <a:r>
              <a:rPr lang="en-US" dirty="0" smtClean="0"/>
              <a:t>3.	</a:t>
            </a:r>
            <a:r>
              <a:rPr lang="en-US" dirty="0" err="1" smtClean="0"/>
              <a:t>Tuliskan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(3, -3) yang :</a:t>
            </a:r>
          </a:p>
          <a:p>
            <a:pPr marL="514350" lvl="0" indent="-50800">
              <a:buFont typeface="+mj-lt"/>
              <a:buAutoNum type="alphaLcParenR"/>
            </a:pPr>
            <a:r>
              <a:rPr lang="en-US" dirty="0" smtClean="0"/>
              <a:t>	</a:t>
            </a:r>
            <a:r>
              <a:rPr lang="en-US" dirty="0" err="1" smtClean="0"/>
              <a:t>Sejajar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2x + 3y = 6</a:t>
            </a:r>
          </a:p>
          <a:p>
            <a:pPr marL="514350" lvl="0" indent="-50800">
              <a:buFont typeface="+mj-lt"/>
              <a:buAutoNum type="alphaLcParenR"/>
            </a:pPr>
            <a:r>
              <a:rPr lang="en-US" dirty="0" smtClean="0"/>
              <a:t>	</a:t>
            </a:r>
            <a:r>
              <a:rPr lang="en-US" dirty="0" err="1" smtClean="0"/>
              <a:t>Tegak</a:t>
            </a:r>
            <a:r>
              <a:rPr lang="en-US" dirty="0" smtClean="0"/>
              <a:t> </a:t>
            </a:r>
            <a:r>
              <a:rPr lang="en-US" dirty="0" err="1" smtClean="0"/>
              <a:t>lurus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2x + 3y = 6</a:t>
            </a:r>
          </a:p>
          <a:p>
            <a:pPr marL="514350" lvl="0" indent="-50800">
              <a:buFont typeface="+mj-lt"/>
              <a:buAutoNum type="alphaLcParenR"/>
            </a:pPr>
            <a:r>
              <a:rPr lang="en-US" dirty="0" smtClean="0"/>
              <a:t>	</a:t>
            </a:r>
            <a:r>
              <a:rPr lang="en-US" dirty="0" err="1" smtClean="0"/>
              <a:t>Sejajar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yang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(-1, 2) </a:t>
            </a:r>
            <a:r>
              <a:rPr lang="en-US" dirty="0" err="1" smtClean="0"/>
              <a:t>dan</a:t>
            </a:r>
            <a:r>
              <a:rPr lang="en-US" dirty="0" smtClean="0"/>
              <a:t> (3, -1)</a:t>
            </a:r>
          </a:p>
          <a:p>
            <a:pPr marL="514350" lvl="0" indent="-514350" algn="just">
              <a:buNone/>
            </a:pPr>
            <a:r>
              <a:rPr lang="en-US" dirty="0" smtClean="0"/>
              <a:t>4.	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yang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potong</a:t>
            </a:r>
            <a:r>
              <a:rPr lang="en-US" dirty="0" smtClean="0"/>
              <a:t> </a:t>
            </a:r>
            <a:r>
              <a:rPr lang="en-US" dirty="0" err="1" smtClean="0"/>
              <a:t>garis-garis</a:t>
            </a:r>
            <a:r>
              <a:rPr lang="en-US" dirty="0" smtClean="0"/>
              <a:t>    2x + 3y = 4 </a:t>
            </a:r>
            <a:r>
              <a:rPr lang="en-US" dirty="0" err="1" smtClean="0"/>
              <a:t>dan</a:t>
            </a:r>
            <a:r>
              <a:rPr lang="en-US" dirty="0" smtClean="0"/>
              <a:t> -3x + y = 5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tegak</a:t>
            </a:r>
            <a:r>
              <a:rPr lang="en-US" dirty="0" smtClean="0"/>
              <a:t> </a:t>
            </a:r>
            <a:r>
              <a:rPr lang="en-US" dirty="0" err="1" smtClean="0"/>
              <a:t>lurus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.</a:t>
            </a:r>
          </a:p>
          <a:p>
            <a:pPr marL="514350" lvl="0" indent="-514350">
              <a:buNone/>
            </a:pPr>
            <a:r>
              <a:rPr lang="en-US" dirty="0" smtClean="0"/>
              <a:t>5.	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A(1, 2), B(3, -4), </a:t>
            </a:r>
            <a:r>
              <a:rPr lang="en-US" dirty="0" err="1" smtClean="0"/>
              <a:t>dan</a:t>
            </a:r>
            <a:r>
              <a:rPr lang="en-US" dirty="0" smtClean="0"/>
              <a:t> C(-2, 0).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yang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sejajar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BC.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Gradien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sz="half" idx="1"/>
          </p:nvPr>
        </p:nvGraphicFramePr>
        <p:xfrm>
          <a:off x="-228600" y="1676400"/>
          <a:ext cx="5183188" cy="3048000"/>
        </p:xfrm>
        <a:graphic>
          <a:graphicData uri="http://schemas.openxmlformats.org/presentationml/2006/ole">
            <p:oleObj spid="_x0000_s2050" name="Visio" r:id="rId3" imgW="4713840" imgH="2772360" progId="Visio.Drawing.11">
              <p:embed/>
            </p:oleObj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600200"/>
            <a:ext cx="4572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 the </a:t>
            </a:r>
            <a:r>
              <a:rPr lang="en-US" b="1" dirty="0" smtClean="0"/>
              <a:t>slope</a:t>
            </a:r>
            <a:r>
              <a:rPr lang="en-US" dirty="0" smtClean="0"/>
              <a:t> or </a:t>
            </a:r>
            <a:r>
              <a:rPr lang="en-US" b="1" dirty="0" smtClean="0"/>
              <a:t>gradient</a:t>
            </a:r>
            <a:r>
              <a:rPr lang="en-US" dirty="0" smtClean="0"/>
              <a:t> of a line describes its steepness, incline, or grade. A higher slope value indicates a steeper incline.</a:t>
            </a:r>
          </a:p>
          <a:p>
            <a:r>
              <a:rPr lang="en-US" dirty="0" smtClean="0"/>
              <a:t>The slope is (in the simplest of terms) the measurement of a line, and is defined as the ratio of the "rise" divided by the "run" between two points on a line</a:t>
            </a:r>
          </a:p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0" y="5486400"/>
            <a:ext cx="1660769" cy="762000"/>
          </a:xfrm>
          <a:prstGeom prst="rect">
            <a:avLst/>
          </a:prstGeom>
          <a:noFill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a line runs through two points: A(3, 2) and B(8, 4) . By dividing the difference in </a:t>
            </a:r>
            <a:r>
              <a:rPr lang="en-US" i="1" dirty="0" smtClean="0"/>
              <a:t>y</a:t>
            </a:r>
            <a:r>
              <a:rPr lang="en-US" dirty="0" smtClean="0"/>
              <a:t>-coordinates by the difference in </a:t>
            </a:r>
            <a:r>
              <a:rPr lang="en-US" i="1" dirty="0" smtClean="0"/>
              <a:t>x</a:t>
            </a:r>
            <a:r>
              <a:rPr lang="en-US" dirty="0" smtClean="0"/>
              <a:t>-coordinates, one can obtain the slope of the line: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3429000"/>
            <a:ext cx="3432628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686800" cy="43891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Formula :</a:t>
            </a:r>
          </a:p>
          <a:p>
            <a:pPr>
              <a:buNone/>
            </a:pPr>
            <a:r>
              <a:rPr lang="en-US" sz="2800" dirty="0" smtClean="0"/>
              <a:t>		y </a:t>
            </a:r>
            <a:r>
              <a:rPr lang="en-US" sz="2800" dirty="0"/>
              <a:t>= </a:t>
            </a:r>
            <a:r>
              <a:rPr lang="en-US" sz="2800" dirty="0" err="1"/>
              <a:t>mx</a:t>
            </a:r>
            <a:r>
              <a:rPr lang="en-US" sz="2800" dirty="0"/>
              <a:t> + c</a:t>
            </a:r>
          </a:p>
          <a:p>
            <a:pPr>
              <a:buNone/>
            </a:pPr>
            <a:r>
              <a:rPr lang="en-US" sz="2800" dirty="0" smtClean="0"/>
              <a:t>		Ax </a:t>
            </a:r>
            <a:r>
              <a:rPr lang="en-US" sz="2800" dirty="0"/>
              <a:t>+ By + C = </a:t>
            </a:r>
            <a:r>
              <a:rPr lang="en-US" sz="2800" dirty="0" smtClean="0"/>
              <a:t>0</a:t>
            </a:r>
            <a:endParaRPr lang="en-US" sz="2800" dirty="0"/>
          </a:p>
          <a:p>
            <a:pPr lvl="0"/>
            <a:r>
              <a:rPr lang="en-US" sz="2800" dirty="0" smtClean="0"/>
              <a:t>Point slope formula, </a:t>
            </a:r>
            <a:r>
              <a:rPr lang="en-US" sz="2800" dirty="0" err="1" smtClean="0"/>
              <a:t>throughs</a:t>
            </a:r>
            <a:r>
              <a:rPr lang="en-US" sz="2800" dirty="0" smtClean="0"/>
              <a:t> (</a:t>
            </a:r>
            <a:r>
              <a:rPr lang="en-US" sz="2800" dirty="0"/>
              <a:t>x</a:t>
            </a:r>
            <a:r>
              <a:rPr lang="en-US" sz="2800" baseline="-25000" dirty="0"/>
              <a:t>1</a:t>
            </a:r>
            <a:r>
              <a:rPr lang="en-US" sz="2800" dirty="0"/>
              <a:t>, y</a:t>
            </a:r>
            <a:r>
              <a:rPr lang="en-US" sz="2800" baseline="-25000" dirty="0"/>
              <a:t>1</a:t>
            </a:r>
            <a:r>
              <a:rPr lang="en-US" sz="2800" dirty="0"/>
              <a:t>) </a:t>
            </a:r>
            <a:r>
              <a:rPr lang="en-US" sz="2800" dirty="0" smtClean="0"/>
              <a:t>with m :</a:t>
            </a:r>
          </a:p>
          <a:p>
            <a:pPr lvl="0"/>
            <a:endParaRPr lang="en-US" sz="2800" dirty="0" smtClean="0"/>
          </a:p>
          <a:p>
            <a:r>
              <a:rPr lang="en-US" sz="2800" dirty="0" smtClean="0"/>
              <a:t>The Secant line between two points(x</a:t>
            </a:r>
            <a:r>
              <a:rPr lang="en-US" sz="2800" baseline="-25000" dirty="0" smtClean="0"/>
              <a:t>1</a:t>
            </a:r>
            <a:r>
              <a:rPr lang="en-US" sz="2800" dirty="0"/>
              <a:t>, y</a:t>
            </a:r>
            <a:r>
              <a:rPr lang="en-US" sz="2800" baseline="-25000" dirty="0"/>
              <a:t>1</a:t>
            </a:r>
            <a:r>
              <a:rPr lang="en-US" sz="2800" dirty="0"/>
              <a:t>) </a:t>
            </a:r>
            <a:r>
              <a:rPr lang="en-US" sz="2800" dirty="0" err="1"/>
              <a:t>dan</a:t>
            </a:r>
            <a:r>
              <a:rPr lang="en-US" sz="2800" dirty="0"/>
              <a:t> (x</a:t>
            </a:r>
            <a:r>
              <a:rPr lang="en-US" sz="2800" baseline="-25000" dirty="0"/>
              <a:t>2</a:t>
            </a:r>
            <a:r>
              <a:rPr lang="en-US" sz="2800" dirty="0"/>
              <a:t>, y</a:t>
            </a:r>
            <a:r>
              <a:rPr lang="en-US" sz="2800" baseline="-25000" dirty="0"/>
              <a:t>2</a:t>
            </a:r>
            <a:r>
              <a:rPr lang="en-US" sz="2800" dirty="0"/>
              <a:t>)</a:t>
            </a:r>
          </a:p>
          <a:p>
            <a:pPr lvl="0">
              <a:buNone/>
            </a:pPr>
            <a:r>
              <a:rPr lang="en-US" dirty="0"/>
              <a:t>	 </a:t>
            </a:r>
            <a:r>
              <a:rPr lang="en-US" dirty="0" smtClean="0"/>
              <a:t>                                           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4038600"/>
            <a:ext cx="2895600" cy="471876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5181600"/>
            <a:ext cx="2590800" cy="831615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05400"/>
            <a:ext cx="16764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Suppose a line runs through two points: (-4, 2) and (6, -1) .</a:t>
            </a:r>
          </a:p>
          <a:p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Way :</a:t>
            </a:r>
          </a:p>
          <a:p>
            <a:pPr lvl="1"/>
            <a:r>
              <a:rPr lang="en-US" sz="1800" dirty="0" err="1" smtClean="0"/>
              <a:t>Gradien</a:t>
            </a:r>
            <a:r>
              <a:rPr lang="en-US" sz="1800" dirty="0" smtClean="0"/>
              <a:t> :</a:t>
            </a:r>
          </a:p>
          <a:p>
            <a:endParaRPr lang="en-US" sz="2000" dirty="0" smtClean="0"/>
          </a:p>
          <a:p>
            <a:pPr lvl="1"/>
            <a:r>
              <a:rPr lang="en-US" sz="1800" dirty="0" smtClean="0"/>
              <a:t>If through  </a:t>
            </a:r>
            <a:r>
              <a:rPr lang="en-US" sz="1800" dirty="0"/>
              <a:t>(-4, </a:t>
            </a:r>
            <a:r>
              <a:rPr lang="en-US" sz="1800" dirty="0" smtClean="0"/>
              <a:t>2) then :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                             </a:t>
            </a:r>
            <a:endParaRPr lang="en-US" sz="2000" dirty="0" smtClean="0"/>
          </a:p>
          <a:p>
            <a:pPr>
              <a:buNone/>
            </a:pPr>
            <a:r>
              <a:rPr lang="en-US" dirty="0" smtClean="0"/>
              <a:t>	                                  </a:t>
            </a:r>
            <a:r>
              <a:rPr lang="en-US" sz="2000" dirty="0" smtClean="0"/>
              <a:t>(form : y =</a:t>
            </a:r>
            <a:r>
              <a:rPr lang="en-US" sz="2000" dirty="0" err="1" smtClean="0"/>
              <a:t>mx</a:t>
            </a:r>
            <a:r>
              <a:rPr lang="en-US" sz="2000" dirty="0" smtClean="0"/>
              <a:t> +c)</a:t>
            </a:r>
            <a:endParaRPr lang="en-US" sz="2000" dirty="0"/>
          </a:p>
          <a:p>
            <a:pPr>
              <a:buNone/>
            </a:pPr>
            <a:r>
              <a:rPr lang="en-US" dirty="0" smtClean="0"/>
              <a:t>	                                   </a:t>
            </a:r>
            <a:r>
              <a:rPr lang="en-US" sz="2000" dirty="0" smtClean="0"/>
              <a:t>(form : </a:t>
            </a:r>
            <a:r>
              <a:rPr lang="en-US" sz="2000" dirty="0" err="1" smtClean="0"/>
              <a:t>Ax+By+C</a:t>
            </a:r>
            <a:r>
              <a:rPr lang="en-US" sz="2000" dirty="0" smtClean="0"/>
              <a:t>=0)</a:t>
            </a:r>
          </a:p>
          <a:p>
            <a:endParaRPr lang="en-US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1905000"/>
            <a:ext cx="3276600" cy="658455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3124200"/>
            <a:ext cx="2286001" cy="372533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3505200"/>
            <a:ext cx="2530231" cy="533400"/>
          </a:xfrm>
          <a:prstGeom prst="rect">
            <a:avLst/>
          </a:prstGeom>
          <a:noFill/>
        </p:spPr>
      </p:pic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4038600"/>
            <a:ext cx="1981200" cy="555877"/>
          </a:xfrm>
          <a:prstGeom prst="rect">
            <a:avLst/>
          </a:prstGeom>
          <a:noFill/>
        </p:spPr>
      </p:pic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3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4648200"/>
            <a:ext cx="2057401" cy="581439"/>
          </a:xfrm>
          <a:prstGeom prst="rect">
            <a:avLst/>
          </a:prstGeom>
          <a:noFill/>
        </p:spPr>
      </p:pic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5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5334000"/>
            <a:ext cx="1529080" cy="533400"/>
          </a:xfrm>
          <a:prstGeom prst="rect">
            <a:avLst/>
          </a:prstGeom>
          <a:noFill/>
        </p:spPr>
      </p:pic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7" name="Picture 1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5943600"/>
            <a:ext cx="1981201" cy="3602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 way 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                                      form: Ax + By + C = 0</a:t>
            </a:r>
          </a:p>
          <a:p>
            <a:r>
              <a:rPr lang="en-US" sz="2400" dirty="0" smtClean="0"/>
              <a:t>                                      form : y = </a:t>
            </a:r>
            <a:r>
              <a:rPr lang="en-US" sz="2400" dirty="0" err="1" smtClean="0"/>
              <a:t>mx</a:t>
            </a:r>
            <a:r>
              <a:rPr lang="en-US" sz="2400" dirty="0" smtClean="0"/>
              <a:t> + C</a:t>
            </a:r>
            <a:endParaRPr lang="en-US" sz="2400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799" y="1600200"/>
            <a:ext cx="1891323" cy="609600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5720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599" y="2286000"/>
            <a:ext cx="2105247" cy="685800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3048000"/>
            <a:ext cx="1531816" cy="609600"/>
          </a:xfrm>
          <a:prstGeom prst="rect">
            <a:avLst/>
          </a:prstGeom>
          <a:noFill/>
        </p:spPr>
      </p:pic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3733800"/>
            <a:ext cx="2438401" cy="355264"/>
          </a:xfrm>
          <a:prstGeom prst="rect">
            <a:avLst/>
          </a:prstGeom>
          <a:noFill/>
        </p:spPr>
      </p:pic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20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4267200"/>
            <a:ext cx="2438401" cy="355264"/>
          </a:xfrm>
          <a:prstGeom prst="rect">
            <a:avLst/>
          </a:prstGeom>
          <a:noFill/>
        </p:spPr>
      </p:pic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22" name="Picture 1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4648200"/>
            <a:ext cx="1835729" cy="381000"/>
          </a:xfrm>
          <a:prstGeom prst="rect">
            <a:avLst/>
          </a:prstGeom>
          <a:noFill/>
        </p:spPr>
      </p:pic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24" name="Picture 1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5181600"/>
            <a:ext cx="2133600" cy="363870"/>
          </a:xfrm>
          <a:prstGeom prst="rect">
            <a:avLst/>
          </a:prstGeom>
          <a:noFill/>
        </p:spPr>
      </p:pic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26" name="Picture 1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5562600"/>
            <a:ext cx="1354015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/>
          <a:lstStyle/>
          <a:p>
            <a:r>
              <a:rPr lang="en-US" dirty="0" smtClean="0"/>
              <a:t>Example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Through (6, -1)</a:t>
            </a:r>
            <a:endParaRPr lang="en-US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2286000"/>
            <a:ext cx="2337955" cy="381000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2743200"/>
            <a:ext cx="2454031" cy="609600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3505200"/>
            <a:ext cx="2133600" cy="630382"/>
          </a:xfrm>
          <a:prstGeom prst="rect">
            <a:avLst/>
          </a:prstGeom>
          <a:noFill/>
        </p:spPr>
      </p:pic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4267199"/>
            <a:ext cx="2743200" cy="572111"/>
          </a:xfrm>
          <a:prstGeom prst="rect">
            <a:avLst/>
          </a:prstGeom>
          <a:noFill/>
        </p:spPr>
      </p:pic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3999" y="4953000"/>
            <a:ext cx="1504461" cy="533400"/>
          </a:xfrm>
          <a:prstGeom prst="rect">
            <a:avLst/>
          </a:prstGeom>
          <a:noFill/>
        </p:spPr>
      </p:pic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5486400"/>
            <a:ext cx="1529080" cy="533400"/>
          </a:xfrm>
          <a:prstGeom prst="rect">
            <a:avLst/>
          </a:prstGeom>
          <a:noFill/>
        </p:spPr>
      </p:pic>
      <p:pic>
        <p:nvPicPr>
          <p:cNvPr id="17" name="Picture 1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6096000"/>
            <a:ext cx="1981201" cy="3602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dirty="0" smtClean="0"/>
              <a:t>Parallel lines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>	parallel lines have the same slope — and lines with the same slope are parallel. </a:t>
            </a:r>
            <a:r>
              <a:rPr lang="en-US" sz="2800" b="1" dirty="0" smtClean="0"/>
              <a:t>m</a:t>
            </a:r>
            <a:r>
              <a:rPr lang="en-US" sz="2800" b="1" baseline="-25000" dirty="0" smtClean="0"/>
              <a:t>1</a:t>
            </a:r>
            <a:r>
              <a:rPr lang="en-US" sz="2800" b="1" dirty="0" smtClean="0"/>
              <a:t>=m</a:t>
            </a:r>
            <a:r>
              <a:rPr lang="en-US" sz="2800" b="1" baseline="-25000" dirty="0" smtClean="0"/>
              <a:t>2</a:t>
            </a:r>
            <a:endParaRPr lang="en-US" sz="2800" b="1" dirty="0" smtClean="0"/>
          </a:p>
          <a:p>
            <a:pPr lvl="0"/>
            <a:r>
              <a:rPr lang="en-US" sz="2800" b="1" dirty="0" smtClean="0"/>
              <a:t>Perpendicular lines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>	If you visualize a line with positive slope, then the perpendicular line must have negative slope So perpendicular slopes have opposite signs.  </a:t>
            </a:r>
          </a:p>
          <a:p>
            <a:pPr algn="just">
              <a:buNone/>
            </a:pPr>
            <a:r>
              <a:rPr lang="en-US" sz="2800" b="1" dirty="0" smtClean="0"/>
              <a:t>	m</a:t>
            </a:r>
            <a:r>
              <a:rPr lang="en-US" sz="2800" b="1" baseline="-25000" dirty="0" smtClean="0"/>
              <a:t>1</a:t>
            </a:r>
            <a:r>
              <a:rPr lang="en-US" sz="2800" b="1" dirty="0" smtClean="0"/>
              <a:t>.m</a:t>
            </a:r>
            <a:r>
              <a:rPr lang="en-US" sz="2800" b="1" baseline="-25000" dirty="0" smtClean="0"/>
              <a:t>2 </a:t>
            </a:r>
            <a:r>
              <a:rPr lang="en-US" sz="2800" b="1" dirty="0" smtClean="0"/>
              <a:t>= - 1</a:t>
            </a:r>
          </a:p>
          <a:p>
            <a:pPr lvl="0"/>
            <a:endParaRPr lang="en-US" sz="2800" b="1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5720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935</TotalTime>
  <Words>292</Words>
  <Application>Microsoft Office PowerPoint</Application>
  <PresentationFormat>On-screen Show (4:3)</PresentationFormat>
  <Paragraphs>139</Paragraphs>
  <Slides>25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Flow</vt:lpstr>
      <vt:lpstr>Visio</vt:lpstr>
      <vt:lpstr>Sistem Koordinat</vt:lpstr>
      <vt:lpstr>Koordinat Cartesius</vt:lpstr>
      <vt:lpstr>Gradien</vt:lpstr>
      <vt:lpstr>Example</vt:lpstr>
      <vt:lpstr>Linear Function</vt:lpstr>
      <vt:lpstr>Example (1)</vt:lpstr>
      <vt:lpstr>Slide 7</vt:lpstr>
      <vt:lpstr>Example (2)</vt:lpstr>
      <vt:lpstr>Lines</vt:lpstr>
      <vt:lpstr>Hubungan Dua Garis</vt:lpstr>
      <vt:lpstr>Example</vt:lpstr>
      <vt:lpstr>Slide 12</vt:lpstr>
      <vt:lpstr>Slide 13</vt:lpstr>
      <vt:lpstr>Example : Find the x- and y- intercepts of 25x2 + 4y2 = 9</vt:lpstr>
      <vt:lpstr>Examples : Graph y = (–5/3)x – 2</vt:lpstr>
      <vt:lpstr>  Drawn line equation: y = –2x + 3</vt:lpstr>
      <vt:lpstr>Graph y = 3</vt:lpstr>
      <vt:lpstr>Problem :</vt:lpstr>
      <vt:lpstr>Slide 19</vt:lpstr>
      <vt:lpstr>Menggambar Grafik Persamaan Kuadrat (Parabola)</vt:lpstr>
      <vt:lpstr>Slide 21</vt:lpstr>
      <vt:lpstr>Slide 22</vt:lpstr>
      <vt:lpstr>The Distance Formula</vt:lpstr>
      <vt:lpstr>Jarak Titik Ke Garis</vt:lpstr>
      <vt:lpstr>Latihan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Koordinat dan Garis Lurus</dc:title>
  <dc:creator>ASUS</dc:creator>
  <cp:lastModifiedBy>Citra</cp:lastModifiedBy>
  <cp:revision>67</cp:revision>
  <dcterms:created xsi:type="dcterms:W3CDTF">2011-10-07T01:06:18Z</dcterms:created>
  <dcterms:modified xsi:type="dcterms:W3CDTF">2012-09-19T04:42:15Z</dcterms:modified>
</cp:coreProperties>
</file>