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1"/>
  </p:handoutMasterIdLst>
  <p:sldIdLst>
    <p:sldId id="256" r:id="rId2"/>
    <p:sldId id="257" r:id="rId3"/>
    <p:sldId id="262" r:id="rId4"/>
    <p:sldId id="272" r:id="rId5"/>
    <p:sldId id="271" r:id="rId6"/>
    <p:sldId id="273" r:id="rId7"/>
    <p:sldId id="263" r:id="rId8"/>
    <p:sldId id="274" r:id="rId9"/>
    <p:sldId id="261" r:id="rId10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CEDB9-8D98-4B0A-AFEA-EEF153F1434C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1FA93-4DBE-4DAE-8F6B-018B92C99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CE3535A-D3B8-4FE7-B01C-CC13C2CF9263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E3535A-D3B8-4FE7-B01C-CC13C2CF9263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CE3535A-D3B8-4FE7-B01C-CC13C2CF9263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CE3535A-D3B8-4FE7-B01C-CC13C2CF9263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0"/>
            <a:ext cx="8305800" cy="1470025"/>
          </a:xfrm>
        </p:spPr>
        <p:txBody>
          <a:bodyPr/>
          <a:lstStyle/>
          <a:p>
            <a:pPr algn="ctr"/>
            <a:r>
              <a:rPr lang="en-US" dirty="0" err="1" smtClean="0"/>
              <a:t>Algoritma</a:t>
            </a:r>
            <a:r>
              <a:rPr lang="en-US" dirty="0" smtClean="0"/>
              <a:t> &amp; </a:t>
            </a:r>
            <a:r>
              <a:rPr lang="en-US" dirty="0" err="1" smtClean="0"/>
              <a:t>Pemrograman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962400"/>
            <a:ext cx="4953000" cy="533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b="1" dirty="0" err="1" smtClean="0">
                <a:latin typeface="+mj-lt"/>
              </a:rPr>
              <a:t>Pemilihan</a:t>
            </a:r>
            <a:endParaRPr lang="en-US" b="1" dirty="0" smtClean="0"/>
          </a:p>
        </p:txBody>
      </p:sp>
      <p:sp>
        <p:nvSpPr>
          <p:cNvPr id="6" name="Round Same Side Corner Rectangle 5"/>
          <p:cNvSpPr/>
          <p:nvPr/>
        </p:nvSpPr>
        <p:spPr>
          <a:xfrm>
            <a:off x="304800" y="5791200"/>
            <a:ext cx="8534400" cy="990600"/>
          </a:xfrm>
          <a:prstGeom prst="round2Same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Aharoni" pitchFamily="2" charset="-79"/>
                <a:cs typeface="Aharoni" pitchFamily="2" charset="-79"/>
              </a:rPr>
              <a:t>Ken </a:t>
            </a:r>
            <a:r>
              <a:rPr lang="en-US" sz="2000" b="1" dirty="0" err="1" smtClean="0">
                <a:latin typeface="Aharoni" pitchFamily="2" charset="-79"/>
                <a:cs typeface="Aharoni" pitchFamily="2" charset="-79"/>
              </a:rPr>
              <a:t>Kinanti</a:t>
            </a:r>
            <a:r>
              <a:rPr lang="en-US" sz="20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b="1" dirty="0" err="1" smtClean="0">
                <a:latin typeface="Aharoni" pitchFamily="2" charset="-79"/>
                <a:cs typeface="Aharoni" pitchFamily="2" charset="-79"/>
              </a:rPr>
              <a:t>Purnamasari</a:t>
            </a:r>
            <a:r>
              <a:rPr lang="en-US" sz="2000" b="1" dirty="0" smtClean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000" b="1" dirty="0" err="1" smtClean="0">
                <a:latin typeface="Aharoni" pitchFamily="2" charset="-79"/>
                <a:cs typeface="Aharoni" pitchFamily="2" charset="-79"/>
              </a:rPr>
              <a:t>S.Kom</a:t>
            </a:r>
            <a:endParaRPr lang="en-US" sz="2000" b="1" dirty="0" smtClean="0"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2000" dirty="0" smtClean="0"/>
              <a:t>UNIVERSITAS KOMPUTER INDONESIA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Struktur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Algoritma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57200" y="2209800"/>
            <a:ext cx="2743200" cy="914400"/>
          </a:xfrm>
          <a:prstGeom prst="roundRect">
            <a:avLst/>
          </a:prstGeom>
          <a:effectLst>
            <a:outerShdw blurRad="51500" dist="254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RUNTUNAN</a:t>
            </a:r>
            <a:endParaRPr lang="en-US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3276600" y="3505200"/>
            <a:ext cx="2743200" cy="914400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PEMILIHAN</a:t>
            </a:r>
            <a:endParaRPr lang="en-US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6096000" y="4876800"/>
            <a:ext cx="2743200" cy="914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PENGULANGAN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Pemilihan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676400"/>
            <a:ext cx="838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Struktur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yang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dikerjakan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jika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kondisi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tertentu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dipenuhi</a:t>
            </a:r>
            <a:endParaRPr lang="en-US" sz="2400" dirty="0" smtClean="0">
              <a:latin typeface="Cambria" pitchFamily="18" charset="0"/>
              <a:cs typeface="Aharoni" pitchFamily="2" charset="-79"/>
            </a:endParaRPr>
          </a:p>
          <a:p>
            <a:pPr algn="ctr">
              <a:lnSpc>
                <a:spcPct val="150000"/>
              </a:lnSpc>
            </a:pPr>
            <a:endParaRPr lang="en-US" sz="2400" dirty="0" smtClean="0">
              <a:latin typeface="Cambria" pitchFamily="18" charset="0"/>
              <a:cs typeface="Aharoni" pitchFamily="2" charset="-79"/>
            </a:endParaRP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Cambria" pitchFamily="18" charset="0"/>
                <a:cs typeface="Aharoni" pitchFamily="2" charset="-79"/>
              </a:rPr>
              <a:t>PEMILIHAN  =  KONDISI </a:t>
            </a:r>
            <a:r>
              <a:rPr lang="en-US" sz="3200" dirty="0" smtClean="0">
                <a:latin typeface="Cambria" pitchFamily="18" charset="0"/>
                <a:cs typeface="Aharoni" pitchFamily="2" charset="-79"/>
                <a:sym typeface="Wingdings" pitchFamily="2" charset="2"/>
              </a:rPr>
              <a:t> AKSI</a:t>
            </a:r>
          </a:p>
          <a:p>
            <a:pPr algn="ctr">
              <a:lnSpc>
                <a:spcPct val="150000"/>
              </a:lnSpc>
            </a:pPr>
            <a:endParaRPr lang="en-US" sz="2400" dirty="0" smtClean="0">
              <a:latin typeface="Cambria" pitchFamily="18" charset="0"/>
              <a:cs typeface="Aharoni" pitchFamily="2" charset="-79"/>
              <a:sym typeface="Wingdings" pitchFamily="2" charset="2"/>
            </a:endParaRPr>
          </a:p>
          <a:p>
            <a:pPr algn="ctr"/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b="1" u="sng" dirty="0" err="1" smtClean="0"/>
              <a:t>saya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sakit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b="1" u="sng" dirty="0" err="1" smtClean="0"/>
              <a:t>saya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harus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meminum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obat</a:t>
            </a:r>
            <a:endParaRPr lang="en-US" sz="2400" dirty="0" smtClean="0"/>
          </a:p>
          <a:p>
            <a:r>
              <a:rPr lang="en-US" sz="2400" dirty="0" smtClean="0"/>
              <a:t>	       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                                  </a:t>
            </a:r>
            <a:r>
              <a:rPr lang="en-US" sz="2400" dirty="0" err="1" smtClean="0"/>
              <a:t>aksi</a:t>
            </a:r>
            <a:endParaRPr lang="en-US" sz="2400" dirty="0" smtClean="0"/>
          </a:p>
          <a:p>
            <a:endParaRPr lang="en-US" sz="2400" dirty="0" smtClean="0"/>
          </a:p>
          <a:p>
            <a:pPr algn="ctr"/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b="1" u="sng" dirty="0" err="1" smtClean="0"/>
              <a:t>saya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lapar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b="1" u="sng" dirty="0" err="1" smtClean="0"/>
              <a:t>saya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akan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makan</a:t>
            </a:r>
            <a:endParaRPr lang="en-US" sz="2400" dirty="0" smtClean="0"/>
          </a:p>
          <a:p>
            <a:r>
              <a:rPr lang="en-US" sz="2400" dirty="0" smtClean="0"/>
              <a:t>                            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                         </a:t>
            </a:r>
            <a:r>
              <a:rPr lang="en-US" sz="2400" dirty="0" err="1" smtClean="0"/>
              <a:t>aksi</a:t>
            </a:r>
            <a:endParaRPr lang="en-US" sz="2400" dirty="0" smtClean="0">
              <a:latin typeface="Cambria" pitchFamily="18" charset="0"/>
              <a:cs typeface="Aharoni" pitchFamily="2" charset="-79"/>
            </a:endParaRPr>
          </a:p>
          <a:p>
            <a:pPr>
              <a:lnSpc>
                <a:spcPct val="150000"/>
              </a:lnSpc>
            </a:pPr>
            <a:endParaRPr lang="en-US" sz="2400" dirty="0" smtClean="0">
              <a:latin typeface="Cambria" pitchFamily="18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Pemilihan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676400"/>
            <a:ext cx="8382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Suatu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</a:t>
            </a:r>
            <a:r>
              <a:rPr lang="en-US" sz="2800" b="1" dirty="0" err="1" smtClean="0">
                <a:latin typeface="Cambria" pitchFamily="18" charset="0"/>
                <a:cs typeface="Aharoni" pitchFamily="2" charset="-79"/>
              </a:rPr>
              <a:t>kondisi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dalam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Pemilihan</a:t>
            </a:r>
            <a:endParaRPr lang="en-US" sz="2400" dirty="0" smtClean="0">
              <a:latin typeface="Cambria" pitchFamily="18" charset="0"/>
              <a:cs typeface="Aharoni" pitchFamily="2" charset="-79"/>
            </a:endParaRPr>
          </a:p>
          <a:p>
            <a:pPr algn="ctr">
              <a:lnSpc>
                <a:spcPct val="150000"/>
              </a:lnSpc>
            </a:pP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harus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dapat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dinyatakan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dalam</a:t>
            </a:r>
            <a:endParaRPr lang="en-US" sz="2400" dirty="0" smtClean="0">
              <a:latin typeface="Cambria" pitchFamily="18" charset="0"/>
              <a:cs typeface="Aharoni" pitchFamily="2" charset="-79"/>
            </a:endParaRPr>
          </a:p>
          <a:p>
            <a:pPr algn="ctr">
              <a:lnSpc>
                <a:spcPct val="150000"/>
              </a:lnSpc>
            </a:pPr>
            <a:r>
              <a:rPr lang="en-US" sz="2400" b="1" dirty="0" err="1" smtClean="0">
                <a:latin typeface="Cambria" pitchFamily="18" charset="0"/>
                <a:cs typeface="Aharoni" pitchFamily="2" charset="-79"/>
              </a:rPr>
              <a:t>Ekspresi</a:t>
            </a:r>
            <a:r>
              <a:rPr lang="en-US" sz="2400" b="1" dirty="0" smtClean="0">
                <a:latin typeface="Cambria" pitchFamily="18" charset="0"/>
                <a:cs typeface="Aharoni" pitchFamily="2" charset="-79"/>
              </a:rPr>
              <a:t> Boolean 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latin typeface="Cambria" pitchFamily="18" charset="0"/>
                <a:cs typeface="Aharoni" pitchFamily="2" charset="-79"/>
              </a:rPr>
              <a:t>(TRUE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atau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FALSE)</a:t>
            </a:r>
          </a:p>
          <a:p>
            <a:pPr algn="ctr">
              <a:lnSpc>
                <a:spcPct val="150000"/>
              </a:lnSpc>
            </a:pPr>
            <a:endParaRPr lang="en-US" sz="2400" dirty="0" smtClean="0">
              <a:latin typeface="Cambria" pitchFamily="18" charset="0"/>
              <a:cs typeface="Aharoni" pitchFamily="2" charset="-79"/>
            </a:endParaRPr>
          </a:p>
          <a:p>
            <a:pPr algn="ctr">
              <a:lnSpc>
                <a:spcPct val="150000"/>
              </a:lnSpc>
            </a:pP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Ekspresi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Boolean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dihasilkan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dari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kombinasi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2 operand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ber-tipe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sama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dengan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Operator </a:t>
            </a:r>
            <a:r>
              <a:rPr lang="en-US" sz="2400" b="1" dirty="0" err="1" smtClean="0">
                <a:latin typeface="Cambria" pitchFamily="18" charset="0"/>
                <a:cs typeface="Aharoni" pitchFamily="2" charset="-79"/>
              </a:rPr>
              <a:t>Relasional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&amp; Operator </a:t>
            </a:r>
            <a:r>
              <a:rPr lang="en-US" sz="2400" b="1" dirty="0" smtClean="0">
                <a:latin typeface="Cambria" pitchFamily="18" charset="0"/>
                <a:cs typeface="Aharoni" pitchFamily="2" charset="-79"/>
              </a:rPr>
              <a:t>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953000" y="4572000"/>
            <a:ext cx="3429000" cy="1981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4800" y="4648200"/>
            <a:ext cx="30480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" y="2362200"/>
            <a:ext cx="3048000" cy="1447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Format </a:t>
            </a:r>
            <a:r>
              <a:rPr lang="en-US" sz="36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Pemilihan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&lt;IF&gt;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676400"/>
            <a:ext cx="4191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i="1" u="sng" dirty="0" err="1" smtClean="0"/>
              <a:t>Pseudocode</a:t>
            </a:r>
            <a:endParaRPr lang="en-US" sz="2800" b="1" i="1" u="sng" dirty="0" smtClean="0"/>
          </a:p>
          <a:p>
            <a:pPr lvl="0"/>
            <a:endParaRPr lang="en-US" sz="2400" b="1" dirty="0" smtClean="0"/>
          </a:p>
          <a:p>
            <a:r>
              <a:rPr lang="en-US" sz="2400" u="sng" dirty="0" smtClean="0"/>
              <a:t>if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u="sng" dirty="0" smtClean="0"/>
              <a:t>then</a:t>
            </a:r>
            <a:endParaRPr lang="en-US" sz="2400" dirty="0" smtClean="0"/>
          </a:p>
          <a:p>
            <a:r>
              <a:rPr lang="en-US" sz="2400" dirty="0" smtClean="0"/>
              <a:t>     </a:t>
            </a:r>
            <a:r>
              <a:rPr lang="en-US" sz="2400" dirty="0" err="1" smtClean="0"/>
              <a:t>aksi</a:t>
            </a:r>
            <a:endParaRPr lang="en-US" sz="2400" dirty="0" smtClean="0"/>
          </a:p>
          <a:p>
            <a:r>
              <a:rPr lang="en-US" sz="2400" u="sng" dirty="0" err="1" smtClean="0"/>
              <a:t>endif</a:t>
            </a:r>
            <a:endParaRPr lang="en-US" sz="2400" u="sng" dirty="0" smtClean="0"/>
          </a:p>
          <a:p>
            <a:endParaRPr lang="en-US" sz="2400" u="sng" dirty="0" smtClean="0"/>
          </a:p>
          <a:p>
            <a:pPr lvl="0"/>
            <a:r>
              <a:rPr lang="en-US" sz="2800" b="1" i="1" u="sng" dirty="0" smtClean="0"/>
              <a:t>Pascal</a:t>
            </a:r>
            <a:endParaRPr lang="en-US" sz="2800" b="1" u="sng" dirty="0" smtClean="0"/>
          </a:p>
          <a:p>
            <a:r>
              <a:rPr lang="en-US" sz="2400" dirty="0" smtClean="0"/>
              <a:t> </a:t>
            </a:r>
          </a:p>
          <a:p>
            <a:r>
              <a:rPr lang="en-US" sz="2400" b="1" dirty="0" smtClean="0"/>
              <a:t>if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b="1" dirty="0" smtClean="0"/>
              <a:t>then</a:t>
            </a:r>
            <a:endParaRPr lang="en-US" sz="2400" dirty="0" smtClean="0"/>
          </a:p>
          <a:p>
            <a:r>
              <a:rPr lang="en-US" sz="2400" dirty="0" smtClean="0"/>
              <a:t>	statement;           </a:t>
            </a:r>
            <a:r>
              <a:rPr lang="en-US" sz="2400" dirty="0" err="1" smtClean="0"/>
              <a:t>atau</a:t>
            </a:r>
            <a:endParaRPr lang="en-US" sz="2400" dirty="0" smtClean="0"/>
          </a:p>
          <a:p>
            <a:r>
              <a:rPr lang="en-US" sz="2400" b="1" dirty="0" smtClean="0"/>
              <a:t> 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3898880"/>
            <a:ext cx="381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					</a:t>
            </a:r>
          </a:p>
          <a:p>
            <a:r>
              <a:rPr lang="en-US" sz="2400" b="1" dirty="0" smtClean="0"/>
              <a:t>if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b="1" dirty="0" smtClean="0"/>
              <a:t>then</a:t>
            </a:r>
            <a:endParaRPr lang="en-US" sz="2400" dirty="0" smtClean="0"/>
          </a:p>
          <a:p>
            <a:r>
              <a:rPr lang="en-US" sz="2400" b="1" dirty="0" smtClean="0"/>
              <a:t>   begin</a:t>
            </a:r>
            <a:endParaRPr lang="en-US" sz="2400" dirty="0" smtClean="0"/>
          </a:p>
          <a:p>
            <a:r>
              <a:rPr lang="en-US" sz="2400" dirty="0" smtClean="0"/>
              <a:t>	statement1;</a:t>
            </a:r>
          </a:p>
          <a:p>
            <a:r>
              <a:rPr lang="en-US" sz="2400" dirty="0" smtClean="0"/>
              <a:t>	statement2;</a:t>
            </a:r>
          </a:p>
          <a:p>
            <a:r>
              <a:rPr lang="en-US" sz="2400" b="1" dirty="0" smtClean="0"/>
              <a:t>   end;</a:t>
            </a:r>
            <a:endParaRPr lang="en-US" sz="2400" dirty="0" smtClean="0"/>
          </a:p>
          <a:p>
            <a:r>
              <a:rPr lang="en-US" sz="2400" dirty="0" smtClean="0"/>
              <a:t>	</a:t>
            </a:r>
            <a:endParaRPr lang="en-US" sz="2400" u="sng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Format </a:t>
            </a:r>
            <a:r>
              <a:rPr lang="en-US" sz="36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Pemilihan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&lt;CASE&gt;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676400"/>
            <a:ext cx="4191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i="1" u="sng" dirty="0" err="1" smtClean="0"/>
              <a:t>Pseudocode</a:t>
            </a:r>
            <a:endParaRPr lang="en-US" sz="2800" b="1" i="1" u="sng" dirty="0" smtClean="0"/>
          </a:p>
          <a:p>
            <a:pPr lvl="0"/>
            <a:endParaRPr lang="en-US" sz="2800" b="1" u="sng" dirty="0" smtClean="0"/>
          </a:p>
          <a:p>
            <a:r>
              <a:rPr lang="en-US" sz="2400" dirty="0" smtClean="0"/>
              <a:t>       </a:t>
            </a:r>
            <a:r>
              <a:rPr lang="en-US" sz="2400" u="sng" dirty="0" smtClean="0"/>
              <a:t>case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endParaRPr lang="en-US" sz="2400" dirty="0" smtClean="0"/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1  :  </a:t>
            </a:r>
            <a:r>
              <a:rPr lang="en-US" sz="2400" dirty="0" err="1" smtClean="0"/>
              <a:t>aksi</a:t>
            </a:r>
            <a:r>
              <a:rPr lang="en-US" sz="2400" dirty="0" smtClean="0"/>
              <a:t> 1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2  :  </a:t>
            </a:r>
            <a:r>
              <a:rPr lang="en-US" sz="2400" dirty="0" err="1" smtClean="0"/>
              <a:t>aksi</a:t>
            </a:r>
            <a:r>
              <a:rPr lang="en-US" sz="2400" dirty="0" smtClean="0"/>
              <a:t> 2</a:t>
            </a:r>
          </a:p>
          <a:p>
            <a:r>
              <a:rPr lang="en-US" sz="2400" dirty="0" smtClean="0"/>
              <a:t>	      .</a:t>
            </a:r>
          </a:p>
          <a:p>
            <a:r>
              <a:rPr lang="en-US" sz="2400" dirty="0" smtClean="0"/>
              <a:t>	      .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n :  </a:t>
            </a:r>
            <a:r>
              <a:rPr lang="en-US" sz="2400" dirty="0" err="1" smtClean="0"/>
              <a:t>aksi</a:t>
            </a:r>
            <a:r>
              <a:rPr lang="en-US" sz="2400" dirty="0" smtClean="0"/>
              <a:t> n</a:t>
            </a:r>
          </a:p>
          <a:p>
            <a:r>
              <a:rPr lang="en-US" sz="2400" dirty="0" smtClean="0"/>
              <a:t>	</a:t>
            </a:r>
            <a:r>
              <a:rPr lang="en-US" sz="2400" u="sng" dirty="0" smtClean="0"/>
              <a:t>otherwise</a:t>
            </a:r>
            <a:r>
              <a:rPr lang="en-US" sz="2400" dirty="0" smtClean="0"/>
              <a:t>  : </a:t>
            </a:r>
            <a:r>
              <a:rPr lang="en-US" sz="2400" dirty="0" err="1" smtClean="0"/>
              <a:t>aksi</a:t>
            </a:r>
            <a:r>
              <a:rPr lang="en-US" sz="2400" dirty="0" smtClean="0"/>
              <a:t> x	</a:t>
            </a:r>
          </a:p>
          <a:p>
            <a:r>
              <a:rPr lang="en-US" sz="2400" dirty="0" smtClean="0"/>
              <a:t>      </a:t>
            </a:r>
            <a:r>
              <a:rPr lang="en-US" sz="2400" u="sng" dirty="0" err="1" smtClean="0"/>
              <a:t>endcase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1662529"/>
            <a:ext cx="3810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i="1" u="sng" dirty="0" smtClean="0"/>
              <a:t>Pascal</a:t>
            </a:r>
            <a:endParaRPr lang="en-US" sz="2800" b="1" u="sng" dirty="0" smtClean="0"/>
          </a:p>
          <a:p>
            <a:r>
              <a:rPr lang="en-US" sz="2400" dirty="0" smtClean="0"/>
              <a:t>      </a:t>
            </a:r>
          </a:p>
          <a:p>
            <a:r>
              <a:rPr lang="en-US" sz="2400" b="1" dirty="0" smtClean="0"/>
              <a:t>      case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b="1" dirty="0" smtClean="0"/>
              <a:t>of</a:t>
            </a:r>
            <a:endParaRPr lang="en-US" sz="2400" dirty="0" smtClean="0"/>
          </a:p>
          <a:p>
            <a:r>
              <a:rPr lang="en-US" sz="2400" dirty="0" smtClean="0"/>
              <a:t>      	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1  :  </a:t>
            </a:r>
            <a:r>
              <a:rPr lang="en-US" sz="2400" dirty="0" err="1" smtClean="0"/>
              <a:t>aksi</a:t>
            </a:r>
            <a:r>
              <a:rPr lang="en-US" sz="2400" dirty="0" smtClean="0"/>
              <a:t> 1</a:t>
            </a:r>
          </a:p>
          <a:p>
            <a:r>
              <a:rPr lang="en-US" sz="2400" dirty="0" smtClean="0"/>
              <a:t>			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2  :  </a:t>
            </a:r>
            <a:r>
              <a:rPr lang="en-US" sz="2400" dirty="0" err="1" smtClean="0"/>
              <a:t>aksi</a:t>
            </a:r>
            <a:r>
              <a:rPr lang="en-US" sz="2400" dirty="0" smtClean="0"/>
              <a:t> 2     		   .   			   .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n :  </a:t>
            </a:r>
            <a:r>
              <a:rPr lang="en-US" sz="2400" dirty="0" err="1" smtClean="0"/>
              <a:t>aksi</a:t>
            </a:r>
            <a:r>
              <a:rPr lang="en-US" sz="2400" dirty="0" smtClean="0"/>
              <a:t> n</a:t>
            </a:r>
          </a:p>
          <a:p>
            <a:r>
              <a:rPr lang="en-US" sz="2400" b="1" dirty="0" smtClean="0"/>
              <a:t>      else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x</a:t>
            </a:r>
          </a:p>
          <a:p>
            <a:r>
              <a:rPr lang="en-US" sz="2400" b="1" dirty="0" smtClean="0"/>
              <a:t>      end;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Studi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Kasus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1752600"/>
            <a:ext cx="8763000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2400" dirty="0" smtClean="0">
              <a:latin typeface="Aharoni" pitchFamily="2" charset="-79"/>
              <a:cs typeface="Aharoni" pitchFamily="2" charset="-79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Satu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Kondisi</a:t>
            </a:r>
            <a:endParaRPr lang="en-US" sz="2400" b="1" dirty="0" smtClean="0">
              <a:latin typeface="Tempus Sans ITC" pitchFamily="82" charset="0"/>
              <a:cs typeface="Gisha" pitchFamily="34" charset="-79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Mencetak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“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ganjil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”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jika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data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masukan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adalah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ganjil</a:t>
            </a:r>
            <a:endParaRPr lang="en-US" sz="2400" b="1" dirty="0" smtClean="0">
              <a:latin typeface="Tempus Sans ITC" pitchFamily="82" charset="0"/>
              <a:cs typeface="Gisha" pitchFamily="34" charset="-79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Mencetak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“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vokal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”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jika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data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masukan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adalah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huruf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vokal</a:t>
            </a:r>
            <a:endParaRPr lang="en-US" sz="2400" b="1" dirty="0" smtClean="0">
              <a:latin typeface="Tempus Sans ITC" pitchFamily="82" charset="0"/>
              <a:cs typeface="Gisha" pitchFamily="34" charset="-79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Dua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Kondisi</a:t>
            </a:r>
            <a:endParaRPr lang="en-US" sz="2400" b="1" dirty="0" smtClean="0">
              <a:latin typeface="Tempus Sans ITC" pitchFamily="82" charset="0"/>
              <a:cs typeface="Gisha" pitchFamily="34" charset="-79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Menentukan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apakah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data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masukan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adalah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genap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atau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ganjil</a:t>
            </a:r>
            <a:endParaRPr lang="en-US" sz="2400" b="1" dirty="0" smtClean="0">
              <a:latin typeface="Tempus Sans ITC" pitchFamily="82" charset="0"/>
              <a:cs typeface="Gisha" pitchFamily="34" charset="-79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Menentukan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bilangan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terbesar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dari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2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buah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bilangan</a:t>
            </a:r>
            <a:endParaRPr lang="en-US" sz="2400" b="1" dirty="0" smtClean="0">
              <a:latin typeface="Tempus Sans ITC" pitchFamily="82" charset="0"/>
              <a:cs typeface="Gisha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Studi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Kasus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1752600"/>
            <a:ext cx="8763000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2400" dirty="0" smtClean="0">
              <a:latin typeface="Aharoni" pitchFamily="2" charset="-79"/>
              <a:cs typeface="Aharoni" pitchFamily="2" charset="-79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Tiga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Kondisi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atau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lebih</a:t>
            </a:r>
            <a:endParaRPr lang="en-US" sz="2400" b="1" dirty="0" smtClean="0">
              <a:latin typeface="Tempus Sans ITC" pitchFamily="82" charset="0"/>
              <a:cs typeface="Gisha" pitchFamily="34" charset="-79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Menentukan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bilangan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positif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,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negatif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,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atau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nol</a:t>
            </a:r>
            <a:endParaRPr lang="en-US" sz="2400" b="1" dirty="0" smtClean="0">
              <a:latin typeface="Tempus Sans ITC" pitchFamily="82" charset="0"/>
              <a:cs typeface="Gisha" pitchFamily="34" charset="-79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Menentukan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gaji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karyawan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sesuai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golongan</a:t>
            </a:r>
            <a:endParaRPr lang="en-US" sz="2400" b="1" dirty="0" smtClean="0">
              <a:latin typeface="Tempus Sans ITC" pitchFamily="82" charset="0"/>
              <a:cs typeface="Gisha" pitchFamily="34" charset="-79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Membuat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menu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pilihan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luas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bangun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datar</a:t>
            </a:r>
            <a:endParaRPr lang="en-US" sz="2400" b="1" dirty="0" smtClean="0">
              <a:latin typeface="Tempus Sans ITC" pitchFamily="82" charset="0"/>
              <a:cs typeface="Gisha" pitchFamily="34" charset="-79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Menentukan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jumlah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hari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dalam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suatu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bulan</a:t>
            </a:r>
            <a:endParaRPr lang="en-US" sz="2400" b="1" dirty="0" smtClean="0">
              <a:latin typeface="Tempus Sans ITC" pitchFamily="82" charset="0"/>
              <a:cs typeface="Gisha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:\Desktop\56the-next-step-ope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0"/>
            <a:ext cx="9296400" cy="6972300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>
          <a:xfrm>
            <a:off x="2133600" y="5562600"/>
            <a:ext cx="4953000" cy="914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PENGULANGAN</a:t>
            </a:r>
            <a:endParaRPr lang="en-US" sz="3200" b="1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1587</TotalTime>
  <Words>184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Algoritma &amp; Pemrograman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&amp; Pemrograman 1</dc:title>
  <dc:creator>Ken</dc:creator>
  <cp:lastModifiedBy>Kenkin</cp:lastModifiedBy>
  <cp:revision>144</cp:revision>
  <dcterms:created xsi:type="dcterms:W3CDTF">2011-09-16T05:33:15Z</dcterms:created>
  <dcterms:modified xsi:type="dcterms:W3CDTF">2012-10-04T20:31:32Z</dcterms:modified>
</cp:coreProperties>
</file>