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4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5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2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E95A99-95B6-409B-BE6D-93D7829A3666}" type="datetimeFigureOut">
              <a:rPr lang="en-GB" smtClean="0"/>
              <a:pPr/>
              <a:t>08/10/2012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Sifat-sifat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Ir.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Menyelesaikan</a:t>
            </a:r>
            <a:r>
              <a:rPr lang="en-GB" sz="3200" dirty="0" smtClean="0"/>
              <a:t> </a:t>
            </a:r>
            <a:r>
              <a:rPr lang="en-GB" sz="3200" dirty="0" err="1" smtClean="0"/>
              <a:t>Solusi</a:t>
            </a:r>
            <a:r>
              <a:rPr lang="en-GB" sz="3200" dirty="0" smtClean="0"/>
              <a:t> </a:t>
            </a:r>
            <a:r>
              <a:rPr lang="en-GB" sz="3200" dirty="0" err="1" smtClean="0"/>
              <a:t>Sistem</a:t>
            </a:r>
            <a:r>
              <a:rPr lang="en-GB" sz="3200" dirty="0" smtClean="0"/>
              <a:t> </a:t>
            </a:r>
            <a:r>
              <a:rPr lang="en-GB" sz="3200" dirty="0" err="1" smtClean="0"/>
              <a:t>Linieritas</a:t>
            </a:r>
            <a:r>
              <a:rPr lang="en-GB" sz="3200" dirty="0" smtClean="0"/>
              <a:t> </a:t>
            </a:r>
            <a:r>
              <a:rPr lang="en-GB" sz="3200" dirty="0" err="1" smtClean="0"/>
              <a:t>Stasioner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Linier</a:t>
            </a:r>
            <a:br>
              <a:rPr lang="en-GB" dirty="0" smtClean="0"/>
            </a:br>
            <a:r>
              <a:rPr lang="en-GB" dirty="0" err="1" smtClean="0"/>
              <a:t>Stasioner</a:t>
            </a: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42088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 =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51712" y="2407240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 = 2sin(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3140968"/>
            <a:ext cx="3122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x(t)=2cos(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t)+3cos(2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t-1/4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+4cos(6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483768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3284984"/>
            <a:ext cx="2852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 = 4sin(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 + 6sin(2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t-1/4</a:t>
            </a:r>
            <a:r>
              <a:rPr lang="en-GB" dirty="0" smtClean="0">
                <a:sym typeface="Symbol"/>
              </a:rPr>
              <a:t>- 1/2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 +8sin(6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-1/2 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084168" y="4365104"/>
            <a:ext cx="2315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 = 4sin(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</a:t>
            </a:r>
            <a:r>
              <a:rPr lang="en-GB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1/2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 + 6sin(2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t-3/4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 +8sin(6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</a:t>
            </a:r>
            <a:r>
              <a:rPr lang="en-GB" dirty="0" smtClean="0">
                <a:sym typeface="Symbol"/>
              </a:rPr>
              <a:t>))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linier </a:t>
            </a:r>
            <a:r>
              <a:rPr lang="en-US" dirty="0" err="1" smtClean="0"/>
              <a:t>stasioner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input x(t)=u(t)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 y(t)=3u(t).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outputnya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inputnya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step:</a:t>
            </a:r>
            <a:br>
              <a:rPr lang="en-US" dirty="0" smtClean="0"/>
            </a:br>
            <a:r>
              <a:rPr lang="en-US" dirty="0" smtClean="0"/>
              <a:t> x(t) = 2u(t)-2u(t-2) + 3u(t-4)-3u(t-6)</a:t>
            </a:r>
            <a:br>
              <a:rPr lang="en-US" dirty="0" smtClean="0"/>
            </a:br>
            <a:r>
              <a:rPr lang="en-US" dirty="0" smtClean="0"/>
              <a:t>         = 2r(t/2) + 3r[(t-4)/2]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Energi</a:t>
            </a:r>
            <a:r>
              <a:rPr lang="en-GB" dirty="0" smtClean="0"/>
              <a:t> </a:t>
            </a:r>
            <a:r>
              <a:rPr lang="en-GB" dirty="0" err="1" smtClean="0"/>
              <a:t>Sinyal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547664" y="1700808"/>
          <a:ext cx="2546722" cy="861894"/>
        </p:xfrm>
        <a:graphic>
          <a:graphicData uri="http://schemas.openxmlformats.org/presentationml/2006/ole">
            <p:oleObj spid="_x0000_s1026" name="Equation" r:id="rId3" imgW="8254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Daya</a:t>
            </a:r>
            <a:r>
              <a:rPr lang="en-GB" dirty="0" smtClean="0"/>
              <a:t> </a:t>
            </a:r>
            <a:r>
              <a:rPr lang="en-GB" dirty="0" err="1" smtClean="0"/>
              <a:t>Sinyal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763713" y="1700213"/>
          <a:ext cx="2112962" cy="862012"/>
        </p:xfrm>
        <a:graphic>
          <a:graphicData uri="http://schemas.openxmlformats.org/presentationml/2006/ole">
            <p:oleObj spid="_x0000_s2050" name="Equation" r:id="rId3" imgW="965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Output 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000100" y="2357430"/>
            <a:ext cx="4115596" cy="1714512"/>
            <a:chOff x="1000100" y="2357430"/>
            <a:chExt cx="4115596" cy="1714512"/>
          </a:xfrm>
        </p:grpSpPr>
        <p:sp>
          <p:nvSpPr>
            <p:cNvPr id="5" name="Rectangle 4"/>
            <p:cNvSpPr/>
            <p:nvPr/>
          </p:nvSpPr>
          <p:spPr>
            <a:xfrm>
              <a:off x="2171680" y="2403154"/>
              <a:ext cx="304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endCxn id="11" idx="3"/>
            </p:cNvCxnSpPr>
            <p:nvPr/>
          </p:nvCxnSpPr>
          <p:spPr>
            <a:xfrm>
              <a:off x="2490070" y="2407202"/>
              <a:ext cx="457200" cy="337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1" idx="3"/>
            </p:cNvCxnSpPr>
            <p:nvPr/>
          </p:nvCxnSpPr>
          <p:spPr>
            <a:xfrm flipH="1">
              <a:off x="2490070" y="2744268"/>
              <a:ext cx="457200" cy="3487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14480" y="2782566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171680" y="2427102"/>
            <a:ext cx="381000" cy="674688"/>
          </p:xfrm>
          <a:graphic>
            <a:graphicData uri="http://schemas.openxmlformats.org/presentationml/2006/ole">
              <p:oleObj spid="_x0000_s24578" name="Equation" r:id="rId3" imgW="203040" imgH="39348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413870" y="255960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943916" y="27446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13635" y="238369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y(t)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428992" y="2428868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+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481852" y="3328249"/>
              <a:ext cx="1047761" cy="1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428860" y="3500438"/>
              <a:ext cx="1000132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t-4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000232" y="3857628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3428992" y="3786190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3500827" y="3428603"/>
              <a:ext cx="71438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43372" y="271462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000100" y="2357430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x(t)=u(t)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072066" y="235743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=3</a:t>
            </a:r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 (t)+u(t-4)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000364" y="2071678"/>
            <a:ext cx="660758" cy="581581"/>
            <a:chOff x="3000364" y="2071678"/>
            <a:chExt cx="660758" cy="581581"/>
          </a:xfrm>
        </p:grpSpPr>
        <p:sp>
          <p:nvSpPr>
            <p:cNvPr id="37" name="TextBox 36"/>
            <p:cNvSpPr txBox="1"/>
            <p:nvPr/>
          </p:nvSpPr>
          <p:spPr>
            <a:xfrm>
              <a:off x="3000364" y="2071678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r>
                <a:rPr lang="en-US" dirty="0" smtClean="0">
                  <a:sym typeface="Symbol"/>
                </a:rPr>
                <a:t></a:t>
              </a:r>
              <a:r>
                <a:rPr lang="en-US" dirty="0" smtClean="0"/>
                <a:t> (t)</a:t>
              </a:r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057993" y="2383436"/>
              <a:ext cx="164892" cy="269823"/>
            </a:xfrm>
            <a:custGeom>
              <a:avLst/>
              <a:gdLst>
                <a:gd name="connsiteX0" fmla="*/ 164892 w 164892"/>
                <a:gd name="connsiteY0" fmla="*/ 0 h 269823"/>
                <a:gd name="connsiteX1" fmla="*/ 0 w 164892"/>
                <a:gd name="connsiteY1" fmla="*/ 269823 h 269823"/>
                <a:gd name="connsiteX2" fmla="*/ 0 w 164892"/>
                <a:gd name="connsiteY2" fmla="*/ 269823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892" h="269823">
                  <a:moveTo>
                    <a:pt x="164892" y="0"/>
                  </a:moveTo>
                  <a:lnTo>
                    <a:pt x="0" y="269823"/>
                  </a:lnTo>
                  <a:lnTo>
                    <a:pt x="0" y="269823"/>
                  </a:lnTo>
                </a:path>
              </a:pathLst>
            </a:custGeom>
            <a:ln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57600" y="3942413"/>
            <a:ext cx="1632866" cy="570299"/>
            <a:chOff x="3657600" y="3942413"/>
            <a:chExt cx="1632866" cy="570299"/>
          </a:xfrm>
        </p:grpSpPr>
        <p:sp>
          <p:nvSpPr>
            <p:cNvPr id="38" name="TextBox 37"/>
            <p:cNvSpPr txBox="1"/>
            <p:nvPr/>
          </p:nvSpPr>
          <p:spPr>
            <a:xfrm>
              <a:off x="4572000" y="4143380"/>
              <a:ext cx="718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u(t-4)</a:t>
              </a:r>
              <a:endParaRPr lang="en-US" dirty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657600" y="3942413"/>
              <a:ext cx="839449" cy="269823"/>
            </a:xfrm>
            <a:custGeom>
              <a:avLst/>
              <a:gdLst>
                <a:gd name="connsiteX0" fmla="*/ 839449 w 839449"/>
                <a:gd name="connsiteY0" fmla="*/ 269823 h 269823"/>
                <a:gd name="connsiteX1" fmla="*/ 149902 w 839449"/>
                <a:gd name="connsiteY1" fmla="*/ 119921 h 269823"/>
                <a:gd name="connsiteX2" fmla="*/ 0 w 839449"/>
                <a:gd name="connsiteY2" fmla="*/ 0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9449" h="269823">
                  <a:moveTo>
                    <a:pt x="839449" y="269823"/>
                  </a:moveTo>
                  <a:cubicBezTo>
                    <a:pt x="564629" y="217357"/>
                    <a:pt x="289810" y="164892"/>
                    <a:pt x="149902" y="119921"/>
                  </a:cubicBezTo>
                  <a:cubicBezTo>
                    <a:pt x="9994" y="74950"/>
                    <a:pt x="4997" y="37475"/>
                    <a:pt x="0" y="0"/>
                  </a:cubicBezTo>
                </a:path>
              </a:pathLst>
            </a:custGeom>
            <a:ln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Output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000100" y="2357430"/>
            <a:ext cx="4115596" cy="1714512"/>
            <a:chOff x="1000100" y="2357430"/>
            <a:chExt cx="4115596" cy="1714512"/>
          </a:xfrm>
        </p:grpSpPr>
        <p:sp>
          <p:nvSpPr>
            <p:cNvPr id="5" name="Rectangle 4"/>
            <p:cNvSpPr/>
            <p:nvPr/>
          </p:nvSpPr>
          <p:spPr>
            <a:xfrm>
              <a:off x="2171680" y="2403154"/>
              <a:ext cx="304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endCxn id="11" idx="3"/>
            </p:cNvCxnSpPr>
            <p:nvPr/>
          </p:nvCxnSpPr>
          <p:spPr>
            <a:xfrm>
              <a:off x="2490070" y="2407202"/>
              <a:ext cx="457200" cy="337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1" idx="3"/>
            </p:cNvCxnSpPr>
            <p:nvPr/>
          </p:nvCxnSpPr>
          <p:spPr>
            <a:xfrm flipH="1">
              <a:off x="2490070" y="2744268"/>
              <a:ext cx="457200" cy="3487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14480" y="2782566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171680" y="2427102"/>
            <a:ext cx="381000" cy="674688"/>
          </p:xfrm>
          <a:graphic>
            <a:graphicData uri="http://schemas.openxmlformats.org/presentationml/2006/ole">
              <p:oleObj spid="_x0000_s25602" name="Equation" r:id="rId3" imgW="203040" imgH="39348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413870" y="255960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943916" y="27446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13635" y="238369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y(t)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428992" y="2428868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+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481852" y="3328249"/>
              <a:ext cx="1047761" cy="1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428860" y="3500438"/>
              <a:ext cx="1000132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t-4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000232" y="3857628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3428992" y="3786190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3500827" y="3428603"/>
              <a:ext cx="71438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43372" y="271462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000100" y="2357430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x(t)=u(t)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71538" y="4643446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x(t)=2u(t)-2u(t-3)+3u(t-6)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072066" y="235743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=3</a:t>
            </a:r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(t)+u(t-4)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071934" y="4857760"/>
            <a:ext cx="121444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00694" y="464344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y(t)=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215074" y="464344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215074" y="4648810"/>
            <a:ext cx="188064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n-US" dirty="0" smtClean="0">
                <a:sym typeface="Symbol"/>
              </a:rPr>
              <a:t> </a:t>
            </a:r>
            <a:r>
              <a:rPr lang="en-US" dirty="0" smtClean="0"/>
              <a:t>(t)+6u(t-4)</a:t>
            </a:r>
            <a:br>
              <a:rPr lang="en-US" dirty="0" smtClean="0"/>
            </a:br>
            <a:r>
              <a:rPr lang="en-US" dirty="0" smtClean="0"/>
              <a:t>-6</a:t>
            </a:r>
            <a:r>
              <a:rPr lang="en-US" dirty="0" smtClean="0">
                <a:sym typeface="Symbol"/>
              </a:rPr>
              <a:t> </a:t>
            </a:r>
            <a:r>
              <a:rPr lang="en-US" dirty="0" smtClean="0"/>
              <a:t>(t-3)-6u(t-7)</a:t>
            </a:r>
            <a:br>
              <a:rPr lang="en-US" dirty="0" smtClean="0"/>
            </a:br>
            <a:r>
              <a:rPr lang="en-US" dirty="0" smtClean="0"/>
              <a:t>+9</a:t>
            </a:r>
            <a:r>
              <a:rPr lang="en-US" dirty="0" smtClean="0">
                <a:sym typeface="Symbol"/>
              </a:rPr>
              <a:t> </a:t>
            </a:r>
            <a:r>
              <a:rPr lang="en-US" dirty="0" smtClean="0"/>
              <a:t>(t-6)+9u(t-10)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9" grpId="0"/>
      <p:bldP spid="33" grpId="0"/>
      <p:bldP spid="34" grpId="0"/>
      <p:bldP spid="42" grpId="0" animBg="1"/>
      <p:bldP spid="42" grpId="1" animBg="1"/>
      <p:bldP spid="42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Output </a:t>
            </a:r>
            <a:endParaRPr lang="en-US" dirty="0"/>
          </a:p>
        </p:txBody>
      </p:sp>
      <p:grpSp>
        <p:nvGrpSpPr>
          <p:cNvPr id="3" name="Group 41"/>
          <p:cNvGrpSpPr/>
          <p:nvPr/>
        </p:nvGrpSpPr>
        <p:grpSpPr>
          <a:xfrm>
            <a:off x="1000100" y="2357430"/>
            <a:ext cx="4115596" cy="1714512"/>
            <a:chOff x="1000100" y="2357430"/>
            <a:chExt cx="4115596" cy="1714512"/>
          </a:xfrm>
        </p:grpSpPr>
        <p:sp>
          <p:nvSpPr>
            <p:cNvPr id="5" name="Rectangle 4"/>
            <p:cNvSpPr/>
            <p:nvPr/>
          </p:nvSpPr>
          <p:spPr>
            <a:xfrm>
              <a:off x="2171680" y="2403154"/>
              <a:ext cx="304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endCxn id="11" idx="3"/>
            </p:cNvCxnSpPr>
            <p:nvPr/>
          </p:nvCxnSpPr>
          <p:spPr>
            <a:xfrm>
              <a:off x="2490070" y="2407202"/>
              <a:ext cx="457200" cy="337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1" idx="3"/>
            </p:cNvCxnSpPr>
            <p:nvPr/>
          </p:nvCxnSpPr>
          <p:spPr>
            <a:xfrm flipH="1">
              <a:off x="2490070" y="2744268"/>
              <a:ext cx="457200" cy="3487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14480" y="2782566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171700" y="2524125"/>
            <a:ext cx="381000" cy="479425"/>
          </p:xfrm>
          <a:graphic>
            <a:graphicData uri="http://schemas.openxmlformats.org/presentationml/2006/ole">
              <p:oleObj spid="_x0000_s27650" name="Equation" r:id="rId3" imgW="203040" imgH="27936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413870" y="255960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943916" y="27446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13635" y="238369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y(t)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428992" y="2428868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+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481852" y="3328249"/>
              <a:ext cx="1047761" cy="1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428860" y="3500438"/>
              <a:ext cx="1000132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4t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000232" y="3857628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3428992" y="3786190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3500827" y="3428603"/>
              <a:ext cx="71438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43372" y="271462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000100" y="2357430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x(t)=</a:t>
              </a:r>
              <a:r>
                <a:rPr lang="en-US" dirty="0" smtClean="0">
                  <a:sym typeface="Symbol"/>
                </a:rPr>
                <a:t></a:t>
              </a:r>
              <a:r>
                <a:rPr lang="en-US" dirty="0" smtClean="0"/>
                <a:t>(t)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072066" y="235743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=3</a:t>
            </a:r>
            <a:r>
              <a:rPr lang="en-US" dirty="0" smtClean="0">
                <a:sym typeface="Symbol"/>
              </a:rPr>
              <a:t> u</a:t>
            </a:r>
            <a:r>
              <a:rPr lang="en-US" dirty="0" smtClean="0"/>
              <a:t>(t)+</a:t>
            </a:r>
            <a:r>
              <a:rPr lang="en-US" dirty="0" smtClean="0">
                <a:sym typeface="Symbol"/>
              </a:rPr>
              <a:t> </a:t>
            </a:r>
            <a:r>
              <a:rPr lang="en-US" dirty="0" smtClean="0"/>
              <a:t>(t)</a:t>
            </a:r>
            <a:endParaRPr lang="en-US" dirty="0"/>
          </a:p>
        </p:txBody>
      </p:sp>
      <p:grpSp>
        <p:nvGrpSpPr>
          <p:cNvPr id="4" name="Group 42"/>
          <p:cNvGrpSpPr/>
          <p:nvPr/>
        </p:nvGrpSpPr>
        <p:grpSpPr>
          <a:xfrm>
            <a:off x="3000364" y="2071678"/>
            <a:ext cx="713657" cy="581581"/>
            <a:chOff x="3000364" y="2071678"/>
            <a:chExt cx="713657" cy="581581"/>
          </a:xfrm>
        </p:grpSpPr>
        <p:sp>
          <p:nvSpPr>
            <p:cNvPr id="37" name="TextBox 36"/>
            <p:cNvSpPr txBox="1"/>
            <p:nvPr/>
          </p:nvSpPr>
          <p:spPr>
            <a:xfrm>
              <a:off x="3000364" y="2071678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r>
                <a:rPr lang="en-US" dirty="0" smtClean="0">
                  <a:sym typeface="Symbol"/>
                </a:rPr>
                <a:t> u</a:t>
              </a:r>
              <a:r>
                <a:rPr lang="en-US" dirty="0" smtClean="0"/>
                <a:t> (t)</a:t>
              </a:r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057993" y="2383436"/>
              <a:ext cx="164892" cy="269823"/>
            </a:xfrm>
            <a:custGeom>
              <a:avLst/>
              <a:gdLst>
                <a:gd name="connsiteX0" fmla="*/ 164892 w 164892"/>
                <a:gd name="connsiteY0" fmla="*/ 0 h 269823"/>
                <a:gd name="connsiteX1" fmla="*/ 0 w 164892"/>
                <a:gd name="connsiteY1" fmla="*/ 269823 h 269823"/>
                <a:gd name="connsiteX2" fmla="*/ 0 w 164892"/>
                <a:gd name="connsiteY2" fmla="*/ 269823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892" h="269823">
                  <a:moveTo>
                    <a:pt x="164892" y="0"/>
                  </a:moveTo>
                  <a:lnTo>
                    <a:pt x="0" y="269823"/>
                  </a:lnTo>
                  <a:lnTo>
                    <a:pt x="0" y="269823"/>
                  </a:lnTo>
                </a:path>
              </a:pathLst>
            </a:custGeom>
            <a:ln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43"/>
          <p:cNvGrpSpPr/>
          <p:nvPr/>
        </p:nvGrpSpPr>
        <p:grpSpPr>
          <a:xfrm>
            <a:off x="3657600" y="3942413"/>
            <a:ext cx="1430888" cy="570299"/>
            <a:chOff x="3657600" y="3942413"/>
            <a:chExt cx="1430888" cy="570299"/>
          </a:xfrm>
        </p:grpSpPr>
        <p:sp>
          <p:nvSpPr>
            <p:cNvPr id="38" name="TextBox 37"/>
            <p:cNvSpPr txBox="1"/>
            <p:nvPr/>
          </p:nvSpPr>
          <p:spPr>
            <a:xfrm>
              <a:off x="4572000" y="4143380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</a:t>
              </a:r>
              <a:r>
                <a:rPr lang="en-US" dirty="0" smtClean="0"/>
                <a:t>(t)</a:t>
              </a:r>
              <a:endParaRPr lang="en-US" dirty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657600" y="3942413"/>
              <a:ext cx="839449" cy="269823"/>
            </a:xfrm>
            <a:custGeom>
              <a:avLst/>
              <a:gdLst>
                <a:gd name="connsiteX0" fmla="*/ 839449 w 839449"/>
                <a:gd name="connsiteY0" fmla="*/ 269823 h 269823"/>
                <a:gd name="connsiteX1" fmla="*/ 149902 w 839449"/>
                <a:gd name="connsiteY1" fmla="*/ 119921 h 269823"/>
                <a:gd name="connsiteX2" fmla="*/ 0 w 839449"/>
                <a:gd name="connsiteY2" fmla="*/ 0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9449" h="269823">
                  <a:moveTo>
                    <a:pt x="839449" y="269823"/>
                  </a:moveTo>
                  <a:cubicBezTo>
                    <a:pt x="564629" y="217357"/>
                    <a:pt x="289810" y="164892"/>
                    <a:pt x="149902" y="119921"/>
                  </a:cubicBezTo>
                  <a:cubicBezTo>
                    <a:pt x="9994" y="74950"/>
                    <a:pt x="4997" y="37475"/>
                    <a:pt x="0" y="0"/>
                  </a:cubicBezTo>
                </a:path>
              </a:pathLst>
            </a:custGeom>
            <a:ln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Output 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000100" y="2071678"/>
            <a:ext cx="4088388" cy="2441034"/>
            <a:chOff x="1000100" y="2071678"/>
            <a:chExt cx="4088388" cy="2441034"/>
          </a:xfrm>
        </p:grpSpPr>
        <p:sp>
          <p:nvSpPr>
            <p:cNvPr id="36" name="TextBox 35"/>
            <p:cNvSpPr txBox="1"/>
            <p:nvPr/>
          </p:nvSpPr>
          <p:spPr>
            <a:xfrm>
              <a:off x="1000100" y="2357430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x(t)=</a:t>
              </a:r>
              <a:r>
                <a:rPr lang="en-US" dirty="0" smtClean="0">
                  <a:sym typeface="Symbol"/>
                </a:rPr>
                <a:t></a:t>
              </a:r>
              <a:r>
                <a:rPr lang="en-US" dirty="0" smtClean="0"/>
                <a:t>(t)</a:t>
              </a:r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714480" y="2071678"/>
              <a:ext cx="3374008" cy="2441034"/>
              <a:chOff x="1714480" y="2071678"/>
              <a:chExt cx="3374008" cy="244103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171680" y="2403154"/>
                <a:ext cx="304800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endCxn id="11" idx="3"/>
              </p:cNvCxnSpPr>
              <p:nvPr/>
            </p:nvCxnSpPr>
            <p:spPr>
              <a:xfrm>
                <a:off x="2490070" y="2407202"/>
                <a:ext cx="457200" cy="337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stCxn id="11" idx="3"/>
              </p:cNvCxnSpPr>
              <p:nvPr/>
            </p:nvCxnSpPr>
            <p:spPr>
              <a:xfrm flipH="1">
                <a:off x="2490070" y="2744268"/>
                <a:ext cx="457200" cy="3487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714480" y="2782566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0" name="Object 9"/>
              <p:cNvGraphicFramePr>
                <a:graphicFrameLocks noChangeAspect="1"/>
              </p:cNvGraphicFramePr>
              <p:nvPr/>
            </p:nvGraphicFramePr>
            <p:xfrm>
              <a:off x="2171700" y="2524125"/>
              <a:ext cx="381000" cy="479425"/>
            </p:xfrm>
            <a:graphic>
              <a:graphicData uri="http://schemas.openxmlformats.org/presentationml/2006/ole">
                <p:oleObj spid="_x0000_s28674" name="Equation" r:id="rId3" imgW="203040" imgH="279360" progId="Equation.3">
                  <p:embed/>
                </p:oleObj>
              </a:graphicData>
            </a:graphic>
          </p:graphicFrame>
          <p:sp>
            <p:nvSpPr>
              <p:cNvPr id="11" name="TextBox 10"/>
              <p:cNvSpPr txBox="1"/>
              <p:nvPr/>
            </p:nvSpPr>
            <p:spPr>
              <a:xfrm>
                <a:off x="2413870" y="2559602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2943916" y="27446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3428992" y="2428868"/>
                <a:ext cx="714380" cy="64294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+</a:t>
                </a:r>
                <a:endParaRPr lang="en-US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481852" y="3328249"/>
                <a:ext cx="1047761" cy="1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28860" y="3500438"/>
                <a:ext cx="1000132" cy="5715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/>
                  <a:t>4t</a:t>
                </a:r>
                <a:endParaRPr lang="en-US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000232" y="3857628"/>
                <a:ext cx="42862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1" idx="3"/>
              </p:cNvCxnSpPr>
              <p:nvPr/>
            </p:nvCxnSpPr>
            <p:spPr>
              <a:xfrm>
                <a:off x="3428992" y="3786190"/>
                <a:ext cx="42862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5400000" flipH="1" flipV="1">
                <a:off x="3500827" y="3428603"/>
                <a:ext cx="714380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4143372" y="271462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42"/>
              <p:cNvGrpSpPr/>
              <p:nvPr/>
            </p:nvGrpSpPr>
            <p:grpSpPr>
              <a:xfrm>
                <a:off x="3000364" y="2071678"/>
                <a:ext cx="713657" cy="581581"/>
                <a:chOff x="3000364" y="2071678"/>
                <a:chExt cx="713657" cy="581581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3000364" y="2071678"/>
                  <a:ext cx="7136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r>
                    <a:rPr lang="en-US" dirty="0" smtClean="0">
                      <a:sym typeface="Symbol"/>
                    </a:rPr>
                    <a:t> u</a:t>
                  </a:r>
                  <a:r>
                    <a:rPr lang="en-US" dirty="0" smtClean="0"/>
                    <a:t> (t)</a:t>
                  </a:r>
                  <a:endParaRPr lang="en-US" dirty="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3057993" y="2383436"/>
                  <a:ext cx="164892" cy="269823"/>
                </a:xfrm>
                <a:custGeom>
                  <a:avLst/>
                  <a:gdLst>
                    <a:gd name="connsiteX0" fmla="*/ 164892 w 164892"/>
                    <a:gd name="connsiteY0" fmla="*/ 0 h 269823"/>
                    <a:gd name="connsiteX1" fmla="*/ 0 w 164892"/>
                    <a:gd name="connsiteY1" fmla="*/ 269823 h 269823"/>
                    <a:gd name="connsiteX2" fmla="*/ 0 w 164892"/>
                    <a:gd name="connsiteY2" fmla="*/ 269823 h 269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4892" h="269823">
                      <a:moveTo>
                        <a:pt x="164892" y="0"/>
                      </a:moveTo>
                      <a:lnTo>
                        <a:pt x="0" y="269823"/>
                      </a:lnTo>
                      <a:lnTo>
                        <a:pt x="0" y="269823"/>
                      </a:lnTo>
                    </a:path>
                  </a:pathLst>
                </a:custGeom>
                <a:ln>
                  <a:solidFill>
                    <a:srgbClr val="FFC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43"/>
              <p:cNvGrpSpPr/>
              <p:nvPr/>
            </p:nvGrpSpPr>
            <p:grpSpPr>
              <a:xfrm>
                <a:off x="3657600" y="3942413"/>
                <a:ext cx="1430888" cy="570299"/>
                <a:chOff x="3657600" y="3942413"/>
                <a:chExt cx="1430888" cy="570299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4572000" y="4143380"/>
                  <a:ext cx="5164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ym typeface="Symbol"/>
                    </a:rPr>
                    <a:t></a:t>
                  </a:r>
                  <a:r>
                    <a:rPr lang="en-US" dirty="0" smtClean="0"/>
                    <a:t>(t)</a:t>
                  </a:r>
                  <a:endParaRPr lang="en-US" dirty="0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3657600" y="3942413"/>
                  <a:ext cx="839449" cy="269823"/>
                </a:xfrm>
                <a:custGeom>
                  <a:avLst/>
                  <a:gdLst>
                    <a:gd name="connsiteX0" fmla="*/ 839449 w 839449"/>
                    <a:gd name="connsiteY0" fmla="*/ 269823 h 269823"/>
                    <a:gd name="connsiteX1" fmla="*/ 149902 w 839449"/>
                    <a:gd name="connsiteY1" fmla="*/ 119921 h 269823"/>
                    <a:gd name="connsiteX2" fmla="*/ 0 w 839449"/>
                    <a:gd name="connsiteY2" fmla="*/ 0 h 269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39449" h="269823">
                      <a:moveTo>
                        <a:pt x="839449" y="269823"/>
                      </a:moveTo>
                      <a:cubicBezTo>
                        <a:pt x="564629" y="217357"/>
                        <a:pt x="289810" y="164892"/>
                        <a:pt x="149902" y="119921"/>
                      </a:cubicBezTo>
                      <a:cubicBezTo>
                        <a:pt x="9994" y="74950"/>
                        <a:pt x="4997" y="37475"/>
                        <a:pt x="0" y="0"/>
                      </a:cubicBezTo>
                    </a:path>
                  </a:pathLst>
                </a:custGeom>
                <a:ln>
                  <a:solidFill>
                    <a:srgbClr val="FFC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4" name="Group 43"/>
          <p:cNvGrpSpPr/>
          <p:nvPr/>
        </p:nvGrpSpPr>
        <p:grpSpPr>
          <a:xfrm>
            <a:off x="4572000" y="2285992"/>
            <a:ext cx="2296122" cy="642942"/>
            <a:chOff x="4572000" y="2285992"/>
            <a:chExt cx="2296122" cy="642942"/>
          </a:xfrm>
        </p:grpSpPr>
        <p:sp>
          <p:nvSpPr>
            <p:cNvPr id="14" name="TextBox 13"/>
            <p:cNvSpPr txBox="1"/>
            <p:nvPr/>
          </p:nvSpPr>
          <p:spPr>
            <a:xfrm>
              <a:off x="6141641" y="2285992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v(t)=?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0" y="2357430"/>
              <a:ext cx="1000132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t-4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572132" y="271462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643702" y="2285992"/>
            <a:ext cx="1515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3u(t-4)+</a:t>
            </a:r>
            <a:r>
              <a:rPr lang="en-US" dirty="0" smtClean="0">
                <a:sym typeface="Symbol"/>
              </a:rPr>
              <a:t> (t-4)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309673" y="1571612"/>
            <a:ext cx="1808640" cy="889273"/>
            <a:chOff x="4309673" y="1571612"/>
            <a:chExt cx="1808640" cy="889273"/>
          </a:xfrm>
        </p:grpSpPr>
        <p:sp>
          <p:nvSpPr>
            <p:cNvPr id="39" name="TextBox 38"/>
            <p:cNvSpPr txBox="1"/>
            <p:nvPr/>
          </p:nvSpPr>
          <p:spPr>
            <a:xfrm>
              <a:off x="4500562" y="1571612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y(t)=3</a:t>
              </a:r>
              <a:r>
                <a:rPr lang="en-US" dirty="0" smtClean="0">
                  <a:sym typeface="Symbol"/>
                </a:rPr>
                <a:t> u</a:t>
              </a:r>
              <a:r>
                <a:rPr lang="en-US" dirty="0" smtClean="0"/>
                <a:t>(t)+</a:t>
              </a:r>
              <a:r>
                <a:rPr lang="en-US" dirty="0" smtClean="0">
                  <a:sym typeface="Symbol"/>
                </a:rPr>
                <a:t> </a:t>
              </a:r>
              <a:r>
                <a:rPr lang="en-US" dirty="0" smtClean="0"/>
                <a:t>(t)</a:t>
              </a:r>
              <a:endParaRPr lang="en-US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309673" y="1888761"/>
              <a:ext cx="457199" cy="572124"/>
            </a:xfrm>
            <a:custGeom>
              <a:avLst/>
              <a:gdLst>
                <a:gd name="connsiteX0" fmla="*/ 457199 w 457199"/>
                <a:gd name="connsiteY0" fmla="*/ 0 h 572124"/>
                <a:gd name="connsiteX1" fmla="*/ 262327 w 457199"/>
                <a:gd name="connsiteY1" fmla="*/ 224852 h 572124"/>
                <a:gd name="connsiteX2" fmla="*/ 37475 w 457199"/>
                <a:gd name="connsiteY2" fmla="*/ 524655 h 572124"/>
                <a:gd name="connsiteX3" fmla="*/ 37475 w 457199"/>
                <a:gd name="connsiteY3" fmla="*/ 509665 h 57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199" h="572124">
                  <a:moveTo>
                    <a:pt x="457199" y="0"/>
                  </a:moveTo>
                  <a:cubicBezTo>
                    <a:pt x="394740" y="68705"/>
                    <a:pt x="332281" y="137410"/>
                    <a:pt x="262327" y="224852"/>
                  </a:cubicBezTo>
                  <a:cubicBezTo>
                    <a:pt x="192373" y="312294"/>
                    <a:pt x="74950" y="477186"/>
                    <a:pt x="37475" y="524655"/>
                  </a:cubicBezTo>
                  <a:cubicBezTo>
                    <a:pt x="0" y="572124"/>
                    <a:pt x="18737" y="540894"/>
                    <a:pt x="37475" y="509665"/>
                  </a:cubicBezTo>
                </a:path>
              </a:pathLst>
            </a:custGeom>
            <a:ln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2 </a:t>
            </a:r>
            <a:r>
              <a:rPr lang="en-US" dirty="0" err="1" smtClean="0"/>
              <a:t>carilah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00100" y="235743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x(t)=2</a:t>
            </a:r>
            <a:r>
              <a:rPr lang="en-US" dirty="0" smtClean="0">
                <a:sym typeface="Symbol"/>
              </a:rPr>
              <a:t>r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71680" y="2403154"/>
            <a:ext cx="30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11" idx="3"/>
          </p:cNvCxnSpPr>
          <p:nvPr/>
        </p:nvCxnSpPr>
        <p:spPr>
          <a:xfrm>
            <a:off x="2490070" y="2407202"/>
            <a:ext cx="457200" cy="33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3"/>
          </p:cNvCxnSpPr>
          <p:nvPr/>
        </p:nvCxnSpPr>
        <p:spPr>
          <a:xfrm flipH="1">
            <a:off x="2490070" y="2744268"/>
            <a:ext cx="457200" cy="348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14480" y="278256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71700" y="2425700"/>
          <a:ext cx="381000" cy="676275"/>
        </p:xfrm>
        <a:graphic>
          <a:graphicData uri="http://schemas.openxmlformats.org/presentationml/2006/ole">
            <p:oleObj spid="_x0000_s29698" name="Equation" r:id="rId3" imgW="20304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13870" y="25596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43916" y="2744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428992" y="2428868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+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481852" y="3328249"/>
            <a:ext cx="1047761" cy="1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28860" y="3500438"/>
            <a:ext cx="10001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2t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000232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3"/>
          </p:cNvCxnSpPr>
          <p:nvPr/>
        </p:nvCxnSpPr>
        <p:spPr>
          <a:xfrm>
            <a:off x="3428992" y="378619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500827" y="3428603"/>
            <a:ext cx="71438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43372" y="271462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4572000" y="2285992"/>
            <a:ext cx="2299328" cy="642942"/>
            <a:chOff x="4572000" y="2285992"/>
            <a:chExt cx="2299328" cy="642942"/>
          </a:xfrm>
        </p:grpSpPr>
        <p:sp>
          <p:nvSpPr>
            <p:cNvPr id="14" name="TextBox 13"/>
            <p:cNvSpPr txBox="1"/>
            <p:nvPr/>
          </p:nvSpPr>
          <p:spPr>
            <a:xfrm>
              <a:off x="6141641" y="2285992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y(t)=?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0" y="2357430"/>
              <a:ext cx="1000132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t-2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572132" y="271462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000100" y="450057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x(t)=2</a:t>
            </a:r>
            <a:r>
              <a:rPr lang="en-US" dirty="0" smtClean="0">
                <a:sym typeface="Symbol"/>
              </a:rPr>
              <a:t>r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71680" y="4546294"/>
            <a:ext cx="30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endCxn id="48" idx="3"/>
          </p:cNvCxnSpPr>
          <p:nvPr/>
        </p:nvCxnSpPr>
        <p:spPr>
          <a:xfrm>
            <a:off x="2490070" y="4550342"/>
            <a:ext cx="457200" cy="33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8" idx="3"/>
          </p:cNvCxnSpPr>
          <p:nvPr/>
        </p:nvCxnSpPr>
        <p:spPr>
          <a:xfrm flipH="1">
            <a:off x="2490070" y="4887408"/>
            <a:ext cx="457200" cy="348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714480" y="49257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2171700" y="4568840"/>
          <a:ext cx="381000" cy="676275"/>
        </p:xfrm>
        <a:graphic>
          <a:graphicData uri="http://schemas.openxmlformats.org/presentationml/2006/ole">
            <p:oleObj spid="_x0000_s29699" name="Equation" r:id="rId4" imgW="203040" imgH="39348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2413870" y="47027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943916" y="488774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428992" y="4572008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+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1481852" y="5471389"/>
            <a:ext cx="1047761" cy="1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00232" y="592933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3500827" y="5571743"/>
            <a:ext cx="71438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143372" y="485776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43"/>
          <p:cNvGrpSpPr/>
          <p:nvPr/>
        </p:nvGrpSpPr>
        <p:grpSpPr>
          <a:xfrm>
            <a:off x="4572000" y="4429132"/>
            <a:ext cx="2299328" cy="642942"/>
            <a:chOff x="4572000" y="2285992"/>
            <a:chExt cx="2299328" cy="642942"/>
          </a:xfrm>
        </p:grpSpPr>
        <p:sp>
          <p:nvSpPr>
            <p:cNvPr id="58" name="TextBox 57"/>
            <p:cNvSpPr txBox="1"/>
            <p:nvPr/>
          </p:nvSpPr>
          <p:spPr>
            <a:xfrm>
              <a:off x="6141641" y="2285992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y(t)=?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572000" y="2357430"/>
              <a:ext cx="1000132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4t</a:t>
              </a:r>
              <a:endParaRPr lang="en-US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5572132" y="271462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Kausalitas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85720" y="378619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71538" y="4572008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71538" y="3713164"/>
            <a:ext cx="100013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643042" y="4143380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58612" y="3713958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44430" y="449977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501620" y="4071148"/>
            <a:ext cx="857256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6500826" y="3643314"/>
            <a:ext cx="428628" cy="857256"/>
            <a:chOff x="6500826" y="3643314"/>
            <a:chExt cx="428628" cy="85725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500826" y="3643314"/>
              <a:ext cx="428628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6072992" y="4071148"/>
              <a:ext cx="857256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 rot="5400000">
            <a:off x="5357818" y="500063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43636" y="578645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715934" y="4071148"/>
            <a:ext cx="857256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142842" y="3641726"/>
            <a:ext cx="1000926" cy="1288266"/>
            <a:chOff x="6142842" y="3641726"/>
            <a:chExt cx="1000926" cy="128826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143636" y="3641726"/>
              <a:ext cx="100013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142842" y="4928404"/>
              <a:ext cx="100013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5400000">
            <a:off x="6715140" y="5357826"/>
            <a:ext cx="857256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6714346" y="5357826"/>
            <a:ext cx="857256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713552" y="4929992"/>
            <a:ext cx="428628" cy="857256"/>
            <a:chOff x="6500826" y="3643314"/>
            <a:chExt cx="428628" cy="85725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500826" y="3643314"/>
              <a:ext cx="428628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6072992" y="4071148"/>
              <a:ext cx="857256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143240" y="3857628"/>
            <a:ext cx="2643206" cy="440770"/>
            <a:chOff x="3143240" y="3857628"/>
            <a:chExt cx="2643206" cy="440770"/>
          </a:xfrm>
        </p:grpSpPr>
        <p:sp>
          <p:nvSpPr>
            <p:cNvPr id="56" name="TextBox 55"/>
            <p:cNvSpPr txBox="1"/>
            <p:nvPr/>
          </p:nvSpPr>
          <p:spPr>
            <a:xfrm>
              <a:off x="3571868" y="39290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nonKausal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3143240" y="3857628"/>
              <a:ext cx="2643206" cy="214314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071802" y="4500570"/>
            <a:ext cx="2643206" cy="940836"/>
            <a:chOff x="3071802" y="4500570"/>
            <a:chExt cx="2643206" cy="940836"/>
          </a:xfrm>
        </p:grpSpPr>
        <p:sp>
          <p:nvSpPr>
            <p:cNvPr id="55" name="TextBox 54"/>
            <p:cNvSpPr txBox="1"/>
            <p:nvPr/>
          </p:nvSpPr>
          <p:spPr>
            <a:xfrm>
              <a:off x="3714744" y="5072074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Kausal</a:t>
              </a:r>
              <a:endParaRPr lang="en-US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3071802" y="4500570"/>
              <a:ext cx="2643206" cy="928694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Fidelity: y(t)=</a:t>
            </a:r>
            <a:r>
              <a:rPr lang="en-GB" dirty="0" err="1" smtClean="0"/>
              <a:t>Kx</a:t>
            </a:r>
            <a:r>
              <a:rPr lang="en-GB" dirty="0" smtClean="0"/>
              <a:t>(t-t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242088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2r(t)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51712" y="240724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4r(t-t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3r(t)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314096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6r(t-t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195736" y="3501008"/>
            <a:ext cx="4536504" cy="1776393"/>
            <a:chOff x="2195736" y="3501008"/>
            <a:chExt cx="4536504" cy="1776393"/>
          </a:xfrm>
        </p:grpSpPr>
        <p:sp>
          <p:nvSpPr>
            <p:cNvPr id="23" name="TextBox 22"/>
            <p:cNvSpPr txBox="1"/>
            <p:nvPr/>
          </p:nvSpPr>
          <p:spPr>
            <a:xfrm>
              <a:off x="3707904" y="4077072"/>
              <a:ext cx="30243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Tanpa</a:t>
              </a:r>
              <a:r>
                <a:rPr lang="en-GB" dirty="0" smtClean="0"/>
                <a:t> </a:t>
              </a:r>
              <a:r>
                <a:rPr lang="en-GB" dirty="0" err="1" smtClean="0"/>
                <a:t>distorsi</a:t>
              </a:r>
              <a:endParaRPr lang="en-GB" dirty="0" smtClean="0"/>
            </a:p>
            <a:p>
              <a:r>
                <a:rPr lang="en-GB" dirty="0" err="1" smtClean="0"/>
                <a:t>Dengan</a:t>
              </a:r>
              <a:r>
                <a:rPr lang="en-GB" dirty="0" smtClean="0"/>
                <a:t> </a:t>
              </a:r>
              <a:r>
                <a:rPr lang="en-GB" dirty="0" err="1" smtClean="0"/>
                <a:t>Amplifikasi</a:t>
              </a:r>
              <a:r>
                <a:rPr lang="en-GB" dirty="0" smtClean="0"/>
                <a:t> 2x</a:t>
              </a:r>
              <a:br>
                <a:rPr lang="en-GB" dirty="0" smtClean="0"/>
              </a:br>
              <a:r>
                <a:rPr lang="en-GB" dirty="0" smtClean="0"/>
                <a:t>K=2  (</a:t>
              </a:r>
              <a:r>
                <a:rPr lang="en-GB" dirty="0" err="1" smtClean="0"/>
                <a:t>tidak</a:t>
              </a:r>
              <a:r>
                <a:rPr lang="en-GB" dirty="0" smtClean="0"/>
                <a:t> </a:t>
              </a:r>
              <a:r>
                <a:rPr lang="en-GB" dirty="0" err="1" smtClean="0"/>
                <a:t>nol</a:t>
              </a:r>
              <a:r>
                <a:rPr lang="en-GB" dirty="0" smtClean="0"/>
                <a:t>)</a:t>
              </a:r>
              <a:br>
                <a:rPr lang="en-GB" dirty="0" smtClean="0"/>
              </a:br>
              <a:endParaRPr lang="en-GB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2195736" y="3501008"/>
              <a:ext cx="1368152" cy="72008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5436096" y="3501008"/>
              <a:ext cx="864096" cy="648072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85852" y="2784470"/>
            <a:ext cx="857256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000496" y="3714752"/>
            <a:ext cx="642942" cy="785818"/>
            <a:chOff x="4000496" y="3714752"/>
            <a:chExt cx="642942" cy="785818"/>
          </a:xfrm>
        </p:grpSpPr>
        <p:sp>
          <p:nvSpPr>
            <p:cNvPr id="9" name="Isosceles Triangle 8"/>
            <p:cNvSpPr/>
            <p:nvPr/>
          </p:nvSpPr>
          <p:spPr>
            <a:xfrm rot="5400000">
              <a:off x="3929058" y="3786190"/>
              <a:ext cx="785818" cy="64294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71934" y="391692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42248" y="2786852"/>
            <a:ext cx="715174" cy="1358116"/>
            <a:chOff x="1642248" y="2786852"/>
            <a:chExt cx="715174" cy="1358116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964381" y="3464719"/>
              <a:ext cx="1357322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643042" y="4143380"/>
              <a:ext cx="71438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>
            <a:off x="3214678" y="4143380"/>
            <a:ext cx="857256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071670" y="2214554"/>
            <a:ext cx="2143140" cy="2286016"/>
            <a:chOff x="2071670" y="2214554"/>
            <a:chExt cx="2143140" cy="2286016"/>
          </a:xfrm>
        </p:grpSpPr>
        <p:sp>
          <p:nvSpPr>
            <p:cNvPr id="3" name="Rectangle 2"/>
            <p:cNvSpPr/>
            <p:nvPr/>
          </p:nvSpPr>
          <p:spPr>
            <a:xfrm>
              <a:off x="2071670" y="2214554"/>
              <a:ext cx="2143140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Sistem</a:t>
              </a:r>
              <a:r>
                <a:rPr lang="en-US" dirty="0" smtClean="0"/>
                <a:t> yang </a:t>
              </a:r>
              <a:r>
                <a:rPr lang="en-US" dirty="0" err="1" smtClean="0"/>
                <a:t>diuji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57422" y="3714752"/>
              <a:ext cx="100013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t-t</a:t>
              </a:r>
              <a:r>
                <a:rPr lang="en-US" sz="3600" baseline="-25000" dirty="0" smtClean="0"/>
                <a:t>0</a:t>
              </a:r>
              <a:endParaRPr lang="en-US" sz="3600" baseline="-25000" dirty="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4643438" y="4101922"/>
            <a:ext cx="71438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822033" y="3564621"/>
            <a:ext cx="107157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643570" y="2786058"/>
            <a:ext cx="857256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214810" y="2500306"/>
            <a:ext cx="1428760" cy="500066"/>
            <a:chOff x="4214810" y="2500306"/>
            <a:chExt cx="1428760" cy="500066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4214810" y="2786058"/>
              <a:ext cx="857256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5072066" y="2500306"/>
              <a:ext cx="571504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+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071538" y="221455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x(t)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5500694" y="2143116"/>
            <a:ext cx="1857388" cy="1226588"/>
            <a:chOff x="5500694" y="2143116"/>
            <a:chExt cx="1857388" cy="1226588"/>
          </a:xfrm>
        </p:grpSpPr>
        <p:sp>
          <p:nvSpPr>
            <p:cNvPr id="31" name="TextBox 30"/>
            <p:cNvSpPr txBox="1"/>
            <p:nvPr/>
          </p:nvSpPr>
          <p:spPr>
            <a:xfrm>
              <a:off x="6215074" y="2143116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Error(t)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0694" y="300037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429124" y="2214554"/>
            <a:ext cx="2143140" cy="2155282"/>
            <a:chOff x="4429124" y="2214554"/>
            <a:chExt cx="2143140" cy="2155282"/>
          </a:xfrm>
        </p:grpSpPr>
        <p:sp>
          <p:nvSpPr>
            <p:cNvPr id="33" name="TextBox 32"/>
            <p:cNvSpPr txBox="1"/>
            <p:nvPr/>
          </p:nvSpPr>
          <p:spPr>
            <a:xfrm>
              <a:off x="5429256" y="4000504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i</a:t>
              </a:r>
              <a:r>
                <a:rPr lang="en-US" dirty="0" smtClean="0"/>
                <a:t>(t)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29124" y="2214554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a</a:t>
              </a:r>
              <a:r>
                <a:rPr lang="en-US" dirty="0" smtClean="0"/>
                <a:t>(t)</a:t>
              </a:r>
              <a:endParaRPr lang="en-US" dirty="0"/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214546" y="5500702"/>
          <a:ext cx="2621968" cy="1000132"/>
        </p:xfrm>
        <a:graphic>
          <a:graphicData uri="http://schemas.openxmlformats.org/presentationml/2006/ole">
            <p:oleObj spid="_x0000_s30722" name="Equation" r:id="rId3" imgW="1231560" imgH="469800" progId="Equation.3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2071670" y="3429000"/>
            <a:ext cx="2643206" cy="14287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242216" y="4714884"/>
            <a:ext cx="2187172" cy="646331"/>
            <a:chOff x="4242216" y="4714884"/>
            <a:chExt cx="2187172" cy="646331"/>
          </a:xfrm>
        </p:grpSpPr>
        <p:sp>
          <p:nvSpPr>
            <p:cNvPr id="37" name="TextBox 36"/>
            <p:cNvSpPr txBox="1"/>
            <p:nvPr/>
          </p:nvSpPr>
          <p:spPr>
            <a:xfrm>
              <a:off x="5286380" y="4714884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Sistem</a:t>
              </a:r>
              <a:r>
                <a:rPr lang="en-US" dirty="0" smtClean="0"/>
                <a:t> Ideal</a:t>
              </a:r>
              <a:endParaRPr lang="en-US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242216" y="4946754"/>
              <a:ext cx="971863" cy="319790"/>
            </a:xfrm>
            <a:custGeom>
              <a:avLst/>
              <a:gdLst>
                <a:gd name="connsiteX0" fmla="*/ 929391 w 971863"/>
                <a:gd name="connsiteY0" fmla="*/ 179882 h 319790"/>
                <a:gd name="connsiteX1" fmla="*/ 884420 w 971863"/>
                <a:gd name="connsiteY1" fmla="*/ 209862 h 319790"/>
                <a:gd name="connsiteX2" fmla="*/ 404735 w 971863"/>
                <a:gd name="connsiteY2" fmla="*/ 284813 h 319790"/>
                <a:gd name="connsiteX3" fmla="*/ 0 w 971863"/>
                <a:gd name="connsiteY3" fmla="*/ 0 h 31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863" h="319790">
                  <a:moveTo>
                    <a:pt x="929391" y="179882"/>
                  </a:moveTo>
                  <a:cubicBezTo>
                    <a:pt x="950627" y="186128"/>
                    <a:pt x="971863" y="192374"/>
                    <a:pt x="884420" y="209862"/>
                  </a:cubicBezTo>
                  <a:cubicBezTo>
                    <a:pt x="796977" y="227350"/>
                    <a:pt x="552138" y="319790"/>
                    <a:pt x="404735" y="284813"/>
                  </a:cubicBezTo>
                  <a:cubicBezTo>
                    <a:pt x="257332" y="249836"/>
                    <a:pt x="128666" y="124918"/>
                    <a:pt x="0" y="0"/>
                  </a:cubicBezTo>
                </a:path>
              </a:pathLst>
            </a:cu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Linieritas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Linier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242088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2u(t)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51712" y="240724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4r(t)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314096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3u(t)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3140968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6r(t)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378904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5u(t)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1115616" y="3356992"/>
            <a:ext cx="1668234" cy="369332"/>
            <a:chOff x="1115616" y="3356992"/>
            <a:chExt cx="1668234" cy="36933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115616" y="3573016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483768" y="33569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</a:t>
              </a:r>
              <a:endParaRPr lang="en-GB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372200" y="378904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10r(t)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2195736" y="4149080"/>
            <a:ext cx="4176464" cy="1089412"/>
            <a:chOff x="2195736" y="4149080"/>
            <a:chExt cx="4176464" cy="1089412"/>
          </a:xfrm>
        </p:grpSpPr>
        <p:sp>
          <p:nvSpPr>
            <p:cNvPr id="25" name="TextBox 24"/>
            <p:cNvSpPr txBox="1"/>
            <p:nvPr/>
          </p:nvSpPr>
          <p:spPr>
            <a:xfrm>
              <a:off x="3491880" y="4869160"/>
              <a:ext cx="1258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Superposisi</a:t>
              </a:r>
              <a:endParaRPr lang="en-GB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 flipV="1">
              <a:off x="2195736" y="4293096"/>
              <a:ext cx="864096" cy="648072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4932040" y="4149080"/>
              <a:ext cx="1440160" cy="864096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Linier </a:t>
            </a:r>
            <a:r>
              <a:rPr lang="en-GB" dirty="0" err="1" smtClean="0"/>
              <a:t>Stasioner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Linier</a:t>
            </a:r>
            <a:br>
              <a:rPr lang="en-GB" dirty="0" smtClean="0"/>
            </a:br>
            <a:r>
              <a:rPr lang="en-GB" dirty="0" err="1" smtClean="0"/>
              <a:t>stasioner</a:t>
            </a: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242088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2u(t)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51712" y="240724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4r(t)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314096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2u(t-2)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31409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4r(t-2)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3789040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2u(t)+2u(t-2)</a:t>
            </a:r>
            <a:endParaRPr lang="en-GB" dirty="0"/>
          </a:p>
        </p:txBody>
      </p:sp>
      <p:grpSp>
        <p:nvGrpSpPr>
          <p:cNvPr id="9" name="Group 23"/>
          <p:cNvGrpSpPr/>
          <p:nvPr/>
        </p:nvGrpSpPr>
        <p:grpSpPr>
          <a:xfrm>
            <a:off x="1115616" y="3356992"/>
            <a:ext cx="1668234" cy="369332"/>
            <a:chOff x="1115616" y="3356992"/>
            <a:chExt cx="1668234" cy="36933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115616" y="3573016"/>
              <a:ext cx="1368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483768" y="33569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</a:t>
              </a:r>
              <a:endParaRPr lang="en-GB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372200" y="378904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4r(t)+4r(t-2)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2240737" y="3325634"/>
            <a:ext cx="4203471" cy="1447711"/>
            <a:chOff x="2240737" y="3325634"/>
            <a:chExt cx="4203471" cy="1447711"/>
          </a:xfrm>
        </p:grpSpPr>
        <p:sp>
          <p:nvSpPr>
            <p:cNvPr id="19" name="TextBox 18"/>
            <p:cNvSpPr txBox="1"/>
            <p:nvPr/>
          </p:nvSpPr>
          <p:spPr>
            <a:xfrm>
              <a:off x="2987824" y="3573016"/>
              <a:ext cx="262764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Stasioner</a:t>
              </a:r>
              <a:r>
                <a:rPr lang="en-GB" dirty="0" smtClean="0"/>
                <a:t/>
              </a:r>
              <a:br>
                <a:rPr lang="en-GB" dirty="0" smtClean="0"/>
              </a:br>
              <a:r>
                <a:rPr lang="en-GB" dirty="0" smtClean="0"/>
                <a:t>delay </a:t>
              </a:r>
              <a:r>
                <a:rPr lang="en-GB" dirty="0" err="1" smtClean="0"/>
                <a:t>pada</a:t>
              </a:r>
              <a:r>
                <a:rPr lang="en-GB" dirty="0" smtClean="0"/>
                <a:t> input</a:t>
              </a:r>
            </a:p>
            <a:p>
              <a:r>
                <a:rPr lang="en-GB" dirty="0" err="1" smtClean="0"/>
                <a:t>Menyebabkan</a:t>
              </a:r>
              <a:r>
                <a:rPr lang="en-GB" dirty="0" smtClean="0"/>
                <a:t> delay </a:t>
              </a:r>
              <a:r>
                <a:rPr lang="en-GB" dirty="0" err="1" smtClean="0"/>
                <a:t>pada</a:t>
              </a:r>
              <a:endParaRPr lang="en-GB" dirty="0" smtClean="0"/>
            </a:p>
            <a:p>
              <a:r>
                <a:rPr lang="en-GB" dirty="0" smtClean="0"/>
                <a:t>output</a:t>
              </a:r>
              <a:endParaRPr lang="en-GB" dirty="0"/>
            </a:p>
          </p:txBody>
        </p:sp>
        <p:cxnSp>
          <p:nvCxnSpPr>
            <p:cNvPr id="24" name="Straight Arrow Connector 23"/>
            <p:cNvCxnSpPr>
              <a:stCxn id="19" idx="1"/>
              <a:endCxn id="16" idx="3"/>
            </p:cNvCxnSpPr>
            <p:nvPr/>
          </p:nvCxnSpPr>
          <p:spPr>
            <a:xfrm flipH="1" flipV="1">
              <a:off x="2240737" y="3325634"/>
              <a:ext cx="747087" cy="847547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9" idx="3"/>
            </p:cNvCxnSpPr>
            <p:nvPr/>
          </p:nvCxnSpPr>
          <p:spPr>
            <a:xfrm flipV="1">
              <a:off x="5615466" y="3501008"/>
              <a:ext cx="828742" cy="672173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195736" y="4149080"/>
            <a:ext cx="4176464" cy="1089412"/>
            <a:chOff x="2195736" y="4149080"/>
            <a:chExt cx="4176464" cy="1089412"/>
          </a:xfrm>
        </p:grpSpPr>
        <p:sp>
          <p:nvSpPr>
            <p:cNvPr id="29" name="TextBox 28"/>
            <p:cNvSpPr txBox="1"/>
            <p:nvPr/>
          </p:nvSpPr>
          <p:spPr>
            <a:xfrm>
              <a:off x="3491880" y="4869160"/>
              <a:ext cx="1258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Superposisi</a:t>
              </a:r>
              <a:endParaRPr lang="en-GB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 flipV="1">
              <a:off x="2195736" y="4293096"/>
              <a:ext cx="864096" cy="648072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932040" y="4149080"/>
              <a:ext cx="1440160" cy="864096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5" grpId="0"/>
      <p:bldP spid="16" grpId="0"/>
      <p:bldP spid="17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Menyelesaikan</a:t>
            </a:r>
            <a:r>
              <a:rPr lang="en-GB" sz="3200" dirty="0" smtClean="0"/>
              <a:t> </a:t>
            </a:r>
            <a:r>
              <a:rPr lang="en-GB" sz="3200" dirty="0" err="1" smtClean="0"/>
              <a:t>Solusi</a:t>
            </a:r>
            <a:r>
              <a:rPr lang="en-GB" sz="3200" dirty="0" smtClean="0"/>
              <a:t> </a:t>
            </a:r>
            <a:r>
              <a:rPr lang="en-GB" sz="3200" dirty="0" err="1" smtClean="0"/>
              <a:t>Sistem</a:t>
            </a:r>
            <a:r>
              <a:rPr lang="en-GB" sz="3200" dirty="0" smtClean="0"/>
              <a:t> </a:t>
            </a:r>
            <a:r>
              <a:rPr lang="en-GB" sz="3200" dirty="0" err="1" smtClean="0"/>
              <a:t>Linieritas</a:t>
            </a:r>
            <a:r>
              <a:rPr lang="en-GB" sz="3200" dirty="0" smtClean="0"/>
              <a:t> </a:t>
            </a:r>
            <a:r>
              <a:rPr lang="en-GB" sz="3200" dirty="0" err="1" smtClean="0"/>
              <a:t>Stasioner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Linier</a:t>
            </a:r>
            <a:br>
              <a:rPr lang="en-GB" dirty="0" smtClean="0"/>
            </a:br>
            <a:r>
              <a:rPr lang="en-GB" dirty="0" err="1" smtClean="0"/>
              <a:t>Stasioner</a:t>
            </a: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42088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 =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51712" y="2407240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 = 2sin(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3140968"/>
            <a:ext cx="3122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x(t)=2cos(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t)+3cos(2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t-1/4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+4cos(6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483768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299695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Menyelesaikan</a:t>
            </a:r>
            <a:r>
              <a:rPr lang="en-GB" sz="3200" dirty="0" smtClean="0"/>
              <a:t> </a:t>
            </a:r>
            <a:r>
              <a:rPr lang="en-GB" sz="3200" dirty="0" err="1" smtClean="0"/>
              <a:t>Solusi</a:t>
            </a:r>
            <a:r>
              <a:rPr lang="en-GB" sz="3200" dirty="0" smtClean="0"/>
              <a:t> </a:t>
            </a:r>
            <a:r>
              <a:rPr lang="en-GB" sz="3200" dirty="0" err="1" smtClean="0"/>
              <a:t>Sistem</a:t>
            </a:r>
            <a:r>
              <a:rPr lang="en-GB" sz="3200" dirty="0" smtClean="0"/>
              <a:t> </a:t>
            </a:r>
            <a:r>
              <a:rPr lang="en-GB" sz="3200" dirty="0" err="1" smtClean="0"/>
              <a:t>Linieritas</a:t>
            </a:r>
            <a:r>
              <a:rPr lang="en-GB" sz="3200" dirty="0" smtClean="0"/>
              <a:t> </a:t>
            </a:r>
            <a:r>
              <a:rPr lang="en-GB" sz="3200" dirty="0" err="1" smtClean="0"/>
              <a:t>Stasioner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Linier</a:t>
            </a:r>
            <a:br>
              <a:rPr lang="en-GB" dirty="0" smtClean="0"/>
            </a:br>
            <a:r>
              <a:rPr lang="en-GB" dirty="0" err="1" smtClean="0"/>
              <a:t>Stasioner</a:t>
            </a: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42088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 =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51712" y="2407240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 = 2sin(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3140968"/>
            <a:ext cx="3122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x(t)=2cos(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t)+3cos(2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t-1/4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+4cos(6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483768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3284984"/>
            <a:ext cx="3139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 = 4sin(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t)+6sin(2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t-1/4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 +8sin(6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Menyelesaikan</a:t>
            </a:r>
            <a:r>
              <a:rPr lang="en-GB" sz="3200" dirty="0" smtClean="0"/>
              <a:t> </a:t>
            </a:r>
            <a:r>
              <a:rPr lang="en-GB" sz="3200" dirty="0" err="1" smtClean="0"/>
              <a:t>Solusi</a:t>
            </a:r>
            <a:r>
              <a:rPr lang="en-GB" sz="3200" dirty="0" smtClean="0"/>
              <a:t> </a:t>
            </a:r>
            <a:r>
              <a:rPr lang="en-GB" sz="3200" dirty="0" err="1" smtClean="0"/>
              <a:t>Sistem</a:t>
            </a:r>
            <a:r>
              <a:rPr lang="en-GB" sz="3200" dirty="0" smtClean="0"/>
              <a:t> </a:t>
            </a:r>
            <a:r>
              <a:rPr lang="en-GB" sz="3200" dirty="0" err="1" smtClean="0"/>
              <a:t>Linieritas</a:t>
            </a:r>
            <a:r>
              <a:rPr lang="en-GB" sz="3200" dirty="0" smtClean="0"/>
              <a:t> </a:t>
            </a:r>
            <a:r>
              <a:rPr lang="en-GB" sz="3200" dirty="0" err="1" smtClean="0"/>
              <a:t>Stasioner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084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Sistem</a:t>
            </a:r>
            <a:r>
              <a:rPr lang="en-GB" dirty="0" smtClean="0"/>
              <a:t> Linier</a:t>
            </a:r>
            <a:br>
              <a:rPr lang="en-GB" dirty="0" smtClean="0"/>
            </a:br>
            <a:r>
              <a:rPr lang="en-GB" dirty="0" err="1" smtClean="0"/>
              <a:t>Stasioner</a:t>
            </a:r>
            <a:endParaRPr lang="en-GB" dirty="0"/>
          </a:p>
        </p:txBody>
      </p:sp>
      <p:grpSp>
        <p:nvGrpSpPr>
          <p:cNvPr id="3" name="Group 22"/>
          <p:cNvGrpSpPr/>
          <p:nvPr/>
        </p:nvGrpSpPr>
        <p:grpSpPr>
          <a:xfrm>
            <a:off x="2843808" y="2276872"/>
            <a:ext cx="2952328" cy="432048"/>
            <a:chOff x="2843808" y="2276872"/>
            <a:chExt cx="2952328" cy="432048"/>
          </a:xfrm>
        </p:grpSpPr>
        <p:sp>
          <p:nvSpPr>
            <p:cNvPr id="5" name="Right Arrow 4"/>
            <p:cNvSpPr/>
            <p:nvPr/>
          </p:nvSpPr>
          <p:spPr>
            <a:xfrm>
              <a:off x="2843808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220072" y="2276872"/>
              <a:ext cx="57606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59632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18547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42088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 =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51712" y="2407240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y(t) = 2sin(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t-1/4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3140968"/>
            <a:ext cx="3122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x(t)=2cos(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t)+3cos(2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t-1/4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          +4cos(6</a:t>
            </a:r>
            <a:r>
              <a:rPr lang="en-GB" dirty="0" smtClean="0">
                <a:sym typeface="Symbol"/>
              </a:rPr>
              <a:t></a:t>
            </a:r>
            <a:r>
              <a:rPr lang="en-GB" baseline="-25000" dirty="0" smtClean="0">
                <a:sym typeface="Symbol"/>
              </a:rPr>
              <a:t>0</a:t>
            </a:r>
            <a:r>
              <a:rPr lang="en-GB" dirty="0" smtClean="0"/>
              <a:t>t-1/2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483768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299695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307</TotalTime>
  <Words>473</Words>
  <Application>Microsoft Office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Metro</vt:lpstr>
      <vt:lpstr>Equation</vt:lpstr>
      <vt:lpstr>Sifat-sifat Sistem</vt:lpstr>
      <vt:lpstr>Kausalitas:</vt:lpstr>
      <vt:lpstr>Fidelity: y(t)=Kx(t-t0)</vt:lpstr>
      <vt:lpstr>Pengukuran Distorsi </vt:lpstr>
      <vt:lpstr>Linieritas</vt:lpstr>
      <vt:lpstr>Linier Stasioner</vt:lpstr>
      <vt:lpstr>Menyelesaikan Solusi Sistem Linieritas Stasioner</vt:lpstr>
      <vt:lpstr>Menyelesaikan Solusi Sistem Linieritas Stasioner</vt:lpstr>
      <vt:lpstr>Menyelesaikan Solusi Sistem Linieritas Stasioner</vt:lpstr>
      <vt:lpstr>Menyelesaikan Solusi Sistem Linieritas Stasioner</vt:lpstr>
      <vt:lpstr>Tugas 2</vt:lpstr>
      <vt:lpstr>Energi Sinyal</vt:lpstr>
      <vt:lpstr>Daya Sinyal</vt:lpstr>
      <vt:lpstr>Carilah Output </vt:lpstr>
      <vt:lpstr>Carilah Output </vt:lpstr>
      <vt:lpstr>Carilah Output </vt:lpstr>
      <vt:lpstr>Carilah Output </vt:lpstr>
      <vt:lpstr>Tugas 2 carilah output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Sifat-sifat Sistem</dc:title>
  <dc:creator>Jeffry</dc:creator>
  <cp:lastModifiedBy>YEFFRY </cp:lastModifiedBy>
  <cp:revision>15</cp:revision>
  <dcterms:created xsi:type="dcterms:W3CDTF">2012-09-23T08:14:41Z</dcterms:created>
  <dcterms:modified xsi:type="dcterms:W3CDTF">2012-10-08T07:31:14Z</dcterms:modified>
</cp:coreProperties>
</file>