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3"/>
  </p:notesMasterIdLst>
  <p:sldIdLst>
    <p:sldId id="256" r:id="rId2"/>
    <p:sldId id="301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75" r:id="rId11"/>
    <p:sldId id="273" r:id="rId12"/>
    <p:sldId id="276" r:id="rId13"/>
    <p:sldId id="274" r:id="rId14"/>
    <p:sldId id="29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5" r:id="rId23"/>
    <p:sldId id="264" r:id="rId24"/>
    <p:sldId id="266" r:id="rId25"/>
    <p:sldId id="267" r:id="rId26"/>
    <p:sldId id="268" r:id="rId27"/>
    <p:sldId id="277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97" r:id="rId39"/>
    <p:sldId id="298" r:id="rId40"/>
    <p:sldId id="299" r:id="rId41"/>
    <p:sldId id="300" r:id="rId4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D5F22-2C48-405A-85E2-BA290B356C9E}" type="datetimeFigureOut">
              <a:rPr lang="en-US" smtClean="0"/>
              <a:pPr/>
              <a:t>10/16/2012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A3B4E-40D3-43E5-99CB-CFEFC16C8D35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94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0D10419-72BC-437E-A65A-45E1609A5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531E07-DFC4-4420-BADD-F1ADBA12819C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803CE9-8A1B-49E0-8C93-A7223F628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err="1" smtClean="0"/>
              <a:t>Subnetting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L., M.T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err="1" smtClean="0"/>
              <a:t>Penanggulangan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dirty="0" smtClean="0"/>
              <a:t>(</a:t>
            </a:r>
            <a:r>
              <a:rPr lang="en-US" sz="3600" b="0" dirty="0" err="1" smtClean="0"/>
              <a:t>memperlambat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habisnya</a:t>
            </a:r>
            <a:r>
              <a:rPr lang="en-US" sz="3600" b="0" dirty="0" smtClean="0"/>
              <a:t> IP address)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Subnetting</a:t>
            </a:r>
            <a:endParaRPr lang="en-US" dirty="0" smtClean="0"/>
          </a:p>
          <a:p>
            <a:pPr eaLnBrk="1" hangingPunct="1"/>
            <a:r>
              <a:rPr lang="en-US" dirty="0" err="1" smtClean="0"/>
              <a:t>Supernetting</a:t>
            </a:r>
            <a:r>
              <a:rPr lang="en-US" dirty="0" smtClean="0"/>
              <a:t> alias Classless Inter-Domain Routing (CIDR)</a:t>
            </a:r>
          </a:p>
        </p:txBody>
      </p:sp>
      <p:pic>
        <p:nvPicPr>
          <p:cNvPr id="15364" name="Picture 4" descr="C:\Program Files\Common Files\Microsoft Shared\Clipart\cagcat50\pe0193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048000"/>
            <a:ext cx="413385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0"/>
            <a:ext cx="88392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467600" cy="990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Subnetting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419600"/>
            <a:ext cx="8991600" cy="914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u="sng" dirty="0" err="1" smtClean="0"/>
              <a:t>Keterangan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gambar</a:t>
            </a:r>
            <a:endParaRPr lang="en-US" sz="2000" b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alamat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kelas</a:t>
            </a:r>
            <a:r>
              <a:rPr lang="en-US" sz="2000" b="1" dirty="0" smtClean="0"/>
              <a:t> B </a:t>
            </a:r>
            <a:r>
              <a:rPr lang="en-US" sz="2000" b="1" dirty="0" err="1" smtClean="0"/>
              <a:t>tetapi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lebih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fisik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err="1" smtClean="0"/>
              <a:t>Hanya</a:t>
            </a:r>
            <a:r>
              <a:rPr lang="en-US" sz="2000" b="1" dirty="0" smtClean="0"/>
              <a:t> router </a:t>
            </a:r>
            <a:r>
              <a:rPr lang="en-US" sz="2000" b="1" dirty="0" err="1" smtClean="0"/>
              <a:t>lokal</a:t>
            </a:r>
            <a:r>
              <a:rPr lang="en-US" sz="2000" b="1" dirty="0" smtClean="0"/>
              <a:t> (R1) yang </a:t>
            </a:r>
            <a:r>
              <a:rPr lang="en-US" sz="2000" b="1" dirty="0" err="1" smtClean="0"/>
              <a:t>mengetahui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fisik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/>
              <a:t>Router yang </a:t>
            </a:r>
            <a:r>
              <a:rPr lang="en-US" sz="2000" b="1" dirty="0" err="1" smtClean="0"/>
              <a:t>berada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Internet (in the rest of Internet) </a:t>
            </a:r>
            <a:r>
              <a:rPr lang="en-US" sz="2000" b="1" dirty="0" err="1" smtClean="0"/>
              <a:t>merutekan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seluruh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trafik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seolah-olah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terdiri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endParaRPr lang="en-US" sz="2000" b="1" dirty="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76962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3581400"/>
            <a:ext cx="139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Arial Narrow" pitchFamily="34" charset="0"/>
              </a:rPr>
              <a:t>All traffic </a:t>
            </a:r>
          </a:p>
          <a:p>
            <a:pPr algn="ctr"/>
            <a:r>
              <a:rPr lang="en-US" sz="2000">
                <a:latin typeface="Arial Narrow" pitchFamily="34" charset="0"/>
              </a:rPr>
              <a:t>to 141.14.0.0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1295400" y="2895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13753"/>
            <a:ext cx="76962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62000" y="5646003"/>
            <a:ext cx="77724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Router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lokal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menggunakan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oktet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ke-3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untuk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membedakan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masing-masing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jaringan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581400" y="4960203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28194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Mempelajari</a:t>
            </a:r>
            <a:r>
              <a:rPr lang="en-US" sz="4400" dirty="0" smtClean="0"/>
              <a:t> </a:t>
            </a:r>
            <a:r>
              <a:rPr lang="en-US" sz="4400" dirty="0" err="1" smtClean="0"/>
              <a:t>Subnetting</a:t>
            </a:r>
            <a:r>
              <a:rPr lang="en-US" sz="4400" dirty="0" smtClean="0"/>
              <a:t> </a:t>
            </a:r>
            <a:r>
              <a:rPr lang="en-US" sz="4400" dirty="0" err="1" smtClean="0"/>
              <a:t>dengan</a:t>
            </a:r>
            <a:r>
              <a:rPr lang="en-US" sz="4400" dirty="0" smtClean="0"/>
              <a:t> </a:t>
            </a:r>
            <a:r>
              <a:rPr lang="en-US" sz="4400" dirty="0" err="1" smtClean="0"/>
              <a:t>contoh</a:t>
            </a:r>
            <a:r>
              <a:rPr lang="en-US" sz="4400" dirty="0" smtClean="0"/>
              <a:t> </a:t>
            </a:r>
            <a:r>
              <a:rPr lang="en-US" sz="4400" dirty="0" err="1" smtClean="0"/>
              <a:t>kasus</a:t>
            </a:r>
            <a:endParaRPr lang="en-US" sz="4400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baik-baik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Subnetting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60438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latin typeface="Arial Narrow" pitchFamily="34" charset="0"/>
              </a:rPr>
              <a:t>Sebuah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perusahaan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bernama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xxx </a:t>
            </a:r>
            <a:r>
              <a:rPr lang="en-US" dirty="0" err="1" smtClean="0">
                <a:latin typeface="Arial Narrow" pitchFamily="34" charset="0"/>
              </a:rPr>
              <a:t>telah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membeli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sejumlah</a:t>
            </a:r>
            <a:r>
              <a:rPr lang="en-US" dirty="0" smtClean="0">
                <a:latin typeface="Arial Narrow" pitchFamily="34" charset="0"/>
              </a:rPr>
              <a:t> IP address </a:t>
            </a:r>
            <a:r>
              <a:rPr lang="en-US" dirty="0" err="1" smtClean="0">
                <a:latin typeface="Arial Narrow" pitchFamily="34" charset="0"/>
              </a:rPr>
              <a:t>kelas</a:t>
            </a:r>
            <a:r>
              <a:rPr lang="en-US" dirty="0" smtClean="0">
                <a:latin typeface="Arial Narrow" pitchFamily="34" charset="0"/>
              </a:rPr>
              <a:t> C. 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	IP Address yang </a:t>
            </a:r>
            <a:r>
              <a:rPr lang="en-US" dirty="0" err="1" smtClean="0">
                <a:latin typeface="Arial Narrow" pitchFamily="34" charset="0"/>
              </a:rPr>
              <a:t>dibeli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mulai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dari</a:t>
            </a:r>
            <a:r>
              <a:rPr lang="en-US" dirty="0" smtClean="0">
                <a:latin typeface="Arial Narrow" pitchFamily="34" charset="0"/>
              </a:rPr>
              <a:t> 192.179.220.0- 192.179.220.255</a:t>
            </a:r>
          </a:p>
          <a:p>
            <a:r>
              <a:rPr lang="en-US" dirty="0" err="1" smtClean="0">
                <a:latin typeface="Arial Narrow" pitchFamily="34" charset="0"/>
              </a:rPr>
              <a:t>Sebagai</a:t>
            </a:r>
            <a:r>
              <a:rPr lang="en-US" dirty="0" smtClean="0">
                <a:latin typeface="Arial Narrow" pitchFamily="34" charset="0"/>
              </a:rPr>
              <a:t> administrator </a:t>
            </a:r>
            <a:r>
              <a:rPr lang="en-US" dirty="0" err="1" smtClean="0">
                <a:latin typeface="Arial Narrow" pitchFamily="34" charset="0"/>
              </a:rPr>
              <a:t>jaringan</a:t>
            </a:r>
            <a:r>
              <a:rPr lang="en-US" dirty="0" smtClean="0">
                <a:latin typeface="Arial Narrow" pitchFamily="34" charset="0"/>
              </a:rPr>
              <a:t> , </a:t>
            </a:r>
            <a:r>
              <a:rPr lang="en-US" dirty="0" err="1" smtClean="0">
                <a:latin typeface="Arial Narrow" pitchFamily="34" charset="0"/>
              </a:rPr>
              <a:t>anda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diminta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untuk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mengatur</a:t>
            </a:r>
            <a:r>
              <a:rPr lang="en-US" dirty="0" smtClean="0">
                <a:latin typeface="Arial Narrow" pitchFamily="34" charset="0"/>
              </a:rPr>
              <a:t> network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ketentuan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sbb</a:t>
            </a:r>
            <a:r>
              <a:rPr lang="en-US" dirty="0" smtClean="0">
                <a:latin typeface="Arial Narrow" pitchFamily="34" charset="0"/>
              </a:rPr>
              <a:t>:</a:t>
            </a:r>
          </a:p>
          <a:p>
            <a:pPr lvl="1"/>
            <a:r>
              <a:rPr lang="en-US" dirty="0" err="1" smtClean="0">
                <a:latin typeface="Arial Narrow" pitchFamily="34" charset="0"/>
              </a:rPr>
              <a:t>Ada</a:t>
            </a:r>
            <a:r>
              <a:rPr lang="en-US" dirty="0" smtClean="0">
                <a:latin typeface="Arial Narrow" pitchFamily="34" charset="0"/>
              </a:rPr>
              <a:t> 3 </a:t>
            </a:r>
            <a:r>
              <a:rPr lang="en-US" dirty="0" err="1" smtClean="0">
                <a:latin typeface="Arial Narrow" pitchFamily="34" charset="0"/>
              </a:rPr>
              <a:t>buah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(A, B, C)</a:t>
            </a:r>
          </a:p>
          <a:p>
            <a:pPr lvl="1"/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A </a:t>
            </a:r>
            <a:r>
              <a:rPr lang="en-US" dirty="0" err="1" smtClean="0">
                <a:latin typeface="Arial Narrow" pitchFamily="34" charset="0"/>
              </a:rPr>
              <a:t>telah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memiliki</a:t>
            </a:r>
            <a:r>
              <a:rPr lang="en-US" dirty="0" smtClean="0">
                <a:latin typeface="Arial Narrow" pitchFamily="34" charset="0"/>
              </a:rPr>
              <a:t> LAN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teknologi</a:t>
            </a:r>
            <a:r>
              <a:rPr lang="en-US" dirty="0" smtClean="0">
                <a:latin typeface="Arial Narrow" pitchFamily="34" charset="0"/>
              </a:rPr>
              <a:t> IBM token ring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jumlah</a:t>
            </a:r>
            <a:r>
              <a:rPr lang="en-US" dirty="0" smtClean="0">
                <a:latin typeface="Arial Narrow" pitchFamily="34" charset="0"/>
              </a:rPr>
              <a:t> host </a:t>
            </a:r>
            <a:r>
              <a:rPr lang="en-US" dirty="0" err="1" smtClean="0">
                <a:latin typeface="Arial Narrow" pitchFamily="34" charset="0"/>
              </a:rPr>
              <a:t>sekitar</a:t>
            </a:r>
            <a:r>
              <a:rPr lang="en-US" dirty="0" smtClean="0">
                <a:latin typeface="Arial Narrow" pitchFamily="34" charset="0"/>
              </a:rPr>
              <a:t> 40 </a:t>
            </a:r>
            <a:r>
              <a:rPr lang="en-US" dirty="0" err="1" smtClean="0">
                <a:latin typeface="Arial Narrow" pitchFamily="34" charset="0"/>
              </a:rPr>
              <a:t>bh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B </a:t>
            </a:r>
            <a:r>
              <a:rPr lang="en-US" dirty="0" err="1" smtClean="0">
                <a:latin typeface="Arial Narrow" pitchFamily="34" charset="0"/>
              </a:rPr>
              <a:t>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dibuat</a:t>
            </a:r>
            <a:r>
              <a:rPr lang="en-US" dirty="0" smtClean="0">
                <a:latin typeface="Arial Narrow" pitchFamily="34" charset="0"/>
              </a:rPr>
              <a:t> LAN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topologi</a:t>
            </a:r>
            <a:r>
              <a:rPr lang="en-US" dirty="0" smtClean="0">
                <a:latin typeface="Arial Narrow" pitchFamily="34" charset="0"/>
              </a:rPr>
              <a:t> star </a:t>
            </a:r>
            <a:r>
              <a:rPr lang="en-US" dirty="0" err="1" smtClean="0">
                <a:latin typeface="Arial Narrow" pitchFamily="34" charset="0"/>
              </a:rPr>
              <a:t>dengan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jumlah</a:t>
            </a:r>
            <a:r>
              <a:rPr lang="en-US" dirty="0" smtClean="0">
                <a:latin typeface="Arial Narrow" pitchFamily="34" charset="0"/>
              </a:rPr>
              <a:t> host </a:t>
            </a:r>
            <a:r>
              <a:rPr lang="en-US" dirty="0" err="1" smtClean="0">
                <a:latin typeface="Arial Narrow" pitchFamily="34" charset="0"/>
              </a:rPr>
              <a:t>sekitar</a:t>
            </a:r>
            <a:r>
              <a:rPr lang="en-US" dirty="0" smtClean="0">
                <a:latin typeface="Arial Narrow" pitchFamily="34" charset="0"/>
              </a:rPr>
              <a:t> 38 </a:t>
            </a:r>
            <a:r>
              <a:rPr lang="en-US" dirty="0" err="1" smtClean="0">
                <a:latin typeface="Arial Narrow" pitchFamily="34" charset="0"/>
              </a:rPr>
              <a:t>buah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sedangkan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C </a:t>
            </a:r>
            <a:r>
              <a:rPr lang="en-US" dirty="0" err="1" smtClean="0">
                <a:latin typeface="Arial Narrow" pitchFamily="34" charset="0"/>
              </a:rPr>
              <a:t>memerlukan</a:t>
            </a:r>
            <a:r>
              <a:rPr lang="en-US" dirty="0" smtClean="0">
                <a:latin typeface="Arial Narrow" pitchFamily="34" charset="0"/>
              </a:rPr>
              <a:t> 5 </a:t>
            </a:r>
            <a:r>
              <a:rPr lang="en-US" dirty="0" err="1" smtClean="0">
                <a:latin typeface="Arial Narrow" pitchFamily="34" charset="0"/>
              </a:rPr>
              <a:t>buah</a:t>
            </a:r>
            <a:r>
              <a:rPr lang="en-US" dirty="0" smtClean="0">
                <a:latin typeface="Arial Narrow" pitchFamily="34" charset="0"/>
              </a:rPr>
              <a:t> host </a:t>
            </a:r>
            <a:r>
              <a:rPr lang="en-US" dirty="0" err="1" smtClean="0">
                <a:latin typeface="Arial Narrow" pitchFamily="34" charset="0"/>
              </a:rPr>
              <a:t>sehingga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cukup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dibangun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topologi</a:t>
            </a:r>
            <a:r>
              <a:rPr lang="en-US" dirty="0" smtClean="0">
                <a:latin typeface="Arial Narrow" pitchFamily="34" charset="0"/>
              </a:rPr>
              <a:t> bus</a:t>
            </a:r>
          </a:p>
          <a:p>
            <a:pPr lvl="1"/>
            <a:r>
              <a:rPr lang="en-US" dirty="0" err="1" smtClean="0">
                <a:latin typeface="Arial Narrow" pitchFamily="34" charset="0"/>
              </a:rPr>
              <a:t>Masing-masing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harus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dibuat</a:t>
            </a:r>
            <a:r>
              <a:rPr lang="en-US" dirty="0" smtClean="0">
                <a:latin typeface="Arial Narrow" pitchFamily="34" charset="0"/>
              </a:rPr>
              <a:t> subnet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setiap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divisi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harus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dapat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saling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berkomunikasi</a:t>
            </a:r>
            <a:r>
              <a:rPr lang="en-US" dirty="0" smtClean="0">
                <a:latin typeface="Arial Narrow" pitchFamily="34" charset="0"/>
              </a:rPr>
              <a:t> via </a:t>
            </a:r>
            <a:r>
              <a:rPr lang="en-US" dirty="0" err="1" smtClean="0">
                <a:latin typeface="Arial Narrow" pitchFamily="34" charset="0"/>
              </a:rPr>
              <a:t>jaringan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menggunakan</a:t>
            </a:r>
            <a:r>
              <a:rPr lang="en-US" dirty="0" smtClean="0">
                <a:latin typeface="Arial Narrow" pitchFamily="34" charset="0"/>
              </a:rPr>
              <a:t> server 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615315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alokasi</a:t>
            </a:r>
            <a:r>
              <a:rPr lang="en-US" b="1" dirty="0" smtClean="0"/>
              <a:t> IP yang </a:t>
            </a:r>
            <a:r>
              <a:rPr lang="en-US" b="1" dirty="0" err="1" smtClean="0"/>
              <a:t>dibutuhkan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LAN </a:t>
            </a:r>
            <a:r>
              <a:rPr lang="en-US" dirty="0" err="1" smtClean="0"/>
              <a:t>untuk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LAN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router yang </a:t>
            </a:r>
            <a:r>
              <a:rPr lang="en-US" dirty="0" err="1" smtClean="0"/>
              <a:t>menggunakan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NIC.</a:t>
            </a:r>
          </a:p>
          <a:p>
            <a:r>
              <a:rPr lang="en-US" dirty="0" err="1" smtClean="0"/>
              <a:t>Apabila</a:t>
            </a:r>
            <a:r>
              <a:rPr lang="en-US" dirty="0" smtClean="0"/>
              <a:t> router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lain,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IP Address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2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dijumlahkan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router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905000"/>
          <a:ext cx="7391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041"/>
                <a:gridCol w="1726963"/>
                <a:gridCol w="3868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ALOKASI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 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Divisi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Host, 2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Divisi</a:t>
                      </a:r>
                      <a:r>
                        <a:rPr lang="en-US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Host, 2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Divisi</a:t>
                      </a:r>
                      <a:r>
                        <a:rPr lang="en-US" dirty="0" smtClean="0"/>
                        <a:t>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Host,</a:t>
                      </a:r>
                      <a:r>
                        <a:rPr lang="en-US" baseline="0" dirty="0" smtClean="0"/>
                        <a:t> 2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router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Mail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495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Alokasi</a:t>
            </a:r>
            <a:r>
              <a:rPr lang="en-US" sz="2400" dirty="0" smtClean="0"/>
              <a:t> IP Address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90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IP Address yang </a:t>
            </a:r>
            <a:r>
              <a:rPr lang="en-US" sz="2400" dirty="0" err="1" smtClean="0"/>
              <a:t>dibeli</a:t>
            </a:r>
            <a:r>
              <a:rPr lang="en-US" sz="2400" dirty="0" smtClean="0"/>
              <a:t> </a:t>
            </a:r>
            <a:r>
              <a:rPr lang="en-US" sz="2400" dirty="0" err="1" smtClean="0"/>
              <a:t>berjumlah</a:t>
            </a:r>
            <a:r>
              <a:rPr lang="en-US" sz="2400" dirty="0" smtClean="0"/>
              <a:t> 255 </a:t>
            </a:r>
            <a:r>
              <a:rPr lang="en-US" sz="2400" dirty="0" err="1" smtClean="0"/>
              <a:t>buah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total </a:t>
            </a:r>
            <a:r>
              <a:rPr lang="en-US" dirty="0" err="1" smtClean="0"/>
              <a:t>jumlah</a:t>
            </a:r>
            <a:r>
              <a:rPr lang="en-US" dirty="0" smtClean="0"/>
              <a:t> subnet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LAN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subnet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LAN </a:t>
            </a:r>
            <a:r>
              <a:rPr lang="en-US" dirty="0" err="1" smtClean="0"/>
              <a:t>untuk</a:t>
            </a:r>
            <a:r>
              <a:rPr lang="en-US" dirty="0" smtClean="0"/>
              <a:t> 3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3 </a:t>
            </a:r>
            <a:r>
              <a:rPr lang="en-US" dirty="0" err="1" smtClean="0"/>
              <a:t>buah</a:t>
            </a:r>
            <a:r>
              <a:rPr lang="en-US" dirty="0" smtClean="0"/>
              <a:t> subnet </a:t>
            </a:r>
            <a:r>
              <a:rPr lang="en-US" dirty="0" err="1" smtClean="0"/>
              <a:t>juga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LAN total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subnet total?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Subnetting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?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88" y="495300"/>
            <a:ext cx="66008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Menentukan</a:t>
            </a:r>
            <a:r>
              <a:rPr lang="en-US" sz="3600" b="1" dirty="0" smtClean="0"/>
              <a:t> range IP </a:t>
            </a:r>
            <a:r>
              <a:rPr lang="en-US" sz="3600" b="1" dirty="0" err="1" smtClean="0"/>
              <a:t>masing-masing</a:t>
            </a:r>
            <a:r>
              <a:rPr lang="en-US" sz="3600" b="1" dirty="0" smtClean="0"/>
              <a:t> subnet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Range IP address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Mula-mula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subnet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IP Address paling </a:t>
            </a:r>
            <a:r>
              <a:rPr lang="en-US" dirty="0" err="1" smtClean="0"/>
              <a:t>banyak</a:t>
            </a:r>
            <a:r>
              <a:rPr lang="en-US" dirty="0" smtClean="0"/>
              <a:t>.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A </a:t>
            </a:r>
            <a:r>
              <a:rPr lang="en-US" dirty="0" err="1" smtClean="0"/>
              <a:t>yaitu</a:t>
            </a:r>
            <a:r>
              <a:rPr lang="en-US" dirty="0" smtClean="0"/>
              <a:t> 40 host)</a:t>
            </a:r>
          </a:p>
          <a:p>
            <a:pPr lvl="1"/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bit host yang </a:t>
            </a:r>
            <a:r>
              <a:rPr lang="en-US" dirty="0" err="1" smtClean="0"/>
              <a:t>terpakai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subnetting</a:t>
            </a:r>
            <a:r>
              <a:rPr lang="en-US" dirty="0" smtClean="0"/>
              <a:t>. </a:t>
            </a:r>
          </a:p>
          <a:p>
            <a:pPr lvl="2"/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network </a:t>
            </a:r>
            <a:r>
              <a:rPr lang="en-US" dirty="0" err="1" smtClean="0"/>
              <a:t>dan</a:t>
            </a:r>
            <a:r>
              <a:rPr lang="en-US" dirty="0" smtClean="0"/>
              <a:t> host </a:t>
            </a:r>
            <a:r>
              <a:rPr lang="en-US" dirty="0" err="1" smtClean="0"/>
              <a:t>suatu</a:t>
            </a:r>
            <a:r>
              <a:rPr lang="en-US" dirty="0" smtClean="0"/>
              <a:t> IP address </a:t>
            </a:r>
            <a:r>
              <a:rPr lang="en-US" dirty="0" err="1" smtClean="0"/>
              <a:t>didasari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-2= available subnet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r>
              <a:rPr lang="en-US" dirty="0" smtClean="0"/>
              <a:t> &gt;= 40 </a:t>
            </a:r>
            <a:r>
              <a:rPr lang="en-US" dirty="0" smtClean="0">
                <a:sym typeface="Wingdings" pitchFamily="2" charset="2"/>
              </a:rPr>
              <a:t> N = 6 (2</a:t>
            </a:r>
            <a:r>
              <a:rPr lang="en-US" baseline="30000" dirty="0" smtClean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=64)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bit host yang </a:t>
            </a:r>
            <a:r>
              <a:rPr lang="en-US" dirty="0" err="1" smtClean="0">
                <a:sym typeface="Wingdings" pitchFamily="2" charset="2"/>
              </a:rPr>
              <a:t>terpakai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6 bit,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 bit host yang </a:t>
            </a:r>
            <a:r>
              <a:rPr lang="en-US" dirty="0" err="1" smtClean="0">
                <a:sym typeface="Wingdings" pitchFamily="2" charset="2"/>
              </a:rPr>
              <a:t>terpakai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network bit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8-6 = 2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Netmask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4572000"/>
          <a:ext cx="8153400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87625"/>
                <a:gridCol w="1371600"/>
                <a:gridCol w="1371600"/>
                <a:gridCol w="1371600"/>
                <a:gridCol w="14509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Netmask</a:t>
                      </a:r>
                      <a:r>
                        <a:rPr lang="en-US" b="0" baseline="0" dirty="0" smtClean="0"/>
                        <a:t> lama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11111111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00000000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Netmask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752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Netmask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2209800"/>
          <a:ext cx="792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 Bit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3124200"/>
          <a:ext cx="792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05000"/>
                <a:gridCol w="2057400"/>
                <a:gridCol w="7620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 Bit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533400" y="2743200"/>
            <a:ext cx="594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" y="3657600"/>
            <a:ext cx="5943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90800" y="27548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bit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3657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bit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3657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Subnet bit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553200" y="3656012"/>
            <a:ext cx="685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685800"/>
          <a:ext cx="701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/>
                <a:gridCol w="609600"/>
                <a:gridCol w="533400"/>
                <a:gridCol w="533400"/>
                <a:gridCol w="457200"/>
                <a:gridCol w="457200"/>
                <a:gridCol w="457200"/>
                <a:gridCol w="533400"/>
                <a:gridCol w="533401"/>
                <a:gridCol w="685800"/>
              </a:tblGrid>
              <a:tr h="370840">
                <a:tc gridSpan="10">
                  <a:txBody>
                    <a:bodyPr/>
                    <a:lstStyle/>
                    <a:p>
                      <a:r>
                        <a:rPr lang="en-US" sz="1600" dirty="0" smtClean="0"/>
                        <a:t>Network</a:t>
                      </a:r>
                      <a:r>
                        <a:rPr lang="en-US" sz="1600" baseline="0" dirty="0" smtClean="0"/>
                        <a:t> Address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7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6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5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4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3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1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0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957320"/>
          <a:ext cx="7010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/>
                <a:gridCol w="609600"/>
                <a:gridCol w="533400"/>
                <a:gridCol w="533400"/>
                <a:gridCol w="457200"/>
                <a:gridCol w="457200"/>
                <a:gridCol w="457200"/>
                <a:gridCol w="533400"/>
                <a:gridCol w="533401"/>
                <a:gridCol w="685800"/>
              </a:tblGrid>
              <a:tr h="370840">
                <a:tc gridSpan="10">
                  <a:txBody>
                    <a:bodyPr/>
                    <a:lstStyle/>
                    <a:p>
                      <a:r>
                        <a:rPr lang="en-US" sz="1600" baseline="0" dirty="0" smtClean="0"/>
                        <a:t>Broadcast Address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7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6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5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4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3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2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1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r>
                        <a:rPr lang="en-US" sz="1600" baseline="30000" dirty="0" smtClean="0"/>
                        <a:t>0</a:t>
                      </a:r>
                      <a:endParaRPr lang="en-US" sz="1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127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Subnet 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286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Network Address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bit host </a:t>
            </a:r>
            <a:r>
              <a:rPr lang="en-US" dirty="0" err="1" smtClean="0"/>
              <a:t>dengan</a:t>
            </a:r>
            <a:r>
              <a:rPr lang="en-US" dirty="0" smtClean="0"/>
              <a:t>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3352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Broadcast Address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bit host </a:t>
            </a:r>
            <a:r>
              <a:rPr lang="en-US" dirty="0" err="1" smtClean="0"/>
              <a:t>dengan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981200"/>
          <a:ext cx="7620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26670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 IP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Broadcast 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192.179.220.0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</a:t>
                      </a:r>
                      <a:r>
                        <a:rPr lang="en-US" baseline="0" dirty="0" smtClean="0"/>
                        <a:t> s/d </a:t>
                      </a:r>
                      <a:r>
                        <a:rPr lang="en-US" dirty="0" smtClean="0"/>
                        <a:t>192.179.220.62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192.179.220.63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192.179.220.65</a:t>
                      </a:r>
                      <a:r>
                        <a:rPr lang="en-US" baseline="0" dirty="0" smtClean="0"/>
                        <a:t> s/d </a:t>
                      </a:r>
                      <a:r>
                        <a:rPr lang="en-US" dirty="0" smtClean="0"/>
                        <a:t>192.179.220.126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192.179.220.127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192.179.220.129</a:t>
                      </a:r>
                      <a:r>
                        <a:rPr lang="en-US" baseline="0" dirty="0" smtClean="0"/>
                        <a:t> s/d </a:t>
                      </a:r>
                      <a:r>
                        <a:rPr lang="en-US" dirty="0" smtClean="0"/>
                        <a:t>192.179.220.190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192.179.220.191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192.179.220.193</a:t>
                      </a:r>
                      <a:r>
                        <a:rPr lang="en-US" baseline="0" dirty="0" smtClean="0"/>
                        <a:t> s/d </a:t>
                      </a:r>
                      <a:r>
                        <a:rPr lang="en-US" dirty="0" smtClean="0"/>
                        <a:t>192.179.220.254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192.179.220.255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r>
              <a:rPr lang="en-US" dirty="0" smtClean="0"/>
              <a:t>, subnet C </a:t>
            </a:r>
            <a:r>
              <a:rPr lang="en-US" dirty="0" err="1" smtClean="0"/>
              <a:t>dan</a:t>
            </a:r>
            <a:r>
              <a:rPr lang="en-US" dirty="0" smtClean="0"/>
              <a:t> D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IP Address, </a:t>
            </a:r>
            <a:r>
              <a:rPr lang="en-US" dirty="0" err="1" smtClean="0"/>
              <a:t>yaitu</a:t>
            </a:r>
            <a:r>
              <a:rPr lang="en-US" dirty="0" smtClean="0"/>
              <a:t> 6 IP Address </a:t>
            </a:r>
            <a:r>
              <a:rPr lang="en-US" dirty="0" err="1" smtClean="0"/>
              <a:t>untuk</a:t>
            </a:r>
            <a:r>
              <a:rPr lang="en-US" dirty="0" smtClean="0"/>
              <a:t> subnet C </a:t>
            </a:r>
            <a:r>
              <a:rPr lang="en-US" dirty="0" err="1" smtClean="0"/>
              <a:t>dan</a:t>
            </a:r>
            <a:r>
              <a:rPr lang="en-US" dirty="0" smtClean="0"/>
              <a:t> 4 IP Address </a:t>
            </a:r>
            <a:r>
              <a:rPr lang="en-US" dirty="0" err="1" smtClean="0"/>
              <a:t>untuk</a:t>
            </a:r>
            <a:r>
              <a:rPr lang="en-US" dirty="0" smtClean="0"/>
              <a:t> subnet D</a:t>
            </a:r>
          </a:p>
          <a:p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puluh</a:t>
            </a:r>
            <a:r>
              <a:rPr lang="en-US" dirty="0" smtClean="0"/>
              <a:t> IP Address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sayangnya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IP Address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dialokasikan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subnet A </a:t>
            </a:r>
            <a:r>
              <a:rPr lang="en-US" dirty="0" err="1" smtClean="0"/>
              <a:t>dan</a:t>
            </a:r>
            <a:r>
              <a:rPr lang="en-US" dirty="0" smtClean="0"/>
              <a:t> subnet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mengatasinya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mengatasinya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memperkecil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subnet C </a:t>
            </a:r>
            <a:r>
              <a:rPr lang="en-US" dirty="0" err="1" smtClean="0"/>
              <a:t>dan</a:t>
            </a:r>
            <a:r>
              <a:rPr lang="en-US" dirty="0" smtClean="0"/>
              <a:t> subnet D.</a:t>
            </a:r>
          </a:p>
          <a:p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sub- subnet </a:t>
            </a:r>
            <a:r>
              <a:rPr lang="en-US" dirty="0" err="1" smtClean="0"/>
              <a:t>dari</a:t>
            </a:r>
            <a:r>
              <a:rPr lang="en-US" dirty="0" smtClean="0"/>
              <a:t> subnet C </a:t>
            </a:r>
            <a:r>
              <a:rPr lang="en-US" dirty="0" err="1" smtClean="0"/>
              <a:t>dan</a:t>
            </a:r>
            <a:r>
              <a:rPr lang="en-US" dirty="0" smtClean="0"/>
              <a:t> subnet D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err="1" smtClean="0"/>
              <a:t>Carilah</a:t>
            </a:r>
            <a:r>
              <a:rPr lang="en-US" dirty="0" smtClean="0"/>
              <a:t> :</a:t>
            </a:r>
          </a:p>
          <a:p>
            <a:pPr lvl="2"/>
            <a:r>
              <a:rPr lang="en-US" dirty="0" smtClean="0"/>
              <a:t>Network </a:t>
            </a:r>
            <a:r>
              <a:rPr lang="en-US" dirty="0" err="1" smtClean="0"/>
              <a:t>dan</a:t>
            </a:r>
            <a:r>
              <a:rPr lang="en-US" dirty="0" smtClean="0"/>
              <a:t> subnet mask address sub-subnet yang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2"/>
            <a:r>
              <a:rPr lang="en-US" dirty="0" err="1" smtClean="0"/>
              <a:t>Netmask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pPr lvl="2"/>
            <a:r>
              <a:rPr lang="en-US" dirty="0" smtClean="0"/>
              <a:t>Range IP address </a:t>
            </a:r>
            <a:r>
              <a:rPr lang="en-US" dirty="0" err="1" smtClean="0"/>
              <a:t>untuk</a:t>
            </a:r>
            <a:r>
              <a:rPr lang="en-US" dirty="0" smtClean="0"/>
              <a:t> sub-subnet yang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239" y="302746"/>
            <a:ext cx="4348162" cy="373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4267200"/>
          <a:ext cx="792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05000"/>
                <a:gridCol w="2057400"/>
                <a:gridCol w="7620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Host Bit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533400" y="4800600"/>
            <a:ext cx="6781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95600" y="5029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255.255.255.192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4736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Netmask</a:t>
            </a:r>
            <a:r>
              <a:rPr lang="en-US" dirty="0" smtClean="0"/>
              <a:t> subnet C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5486400"/>
          <a:ext cx="792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05000"/>
                <a:gridCol w="2057400"/>
                <a:gridCol w="7620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11111111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33400" y="6019800"/>
            <a:ext cx="7239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19400" y="6019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Netmask</a:t>
            </a:r>
            <a:r>
              <a:rPr lang="en-US" dirty="0" smtClean="0"/>
              <a:t>  Sub-subnet C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64124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255.255.255. 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Variable </a:t>
            </a:r>
            <a:r>
              <a:rPr lang="en-US" sz="3600" b="1" dirty="0" err="1" smtClean="0"/>
              <a:t>subnetting</a:t>
            </a:r>
            <a:endParaRPr lang="en-US" sz="3600" b="1" dirty="0" smtClean="0"/>
          </a:p>
        </p:txBody>
      </p:sp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5850" y="1547656"/>
            <a:ext cx="6991350" cy="492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Subnet routing algorithm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ruting</a:t>
            </a:r>
            <a:r>
              <a:rPr lang="en-US" sz="2800" dirty="0" smtClean="0"/>
              <a:t> </a:t>
            </a:r>
            <a:r>
              <a:rPr lang="en-US" sz="2800" dirty="0" err="1" smtClean="0"/>
              <a:t>konvensional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(network address, next hop address)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Network address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IP address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dituju</a:t>
            </a:r>
            <a:r>
              <a:rPr lang="en-US" sz="2400" dirty="0" smtClean="0"/>
              <a:t> (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N)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next hop address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router </a:t>
            </a:r>
            <a:r>
              <a:rPr lang="en-US" sz="2400" dirty="0" err="1" smtClean="0"/>
              <a:t>berikutnya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mengirimkan</a:t>
            </a:r>
            <a:r>
              <a:rPr lang="en-US" sz="2400" dirty="0" smtClean="0"/>
              <a:t> datagram </a:t>
            </a:r>
            <a:r>
              <a:rPr lang="en-US" sz="2400" dirty="0" err="1" smtClean="0"/>
              <a:t>ke</a:t>
            </a:r>
            <a:r>
              <a:rPr lang="en-US" sz="2400" dirty="0" smtClean="0"/>
              <a:t> N</a:t>
            </a:r>
          </a:p>
          <a:p>
            <a:pPr eaLnBrk="1" hangingPunct="1"/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ruting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subnet mask 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(subnet mask, network </a:t>
            </a:r>
            <a:r>
              <a:rPr lang="en-US" sz="2800" dirty="0" err="1" smtClean="0"/>
              <a:t>address,next</a:t>
            </a:r>
            <a:r>
              <a:rPr lang="en-US" sz="2800" dirty="0" smtClean="0"/>
              <a:t> hop address)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Router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subnet mask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meng-ekstrak</a:t>
            </a:r>
            <a:r>
              <a:rPr lang="en-US" sz="2400" dirty="0" smtClean="0"/>
              <a:t> subnet id </a:t>
            </a:r>
            <a:r>
              <a:rPr lang="en-US" sz="2400" dirty="0" err="1" smtClean="0"/>
              <a:t>dari</a:t>
            </a:r>
            <a:r>
              <a:rPr lang="en-US" sz="2400" dirty="0" smtClean="0"/>
              <a:t> IP address </a:t>
            </a:r>
            <a:r>
              <a:rPr lang="en-US" sz="2400" dirty="0" err="1" smtClean="0"/>
              <a:t>tujuan</a:t>
            </a:r>
            <a:r>
              <a:rPr lang="en-US" sz="2400" dirty="0" smtClean="0"/>
              <a:t>.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entry network address.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datagram </a:t>
            </a:r>
            <a:r>
              <a:rPr lang="en-US" sz="2400" dirty="0" err="1" smtClean="0"/>
              <a:t>dikirimkan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router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next hop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990600" y="5334000"/>
            <a:ext cx="4648200" cy="8318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/>
              <a:t>Subnetting</a:t>
            </a:r>
            <a:endParaRPr lang="en-US" sz="4000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5181600" cy="464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Problem: 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/>
              <a:t>Multiple network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-manage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independen</a:t>
            </a:r>
            <a:endParaRPr lang="en-US" sz="2400" dirty="0"/>
          </a:p>
          <a:p>
            <a:pPr lvl="1"/>
            <a:r>
              <a:rPr lang="en-US" sz="2400" dirty="0" err="1"/>
              <a:t>Solusi</a:t>
            </a:r>
            <a:r>
              <a:rPr lang="en-US" sz="2400" dirty="0"/>
              <a:t> 1: </a:t>
            </a:r>
            <a:r>
              <a:rPr lang="en-US" sz="2400" dirty="0" err="1"/>
              <a:t>alokasikan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address class C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endParaRPr lang="en-US" sz="2400" dirty="0"/>
          </a:p>
          <a:p>
            <a:pPr lvl="2"/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-manage</a:t>
            </a:r>
          </a:p>
          <a:p>
            <a:pPr lvl="2"/>
            <a:r>
              <a:rPr lang="en-US" sz="2400" dirty="0"/>
              <a:t>Dari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addressable</a:t>
            </a:r>
          </a:p>
          <a:p>
            <a:pPr lvl="2"/>
            <a:endParaRPr lang="en-US" sz="2400" dirty="0"/>
          </a:p>
          <a:p>
            <a:pPr lvl="1"/>
            <a:r>
              <a:rPr lang="en-US" sz="2400" dirty="0" err="1"/>
              <a:t>Solusi</a:t>
            </a:r>
            <a:r>
              <a:rPr lang="en-US" sz="2400" dirty="0"/>
              <a:t> 2: </a:t>
            </a:r>
            <a:r>
              <a:rPr lang="en-US" sz="2400" dirty="0" err="1"/>
              <a:t>tambah</a:t>
            </a:r>
            <a:r>
              <a:rPr lang="en-US" sz="2400" dirty="0"/>
              <a:t> level </a:t>
            </a:r>
            <a:r>
              <a:rPr lang="en-US" sz="2400" dirty="0" err="1"/>
              <a:t>hierarki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IP addressing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486400" y="2438400"/>
          <a:ext cx="3429000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3" imgW="3258005" imgH="2266667" progId="PBrush">
                  <p:embed/>
                </p:oleObj>
              </mc:Choice>
              <mc:Fallback>
                <p:oleObj name="Bitmap Image" r:id="rId3" imgW="3258005" imgH="2266667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438400"/>
                        <a:ext cx="3429000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5715000" y="5437188"/>
          <a:ext cx="2590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5" imgW="2180952" imgH="428798" progId="PBrush">
                  <p:embed/>
                </p:oleObj>
              </mc:Choice>
              <mc:Fallback>
                <p:oleObj name="Bitmap Image" r:id="rId5" imgW="2180952" imgH="428798" progId="PBrus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437188"/>
                        <a:ext cx="2590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181600" y="42672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Classless Inter-Domain Routing (CIDR)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Subnetting ditemukan pada tahun 80-an</a:t>
            </a:r>
          </a:p>
          <a:p>
            <a:pPr eaLnBrk="1" hangingPunct="1"/>
            <a:r>
              <a:rPr lang="en-US" smtClean="0"/>
              <a:t>Tahun 1993 semakin disadari bahwa untuk menghemat IP address tidak boleh hanya mengandalkan teknik subnetting</a:t>
            </a:r>
          </a:p>
          <a:p>
            <a:pPr eaLnBrk="1" hangingPunct="1"/>
            <a:r>
              <a:rPr lang="en-US" smtClean="0"/>
              <a:t>Lahirlah Classless addressing (supernet addressing/supernetting)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Mengapa classless addressing?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Classfull</a:t>
            </a:r>
            <a:r>
              <a:rPr lang="en-US" dirty="0" smtClean="0"/>
              <a:t> address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network address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17000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B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-assigned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</a:t>
            </a:r>
          </a:p>
          <a:p>
            <a:pPr eaLnBrk="1" hangingPunct="1"/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endParaRPr lang="en-US" dirty="0" smtClean="0"/>
          </a:p>
          <a:p>
            <a:pPr eaLnBrk="1" hangingPunct="1"/>
            <a:r>
              <a:rPr lang="en-US" dirty="0" err="1" smtClean="0"/>
              <a:t>Permintaan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B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habisnya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B (Running Out of Address Space (ROADS) problem)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533400"/>
            <a:ext cx="7772400" cy="5791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menengah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ingin</a:t>
            </a:r>
            <a:r>
              <a:rPr lang="en-US" sz="2000" dirty="0" smtClean="0"/>
              <a:t> </a:t>
            </a:r>
            <a:r>
              <a:rPr lang="en-US" sz="2000" dirty="0" err="1" smtClean="0"/>
              <a:t>bergabung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Internet</a:t>
            </a:r>
          </a:p>
          <a:p>
            <a:pPr eaLnBrk="1" hangingPunct="1"/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suka</a:t>
            </a:r>
            <a:r>
              <a:rPr lang="en-US" sz="2000" dirty="0" smtClean="0"/>
              <a:t> </a:t>
            </a:r>
            <a:r>
              <a:rPr lang="en-US" sz="2000" dirty="0" err="1" smtClean="0"/>
              <a:t>memesan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IP </a:t>
            </a:r>
            <a:r>
              <a:rPr lang="en-US" sz="2000" dirty="0" err="1" smtClean="0"/>
              <a:t>kelas</a:t>
            </a:r>
            <a:r>
              <a:rPr lang="en-US" sz="2000" dirty="0" smtClean="0"/>
              <a:t> B </a:t>
            </a:r>
            <a:r>
              <a:rPr lang="en-US" sz="2000" dirty="0" err="1" smtClean="0"/>
              <a:t>karena</a:t>
            </a:r>
            <a:endParaRPr lang="en-US" sz="2000" dirty="0" smtClean="0"/>
          </a:p>
          <a:p>
            <a:pPr lvl="1" eaLnBrk="1" hangingPunct="1"/>
            <a:r>
              <a:rPr lang="en-US" sz="1800" dirty="0" err="1" smtClean="0"/>
              <a:t>Kelas</a:t>
            </a:r>
            <a:r>
              <a:rPr lang="en-US" sz="1800" dirty="0" smtClean="0"/>
              <a:t> C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mengakomodasi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254 hosts</a:t>
            </a:r>
          </a:p>
          <a:p>
            <a:pPr lvl="1" eaLnBrk="1" hangingPunct="1"/>
            <a:r>
              <a:rPr lang="en-US" sz="1800" dirty="0" err="1" smtClean="0"/>
              <a:t>Alamat</a:t>
            </a:r>
            <a:r>
              <a:rPr lang="en-US" sz="1800" dirty="0" smtClean="0"/>
              <a:t> IP </a:t>
            </a:r>
            <a:r>
              <a:rPr lang="en-US" sz="1800" dirty="0" err="1" smtClean="0"/>
              <a:t>kelas</a:t>
            </a:r>
            <a:r>
              <a:rPr lang="en-US" sz="1800" dirty="0" smtClean="0"/>
              <a:t> B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bit yang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melakukan</a:t>
            </a:r>
            <a:r>
              <a:rPr lang="en-US" sz="1800" dirty="0" smtClean="0"/>
              <a:t> </a:t>
            </a:r>
            <a:r>
              <a:rPr lang="en-US" sz="1800" dirty="0" err="1" smtClean="0"/>
              <a:t>subnetting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leluasa</a:t>
            </a:r>
            <a:endParaRPr lang="en-US" sz="1800" dirty="0" smtClean="0"/>
          </a:p>
          <a:p>
            <a:pPr eaLnBrk="1" hangingPunct="1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menghemat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IP </a:t>
            </a:r>
            <a:r>
              <a:rPr lang="en-US" sz="2000" dirty="0" err="1" smtClean="0"/>
              <a:t>kelas</a:t>
            </a:r>
            <a:r>
              <a:rPr lang="en-US" sz="2000" dirty="0" smtClean="0"/>
              <a:t> B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supernetting</a:t>
            </a:r>
            <a:r>
              <a:rPr lang="en-US" sz="2000" dirty="0" smtClean="0"/>
              <a:t>,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satu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blok</a:t>
            </a:r>
            <a:r>
              <a:rPr lang="en-US" sz="2000" b="1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IP </a:t>
            </a:r>
            <a:r>
              <a:rPr lang="en-US" sz="2000" dirty="0" err="1" smtClean="0"/>
              <a:t>kelas</a:t>
            </a:r>
            <a:r>
              <a:rPr lang="en-US" sz="2000" dirty="0" smtClean="0"/>
              <a:t> C</a:t>
            </a:r>
          </a:p>
          <a:p>
            <a:pPr lvl="1" eaLnBrk="1" hangingPunct="1"/>
            <a:r>
              <a:rPr lang="en-US" sz="1800" dirty="0" err="1" smtClean="0"/>
              <a:t>Ukuran</a:t>
            </a:r>
            <a:r>
              <a:rPr lang="en-US" sz="1800" dirty="0" smtClean="0"/>
              <a:t> </a:t>
            </a:r>
            <a:r>
              <a:rPr lang="en-US" sz="1800" dirty="0" err="1" smtClean="0"/>
              <a:t>blok</a:t>
            </a:r>
            <a:r>
              <a:rPr lang="en-US" sz="1800" dirty="0" smtClean="0"/>
              <a:t>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cukup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sedemikian</a:t>
            </a:r>
            <a:r>
              <a:rPr lang="en-US" sz="1800" dirty="0" smtClean="0"/>
              <a:t> </a:t>
            </a:r>
            <a:r>
              <a:rPr lang="en-US" sz="1800" dirty="0" err="1" smtClean="0"/>
              <a:t>hingga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</a:t>
            </a:r>
            <a:r>
              <a:rPr lang="en-US" sz="1800" dirty="0" smtClean="0"/>
              <a:t> </a:t>
            </a:r>
            <a:r>
              <a:rPr lang="en-US" sz="1800" dirty="0" err="1" smtClean="0"/>
              <a:t>alamat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</a:t>
            </a:r>
            <a:r>
              <a:rPr lang="en-US" sz="1800" dirty="0" err="1" smtClean="0"/>
              <a:t>jaringannya</a:t>
            </a:r>
            <a:r>
              <a:rPr lang="en-US" sz="1800" dirty="0" smtClean="0"/>
              <a:t>  </a:t>
            </a:r>
          </a:p>
          <a:p>
            <a:pPr eaLnBrk="1" hangingPunct="1"/>
            <a:r>
              <a:rPr lang="en-US" sz="2000" dirty="0" err="1" smtClean="0"/>
              <a:t>Contoh</a:t>
            </a:r>
            <a:endParaRPr lang="en-US" sz="2000" dirty="0" smtClean="0"/>
          </a:p>
          <a:p>
            <a:pPr lvl="1" eaLnBrk="1" hangingPunct="1"/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meminta</a:t>
            </a:r>
            <a:r>
              <a:rPr lang="en-US" sz="1800" dirty="0" smtClean="0"/>
              <a:t> </a:t>
            </a:r>
            <a:r>
              <a:rPr lang="en-US" sz="1800" dirty="0" err="1" smtClean="0"/>
              <a:t>kelas</a:t>
            </a:r>
            <a:r>
              <a:rPr lang="en-US" sz="1800" dirty="0" smtClean="0"/>
              <a:t> B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bermaksud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oktet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field subnet  (</a:t>
            </a:r>
            <a:r>
              <a:rPr lang="en-US" sz="1800" dirty="0" err="1" smtClean="0"/>
              <a:t>ada</a:t>
            </a:r>
            <a:r>
              <a:rPr lang="en-US" sz="1800" dirty="0" smtClean="0"/>
              <a:t> 2</a:t>
            </a:r>
            <a:r>
              <a:rPr lang="en-US" sz="1800" baseline="30000" dirty="0" smtClean="0"/>
              <a:t>8</a:t>
            </a:r>
            <a:r>
              <a:rPr lang="en-US" sz="1800" dirty="0" smtClean="0"/>
              <a:t>-2 = 254 subnet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masing-masing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host 254;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total host 254x254 = 64516)</a:t>
            </a:r>
          </a:p>
          <a:p>
            <a:pPr lvl="1" eaLnBrk="1" hangingPunct="1"/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supernetting</a:t>
            </a:r>
            <a:r>
              <a:rPr lang="en-US" sz="1800" dirty="0" smtClean="0"/>
              <a:t>,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</a:t>
            </a:r>
            <a:r>
              <a:rPr lang="en-US" sz="1800" dirty="0" err="1" smtClean="0"/>
              <a:t>itu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sebanyak</a:t>
            </a:r>
            <a:r>
              <a:rPr lang="en-US" sz="1800" dirty="0" smtClean="0"/>
              <a:t> 256 </a:t>
            </a:r>
            <a:r>
              <a:rPr lang="en-US" sz="1800" dirty="0" err="1" smtClean="0"/>
              <a:t>alamat</a:t>
            </a:r>
            <a:r>
              <a:rPr lang="en-US" sz="1800" dirty="0" smtClean="0"/>
              <a:t> IP </a:t>
            </a:r>
            <a:r>
              <a:rPr lang="en-US" sz="1800" dirty="0" err="1" smtClean="0"/>
              <a:t>kelas</a:t>
            </a:r>
            <a:r>
              <a:rPr lang="en-US" sz="1800" dirty="0" smtClean="0"/>
              <a:t> C yang </a:t>
            </a:r>
            <a:r>
              <a:rPr lang="en-US" sz="1800" dirty="0" err="1" smtClean="0"/>
              <a:t>berurutan</a:t>
            </a:r>
            <a:r>
              <a:rPr lang="en-US" sz="1800" dirty="0" smtClean="0"/>
              <a:t> (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blok</a:t>
            </a:r>
            <a:r>
              <a:rPr lang="en-US" sz="1800" dirty="0" smtClean="0"/>
              <a:t> </a:t>
            </a:r>
            <a:r>
              <a:rPr lang="en-US" sz="1800" dirty="0" err="1" smtClean="0"/>
              <a:t>sebesar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network yang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diberi</a:t>
            </a:r>
            <a:r>
              <a:rPr lang="en-US" sz="1800" dirty="0" smtClean="0"/>
              <a:t> </a:t>
            </a:r>
            <a:r>
              <a:rPr lang="en-US" sz="1800" dirty="0" err="1" smtClean="0"/>
              <a:t>alamat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254 network; </a:t>
            </a:r>
            <a:r>
              <a:rPr lang="en-US" sz="1800" dirty="0" err="1" smtClean="0"/>
              <a:t>masing-masing</a:t>
            </a:r>
            <a:r>
              <a:rPr lang="en-US" sz="1800" dirty="0" smtClean="0"/>
              <a:t> network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mengakomodasi</a:t>
            </a:r>
            <a:r>
              <a:rPr lang="en-US" sz="1800" dirty="0" smtClean="0"/>
              <a:t> 254 host)</a:t>
            </a:r>
          </a:p>
          <a:p>
            <a:pPr lvl="2" eaLnBrk="1" hangingPunct="1"/>
            <a:r>
              <a:rPr lang="en-US" sz="1600" dirty="0" err="1" smtClean="0"/>
              <a:t>Keinginan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organisasi</a:t>
            </a:r>
            <a:r>
              <a:rPr lang="en-US" sz="1600" dirty="0" smtClean="0"/>
              <a:t> </a:t>
            </a:r>
            <a:r>
              <a:rPr lang="en-US" sz="1600" dirty="0" err="1" smtClean="0"/>
              <a:t>tercapai</a:t>
            </a:r>
            <a:r>
              <a:rPr lang="en-US" sz="1600" dirty="0" smtClean="0"/>
              <a:t>, </a:t>
            </a:r>
            <a:r>
              <a:rPr lang="en-US" sz="1600" dirty="0" err="1" smtClean="0"/>
              <a:t>alamat</a:t>
            </a:r>
            <a:r>
              <a:rPr lang="en-US" sz="1600" dirty="0" smtClean="0"/>
              <a:t> </a:t>
            </a:r>
            <a:r>
              <a:rPr lang="en-US" sz="1600" dirty="0" err="1" smtClean="0"/>
              <a:t>kelas</a:t>
            </a:r>
            <a:r>
              <a:rPr lang="en-US" sz="1600" dirty="0" smtClean="0"/>
              <a:t> B </a:t>
            </a:r>
            <a:r>
              <a:rPr lang="en-US" sz="1600" dirty="0" err="1" smtClean="0"/>
              <a:t>bisa</a:t>
            </a:r>
            <a:r>
              <a:rPr lang="en-US" sz="1600" dirty="0" smtClean="0"/>
              <a:t> </a:t>
            </a:r>
            <a:r>
              <a:rPr lang="en-US" sz="1600" dirty="0" err="1" smtClean="0"/>
              <a:t>dihemat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7772400" cy="52578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Supernetting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router (yang </a:t>
            </a:r>
            <a:r>
              <a:rPr lang="en-US" sz="2400" dirty="0" err="1" smtClean="0"/>
              <a:t>dipertukarkan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router lain)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 : </a:t>
            </a:r>
            <a:r>
              <a:rPr lang="en-US" sz="2000" dirty="0" err="1" smtClean="0"/>
              <a:t>kalau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B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entry; </a:t>
            </a:r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C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256 entry</a:t>
            </a:r>
          </a:p>
          <a:p>
            <a:pPr eaLnBrk="1" hangingPunct="1"/>
            <a:r>
              <a:rPr lang="en-US" sz="2400" dirty="0" smtClean="0"/>
              <a:t>CIDR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sz="2400" dirty="0" smtClean="0"/>
          </a:p>
          <a:p>
            <a:pPr eaLnBrk="1" hangingPunct="1"/>
            <a:r>
              <a:rPr lang="en-US" sz="2400" dirty="0" err="1" smtClean="0"/>
              <a:t>Pada</a:t>
            </a:r>
            <a:r>
              <a:rPr lang="en-US" sz="2400" dirty="0" smtClean="0"/>
              <a:t> CIDR,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blok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entry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format (network address, count)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Network address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</a:t>
            </a:r>
            <a:r>
              <a:rPr lang="en-US" sz="2000" dirty="0" err="1" smtClean="0"/>
              <a:t>terkecil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Count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total network address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: </a:t>
            </a:r>
            <a:r>
              <a:rPr lang="en-US" sz="2000" dirty="0" err="1" smtClean="0"/>
              <a:t>pasangan</a:t>
            </a:r>
            <a:r>
              <a:rPr lang="en-US" sz="2000" dirty="0" smtClean="0"/>
              <a:t> (192.5.48.0,3)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network address </a:t>
            </a:r>
            <a:r>
              <a:rPr lang="en-US" sz="2000" dirty="0" err="1" smtClean="0"/>
              <a:t>yaitu</a:t>
            </a:r>
            <a:r>
              <a:rPr lang="en-US" sz="2000" dirty="0" smtClean="0"/>
              <a:t> 192.5.48.0, 192.5.49.0, 192.5.50.0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kenyataan</a:t>
            </a:r>
            <a:r>
              <a:rPr lang="en-US" sz="2000" dirty="0" smtClean="0"/>
              <a:t>, CIDR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/>
              <a:t>CIDR Address Blocks and Bit Masks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267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CIDR </a:t>
            </a:r>
            <a:r>
              <a:rPr lang="en-US" sz="2000" dirty="0" err="1" smtClean="0"/>
              <a:t>mensyaratkan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kelipatan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bit masks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2048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128.211.168.0, </a:t>
            </a:r>
            <a:r>
              <a:rPr lang="en-US" sz="2000" dirty="0" err="1" smtClean="0"/>
              <a:t>maka</a:t>
            </a:r>
            <a:r>
              <a:rPr lang="en-US" sz="2000" dirty="0" smtClean="0"/>
              <a:t> range </a:t>
            </a:r>
            <a:r>
              <a:rPr lang="en-US" sz="2000" dirty="0" err="1" smtClean="0"/>
              <a:t>alamatnya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128.211.168.0 (10000000 11010011 10101000 00000000) : the lowest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128.211.175.0 (10000000 11010011 10101111 00000000) : the highest</a:t>
            </a:r>
          </a:p>
          <a:p>
            <a:pPr eaLnBrk="1" hangingPunct="1"/>
            <a:r>
              <a:rPr lang="en-US" sz="2000" dirty="0" smtClean="0"/>
              <a:t>CIDR </a:t>
            </a:r>
            <a:r>
              <a:rPr lang="en-US" sz="2000" dirty="0" err="1" smtClean="0"/>
              <a:t>memerlukan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item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blok</a:t>
            </a:r>
            <a:r>
              <a:rPr lang="en-US" sz="2000" dirty="0" smtClean="0"/>
              <a:t> </a:t>
            </a:r>
            <a:r>
              <a:rPr lang="en-US" sz="2000" dirty="0" err="1" smtClean="0"/>
              <a:t>alamat</a:t>
            </a:r>
            <a:r>
              <a:rPr lang="en-US" sz="2000" dirty="0" smtClean="0"/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32 bit lowest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32-bit masks</a:t>
            </a:r>
          </a:p>
          <a:p>
            <a:pPr eaLnBrk="1" hangingPunct="1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, mask CIDR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21 bit “1”, yang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pemisahan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prefix </a:t>
            </a:r>
            <a:r>
              <a:rPr lang="en-US" sz="2000" dirty="0" err="1" smtClean="0"/>
              <a:t>dan</a:t>
            </a:r>
            <a:r>
              <a:rPr lang="en-US" sz="2000" dirty="0" smtClean="0"/>
              <a:t> suffix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bit ke-21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Mask : 11111111 11111111 11111000 00000000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Notasi</a:t>
            </a:r>
            <a:r>
              <a:rPr lang="en-US" dirty="0" smtClean="0"/>
              <a:t> CIDR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CIDR </a:t>
            </a:r>
            <a:r>
              <a:rPr lang="en-US" dirty="0" err="1" smtClean="0"/>
              <a:t>diperlukan</a:t>
            </a:r>
            <a:r>
              <a:rPr lang="en-US" dirty="0" smtClean="0"/>
              <a:t> address </a:t>
            </a:r>
            <a:r>
              <a:rPr lang="en-US" dirty="0" err="1" smtClean="0"/>
              <a:t>dan</a:t>
            </a:r>
            <a:r>
              <a:rPr lang="en-US" dirty="0" smtClean="0"/>
              <a:t> mask,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: CIDR notation (slash notation)</a:t>
            </a:r>
          </a:p>
          <a:p>
            <a:pPr eaLnBrk="1" hangingPunct="1"/>
            <a:r>
              <a:rPr lang="en-US" dirty="0" smtClean="0"/>
              <a:t>Slash notation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128.211.168.0/21 </a:t>
            </a:r>
            <a:r>
              <a:rPr lang="en-US" dirty="0" err="1" smtClean="0"/>
              <a:t>dimana</a:t>
            </a:r>
            <a:r>
              <a:rPr lang="en-US" dirty="0" smtClean="0"/>
              <a:t> 21 </a:t>
            </a:r>
            <a:r>
              <a:rPr lang="en-US" dirty="0" err="1" smtClean="0"/>
              <a:t>menyatakan</a:t>
            </a:r>
            <a:r>
              <a:rPr lang="en-US" dirty="0" smtClean="0"/>
              <a:t> 21-bit masks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17513" y="76200"/>
            <a:ext cx="8345487" cy="6400800"/>
            <a:chOff x="0" y="0"/>
            <a:chExt cx="5235" cy="6736"/>
          </a:xfrm>
        </p:grpSpPr>
        <p:sp>
          <p:nvSpPr>
            <p:cNvPr id="6144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600" b="1"/>
                <a:t>CIDR Block Prefix</a:t>
              </a:r>
              <a:endParaRPr lang="en-US" sz="1600"/>
            </a:p>
          </p:txBody>
        </p:sp>
        <p:sp>
          <p:nvSpPr>
            <p:cNvPr id="61445" name="Rectangle 4"/>
            <p:cNvSpPr>
              <a:spLocks noChangeArrowheads="1"/>
            </p:cNvSpPr>
            <p:nvPr/>
          </p:nvSpPr>
          <p:spPr bwMode="auto">
            <a:xfrm>
              <a:off x="1673" y="0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600" b="1"/>
                <a:t># Equivalent Class C</a:t>
              </a:r>
              <a:endParaRPr lang="en-US" sz="1600"/>
            </a:p>
          </p:txBody>
        </p:sp>
        <p:sp>
          <p:nvSpPr>
            <p:cNvPr id="61446" name="Rectangle 5"/>
            <p:cNvSpPr>
              <a:spLocks noChangeArrowheads="1"/>
            </p:cNvSpPr>
            <p:nvPr/>
          </p:nvSpPr>
          <p:spPr bwMode="auto">
            <a:xfrm>
              <a:off x="3502" y="0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600" b="1"/>
                <a:t># of Host Addresses</a:t>
              </a:r>
              <a:endParaRPr lang="en-US" sz="1600"/>
            </a:p>
          </p:txBody>
        </p:sp>
        <p:sp>
          <p:nvSpPr>
            <p:cNvPr id="61447" name="Rectangle 6"/>
            <p:cNvSpPr>
              <a:spLocks noChangeArrowheads="1"/>
            </p:cNvSpPr>
            <p:nvPr/>
          </p:nvSpPr>
          <p:spPr bwMode="auto">
            <a:xfrm>
              <a:off x="0" y="288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/27</a:t>
              </a:r>
            </a:p>
          </p:txBody>
        </p:sp>
        <p:sp>
          <p:nvSpPr>
            <p:cNvPr id="61448" name="Rectangle 7"/>
            <p:cNvSpPr>
              <a:spLocks noChangeArrowheads="1"/>
            </p:cNvSpPr>
            <p:nvPr/>
          </p:nvSpPr>
          <p:spPr bwMode="auto">
            <a:xfrm>
              <a:off x="1673" y="288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1/8th of a Class C</a:t>
              </a:r>
            </a:p>
          </p:txBody>
        </p:sp>
        <p:sp>
          <p:nvSpPr>
            <p:cNvPr id="61449" name="Rectangle 8"/>
            <p:cNvSpPr>
              <a:spLocks noChangeArrowheads="1"/>
            </p:cNvSpPr>
            <p:nvPr/>
          </p:nvSpPr>
          <p:spPr bwMode="auto">
            <a:xfrm>
              <a:off x="3502" y="288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32 hosts</a:t>
              </a:r>
            </a:p>
          </p:txBody>
        </p:sp>
        <p:sp>
          <p:nvSpPr>
            <p:cNvPr id="61450" name="Rectangle 9"/>
            <p:cNvSpPr>
              <a:spLocks noChangeArrowheads="1"/>
            </p:cNvSpPr>
            <p:nvPr/>
          </p:nvSpPr>
          <p:spPr bwMode="auto">
            <a:xfrm>
              <a:off x="0" y="576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/26</a:t>
              </a:r>
            </a:p>
          </p:txBody>
        </p:sp>
        <p:sp>
          <p:nvSpPr>
            <p:cNvPr id="61451" name="Rectangle 10"/>
            <p:cNvSpPr>
              <a:spLocks noChangeArrowheads="1"/>
            </p:cNvSpPr>
            <p:nvPr/>
          </p:nvSpPr>
          <p:spPr bwMode="auto">
            <a:xfrm>
              <a:off x="1673" y="576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1/4th of a Class C</a:t>
              </a:r>
            </a:p>
          </p:txBody>
        </p:sp>
        <p:sp>
          <p:nvSpPr>
            <p:cNvPr id="61452" name="Rectangle 11"/>
            <p:cNvSpPr>
              <a:spLocks noChangeArrowheads="1"/>
            </p:cNvSpPr>
            <p:nvPr/>
          </p:nvSpPr>
          <p:spPr bwMode="auto">
            <a:xfrm>
              <a:off x="3502" y="576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64 hosts</a:t>
              </a:r>
            </a:p>
          </p:txBody>
        </p:sp>
        <p:sp>
          <p:nvSpPr>
            <p:cNvPr id="61453" name="Rectangle 12"/>
            <p:cNvSpPr>
              <a:spLocks noChangeArrowheads="1"/>
            </p:cNvSpPr>
            <p:nvPr/>
          </p:nvSpPr>
          <p:spPr bwMode="auto">
            <a:xfrm>
              <a:off x="0" y="864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/25</a:t>
              </a:r>
            </a:p>
          </p:txBody>
        </p:sp>
        <p:sp>
          <p:nvSpPr>
            <p:cNvPr id="61454" name="Rectangle 13"/>
            <p:cNvSpPr>
              <a:spLocks noChangeArrowheads="1"/>
            </p:cNvSpPr>
            <p:nvPr/>
          </p:nvSpPr>
          <p:spPr bwMode="auto">
            <a:xfrm>
              <a:off x="1673" y="864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1/2 of a Class C</a:t>
              </a:r>
            </a:p>
          </p:txBody>
        </p:sp>
        <p:sp>
          <p:nvSpPr>
            <p:cNvPr id="61455" name="Rectangle 14"/>
            <p:cNvSpPr>
              <a:spLocks noChangeArrowheads="1"/>
            </p:cNvSpPr>
            <p:nvPr/>
          </p:nvSpPr>
          <p:spPr bwMode="auto">
            <a:xfrm>
              <a:off x="3502" y="864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128 hosts</a:t>
              </a:r>
            </a:p>
          </p:txBody>
        </p:sp>
        <p:sp>
          <p:nvSpPr>
            <p:cNvPr id="61456" name="Rectangle 15"/>
            <p:cNvSpPr>
              <a:spLocks noChangeArrowheads="1"/>
            </p:cNvSpPr>
            <p:nvPr/>
          </p:nvSpPr>
          <p:spPr bwMode="auto">
            <a:xfrm>
              <a:off x="0" y="1152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/24</a:t>
              </a:r>
            </a:p>
          </p:txBody>
        </p:sp>
        <p:sp>
          <p:nvSpPr>
            <p:cNvPr id="61457" name="Rectangle 16"/>
            <p:cNvSpPr>
              <a:spLocks noChangeArrowheads="1"/>
            </p:cNvSpPr>
            <p:nvPr/>
          </p:nvSpPr>
          <p:spPr bwMode="auto">
            <a:xfrm>
              <a:off x="1673" y="1152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 Class C</a:t>
              </a:r>
            </a:p>
          </p:txBody>
        </p:sp>
        <p:sp>
          <p:nvSpPr>
            <p:cNvPr id="61458" name="Rectangle 17"/>
            <p:cNvSpPr>
              <a:spLocks noChangeArrowheads="1"/>
            </p:cNvSpPr>
            <p:nvPr/>
          </p:nvSpPr>
          <p:spPr bwMode="auto">
            <a:xfrm>
              <a:off x="3502" y="1152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256 hosts</a:t>
              </a:r>
            </a:p>
          </p:txBody>
        </p:sp>
        <p:sp>
          <p:nvSpPr>
            <p:cNvPr id="61459" name="Rectangle 18"/>
            <p:cNvSpPr>
              <a:spLocks noChangeArrowheads="1"/>
            </p:cNvSpPr>
            <p:nvPr/>
          </p:nvSpPr>
          <p:spPr bwMode="auto">
            <a:xfrm>
              <a:off x="0" y="1440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/23</a:t>
              </a:r>
            </a:p>
          </p:txBody>
        </p:sp>
        <p:sp>
          <p:nvSpPr>
            <p:cNvPr id="61460" name="Rectangle 19"/>
            <p:cNvSpPr>
              <a:spLocks noChangeArrowheads="1"/>
            </p:cNvSpPr>
            <p:nvPr/>
          </p:nvSpPr>
          <p:spPr bwMode="auto">
            <a:xfrm>
              <a:off x="1673" y="1440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 Class C</a:t>
              </a:r>
            </a:p>
          </p:txBody>
        </p:sp>
        <p:sp>
          <p:nvSpPr>
            <p:cNvPr id="61461" name="Rectangle 20"/>
            <p:cNvSpPr>
              <a:spLocks noChangeArrowheads="1"/>
            </p:cNvSpPr>
            <p:nvPr/>
          </p:nvSpPr>
          <p:spPr bwMode="auto">
            <a:xfrm>
              <a:off x="3502" y="1440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512 hosts</a:t>
              </a:r>
            </a:p>
          </p:txBody>
        </p:sp>
        <p:sp>
          <p:nvSpPr>
            <p:cNvPr id="61462" name="Rectangle 21"/>
            <p:cNvSpPr>
              <a:spLocks noChangeArrowheads="1"/>
            </p:cNvSpPr>
            <p:nvPr/>
          </p:nvSpPr>
          <p:spPr bwMode="auto">
            <a:xfrm>
              <a:off x="0" y="1728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/22</a:t>
              </a:r>
            </a:p>
          </p:txBody>
        </p:sp>
        <p:sp>
          <p:nvSpPr>
            <p:cNvPr id="61463" name="Rectangle 22"/>
            <p:cNvSpPr>
              <a:spLocks noChangeArrowheads="1"/>
            </p:cNvSpPr>
            <p:nvPr/>
          </p:nvSpPr>
          <p:spPr bwMode="auto">
            <a:xfrm>
              <a:off x="1673" y="1728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4 Class C</a:t>
              </a:r>
            </a:p>
          </p:txBody>
        </p:sp>
        <p:sp>
          <p:nvSpPr>
            <p:cNvPr id="61464" name="Rectangle 23"/>
            <p:cNvSpPr>
              <a:spLocks noChangeArrowheads="1"/>
            </p:cNvSpPr>
            <p:nvPr/>
          </p:nvSpPr>
          <p:spPr bwMode="auto">
            <a:xfrm>
              <a:off x="3502" y="1728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1,024 hosts</a:t>
              </a:r>
            </a:p>
          </p:txBody>
        </p:sp>
        <p:sp>
          <p:nvSpPr>
            <p:cNvPr id="61465" name="Rectangle 24"/>
            <p:cNvSpPr>
              <a:spLocks noChangeArrowheads="1"/>
            </p:cNvSpPr>
            <p:nvPr/>
          </p:nvSpPr>
          <p:spPr bwMode="auto">
            <a:xfrm>
              <a:off x="0" y="2016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/21</a:t>
              </a:r>
            </a:p>
          </p:txBody>
        </p:sp>
        <p:sp>
          <p:nvSpPr>
            <p:cNvPr id="61466" name="Rectangle 25"/>
            <p:cNvSpPr>
              <a:spLocks noChangeArrowheads="1"/>
            </p:cNvSpPr>
            <p:nvPr/>
          </p:nvSpPr>
          <p:spPr bwMode="auto">
            <a:xfrm>
              <a:off x="1673" y="2016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8 Class C</a:t>
              </a:r>
            </a:p>
          </p:txBody>
        </p:sp>
        <p:sp>
          <p:nvSpPr>
            <p:cNvPr id="61467" name="Rectangle 26"/>
            <p:cNvSpPr>
              <a:spLocks noChangeArrowheads="1"/>
            </p:cNvSpPr>
            <p:nvPr/>
          </p:nvSpPr>
          <p:spPr bwMode="auto">
            <a:xfrm>
              <a:off x="3502" y="2016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2,048 hosts</a:t>
              </a:r>
            </a:p>
          </p:txBody>
        </p:sp>
        <p:sp>
          <p:nvSpPr>
            <p:cNvPr id="61468" name="Rectangle 27"/>
            <p:cNvSpPr>
              <a:spLocks noChangeArrowheads="1"/>
            </p:cNvSpPr>
            <p:nvPr/>
          </p:nvSpPr>
          <p:spPr bwMode="auto">
            <a:xfrm>
              <a:off x="0" y="2304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/20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69" name="Rectangle 28"/>
            <p:cNvSpPr>
              <a:spLocks noChangeArrowheads="1"/>
            </p:cNvSpPr>
            <p:nvPr/>
          </p:nvSpPr>
          <p:spPr bwMode="auto">
            <a:xfrm>
              <a:off x="1673" y="2304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16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0" name="Rectangle 29"/>
            <p:cNvSpPr>
              <a:spLocks noChangeArrowheads="1"/>
            </p:cNvSpPr>
            <p:nvPr/>
          </p:nvSpPr>
          <p:spPr bwMode="auto">
            <a:xfrm>
              <a:off x="3502" y="2304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4,096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1" name="Rectangle 30"/>
            <p:cNvSpPr>
              <a:spLocks noChangeArrowheads="1"/>
            </p:cNvSpPr>
            <p:nvPr/>
          </p:nvSpPr>
          <p:spPr bwMode="auto">
            <a:xfrm>
              <a:off x="0" y="2822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/19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2" name="Rectangle 31"/>
            <p:cNvSpPr>
              <a:spLocks noChangeArrowheads="1"/>
            </p:cNvSpPr>
            <p:nvPr/>
          </p:nvSpPr>
          <p:spPr bwMode="auto">
            <a:xfrm>
              <a:off x="1673" y="2822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32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3" name="Rectangle 32"/>
            <p:cNvSpPr>
              <a:spLocks noChangeArrowheads="1"/>
            </p:cNvSpPr>
            <p:nvPr/>
          </p:nvSpPr>
          <p:spPr bwMode="auto">
            <a:xfrm>
              <a:off x="3502" y="2822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8,192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4" name="Rectangle 33"/>
            <p:cNvSpPr>
              <a:spLocks noChangeArrowheads="1"/>
            </p:cNvSpPr>
            <p:nvPr/>
          </p:nvSpPr>
          <p:spPr bwMode="auto">
            <a:xfrm>
              <a:off x="0" y="3340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/18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5" name="Rectangle 34"/>
            <p:cNvSpPr>
              <a:spLocks noChangeArrowheads="1"/>
            </p:cNvSpPr>
            <p:nvPr/>
          </p:nvSpPr>
          <p:spPr bwMode="auto">
            <a:xfrm>
              <a:off x="1673" y="3340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64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6" name="Rectangle 35"/>
            <p:cNvSpPr>
              <a:spLocks noChangeArrowheads="1"/>
            </p:cNvSpPr>
            <p:nvPr/>
          </p:nvSpPr>
          <p:spPr bwMode="auto">
            <a:xfrm>
              <a:off x="3502" y="3340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16,384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7" name="Rectangle 36"/>
            <p:cNvSpPr>
              <a:spLocks noChangeArrowheads="1"/>
            </p:cNvSpPr>
            <p:nvPr/>
          </p:nvSpPr>
          <p:spPr bwMode="auto">
            <a:xfrm>
              <a:off x="0" y="3858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/17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8" name="Rectangle 37"/>
            <p:cNvSpPr>
              <a:spLocks noChangeArrowheads="1"/>
            </p:cNvSpPr>
            <p:nvPr/>
          </p:nvSpPr>
          <p:spPr bwMode="auto">
            <a:xfrm>
              <a:off x="1673" y="3858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128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79" name="Rectangle 38"/>
            <p:cNvSpPr>
              <a:spLocks noChangeArrowheads="1"/>
            </p:cNvSpPr>
            <p:nvPr/>
          </p:nvSpPr>
          <p:spPr bwMode="auto">
            <a:xfrm>
              <a:off x="3502" y="3858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32,768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0" name="Rectangle 39"/>
            <p:cNvSpPr>
              <a:spLocks noChangeArrowheads="1"/>
            </p:cNvSpPr>
            <p:nvPr/>
          </p:nvSpPr>
          <p:spPr bwMode="auto">
            <a:xfrm>
              <a:off x="0" y="4376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/16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1" name="Rectangle 40"/>
            <p:cNvSpPr>
              <a:spLocks noChangeArrowheads="1"/>
            </p:cNvSpPr>
            <p:nvPr/>
          </p:nvSpPr>
          <p:spPr bwMode="auto">
            <a:xfrm>
              <a:off x="1673" y="4376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256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2" name="Rectangle 41"/>
            <p:cNvSpPr>
              <a:spLocks noChangeArrowheads="1"/>
            </p:cNvSpPr>
            <p:nvPr/>
          </p:nvSpPr>
          <p:spPr bwMode="auto">
            <a:xfrm>
              <a:off x="3502" y="4376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65,536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3" name="Rectangle 42"/>
            <p:cNvSpPr>
              <a:spLocks noChangeArrowheads="1"/>
            </p:cNvSpPr>
            <p:nvPr/>
          </p:nvSpPr>
          <p:spPr bwMode="auto">
            <a:xfrm>
              <a:off x="0" y="4894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84" name="Rectangle 43"/>
            <p:cNvSpPr>
              <a:spLocks noChangeArrowheads="1"/>
            </p:cNvSpPr>
            <p:nvPr/>
          </p:nvSpPr>
          <p:spPr bwMode="auto">
            <a:xfrm>
              <a:off x="1673" y="4894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(= 1 Class B)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5" name="Rectangle 44"/>
            <p:cNvSpPr>
              <a:spLocks noChangeArrowheads="1"/>
            </p:cNvSpPr>
            <p:nvPr/>
          </p:nvSpPr>
          <p:spPr bwMode="auto">
            <a:xfrm>
              <a:off x="3502" y="4894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1486" name="Rectangle 45"/>
            <p:cNvSpPr>
              <a:spLocks noChangeArrowheads="1"/>
            </p:cNvSpPr>
            <p:nvPr/>
          </p:nvSpPr>
          <p:spPr bwMode="auto">
            <a:xfrm>
              <a:off x="0" y="5412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/15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7" name="Rectangle 46"/>
            <p:cNvSpPr>
              <a:spLocks noChangeArrowheads="1"/>
            </p:cNvSpPr>
            <p:nvPr/>
          </p:nvSpPr>
          <p:spPr bwMode="auto">
            <a:xfrm>
              <a:off x="1673" y="5412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512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8" name="Rectangle 47"/>
            <p:cNvSpPr>
              <a:spLocks noChangeArrowheads="1"/>
            </p:cNvSpPr>
            <p:nvPr/>
          </p:nvSpPr>
          <p:spPr bwMode="auto">
            <a:xfrm>
              <a:off x="3502" y="5412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131,072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89" name="Rectangle 48"/>
            <p:cNvSpPr>
              <a:spLocks noChangeArrowheads="1"/>
            </p:cNvSpPr>
            <p:nvPr/>
          </p:nvSpPr>
          <p:spPr bwMode="auto">
            <a:xfrm>
              <a:off x="0" y="5930"/>
              <a:ext cx="167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/14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90" name="Rectangle 49"/>
            <p:cNvSpPr>
              <a:spLocks noChangeArrowheads="1"/>
            </p:cNvSpPr>
            <p:nvPr/>
          </p:nvSpPr>
          <p:spPr bwMode="auto">
            <a:xfrm>
              <a:off x="1673" y="5930"/>
              <a:ext cx="182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1,024 Class C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91" name="Rectangle 50"/>
            <p:cNvSpPr>
              <a:spLocks noChangeArrowheads="1"/>
            </p:cNvSpPr>
            <p:nvPr/>
          </p:nvSpPr>
          <p:spPr bwMode="auto">
            <a:xfrm>
              <a:off x="3502" y="5930"/>
              <a:ext cx="173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262,144 hosts</a:t>
              </a:r>
              <a:br>
                <a:rPr lang="en-US" sz="1600"/>
              </a:br>
              <a:endParaRPr lang="en-US" sz="1600"/>
            </a:p>
          </p:txBody>
        </p:sp>
        <p:sp>
          <p:nvSpPr>
            <p:cNvPr id="61492" name="Rectangle 51"/>
            <p:cNvSpPr>
              <a:spLocks noChangeArrowheads="1"/>
            </p:cNvSpPr>
            <p:nvPr/>
          </p:nvSpPr>
          <p:spPr bwMode="auto">
            <a:xfrm>
              <a:off x="0" y="6448"/>
              <a:ext cx="16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/13</a:t>
              </a:r>
            </a:p>
          </p:txBody>
        </p:sp>
        <p:sp>
          <p:nvSpPr>
            <p:cNvPr id="61493" name="Rectangle 52"/>
            <p:cNvSpPr>
              <a:spLocks noChangeArrowheads="1"/>
            </p:cNvSpPr>
            <p:nvPr/>
          </p:nvSpPr>
          <p:spPr bwMode="auto">
            <a:xfrm>
              <a:off x="1673" y="6448"/>
              <a:ext cx="18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2,048 Class C</a:t>
              </a:r>
            </a:p>
          </p:txBody>
        </p:sp>
        <p:sp>
          <p:nvSpPr>
            <p:cNvPr id="61494" name="Rectangle 53"/>
            <p:cNvSpPr>
              <a:spLocks noChangeArrowheads="1"/>
            </p:cNvSpPr>
            <p:nvPr/>
          </p:nvSpPr>
          <p:spPr bwMode="auto">
            <a:xfrm>
              <a:off x="3502" y="6448"/>
              <a:ext cx="17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600"/>
                <a:t>524,288 hosts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Keuntungan</a:t>
            </a:r>
            <a:r>
              <a:rPr lang="en-US" dirty="0" smtClean="0"/>
              <a:t> classless addressing :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IP address</a:t>
            </a:r>
          </a:p>
          <a:p>
            <a:pPr eaLnBrk="1" hangingPunct="1"/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ISP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jatah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128.211.0.0/16</a:t>
            </a:r>
          </a:p>
          <a:p>
            <a:pPr lvl="1" eaLnBrk="1" hangingPunct="1"/>
            <a:r>
              <a:rPr lang="en-US" dirty="0" smtClean="0"/>
              <a:t>ISP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2048 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range /21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Di lain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komputer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range /29 (128.211.176.212/29)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Addressing Plan </a:t>
            </a:r>
            <a:r>
              <a:rPr lang="en-US" sz="4000" dirty="0" err="1"/>
              <a:t>Tipikal</a:t>
            </a:r>
            <a:r>
              <a:rPr lang="en-US" sz="4000" dirty="0"/>
              <a:t> </a:t>
            </a:r>
            <a:r>
              <a:rPr lang="en-US" sz="4000" dirty="0" err="1"/>
              <a:t>utk</a:t>
            </a:r>
            <a:r>
              <a:rPr lang="en-US" sz="4000" dirty="0"/>
              <a:t> </a:t>
            </a:r>
            <a:r>
              <a:rPr lang="en-US" sz="4000" dirty="0" err="1"/>
              <a:t>Organisasi</a:t>
            </a:r>
            <a:endParaRPr lang="en-US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18450" cy="1735138"/>
          </a:xfrm>
        </p:spPr>
        <p:txBody>
          <a:bodyPr/>
          <a:lstStyle/>
          <a:p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layer-2 (Ethernet, FDDI) </a:t>
            </a:r>
            <a:r>
              <a:rPr lang="en-US" sz="2400" dirty="0" err="1"/>
              <a:t>dialokasikan</a:t>
            </a:r>
            <a:r>
              <a:rPr lang="en-US" sz="2400" dirty="0"/>
              <a:t> subnet address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219200" y="6400800"/>
            <a:ext cx="1219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116013" y="2779713"/>
          <a:ext cx="6696075" cy="403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Bitmap Image" r:id="rId3" imgW="5733333" imgH="3457143" progId="PBrush">
                  <p:embed/>
                </p:oleObj>
              </mc:Choice>
              <mc:Fallback>
                <p:oleObj name="Bitmap Image" r:id="rId3" imgW="5733333" imgH="3457143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779713"/>
                        <a:ext cx="6696075" cy="403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CIDR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Pengalokasian</a:t>
            </a:r>
            <a:r>
              <a:rPr lang="en-US" sz="4000" dirty="0"/>
              <a:t> Address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Backbone ISP </a:t>
            </a:r>
            <a:r>
              <a:rPr lang="en-US" sz="2000" dirty="0" err="1"/>
              <a:t>mendpkan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IP addresses space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merelokasikan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address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pelanggannya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r>
              <a:rPr lang="en-US" sz="2000" dirty="0" err="1"/>
              <a:t>Contoh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Mis</a:t>
            </a:r>
            <a:r>
              <a:rPr lang="en-US" sz="2000" dirty="0"/>
              <a:t>. ISP </a:t>
            </a:r>
            <a:r>
              <a:rPr lang="en-US" sz="2000" dirty="0" err="1"/>
              <a:t>memp</a:t>
            </a:r>
            <a:r>
              <a:rPr lang="en-US" sz="2000" dirty="0"/>
              <a:t>. Blok address 206.0.64.0/18, </a:t>
            </a:r>
            <a:r>
              <a:rPr lang="en-US" sz="2000" dirty="0" err="1"/>
              <a:t>merepresentasikan</a:t>
            </a:r>
            <a:r>
              <a:rPr lang="en-US" sz="2000" dirty="0"/>
              <a:t> 16.384 (2</a:t>
            </a:r>
            <a:r>
              <a:rPr lang="en-US" sz="2000" baseline="30000" dirty="0"/>
              <a:t>14</a:t>
            </a:r>
            <a:r>
              <a:rPr lang="en-US" sz="2000" dirty="0"/>
              <a:t>) IP addresses</a:t>
            </a:r>
          </a:p>
          <a:p>
            <a:r>
              <a:rPr lang="en-US" sz="2000" dirty="0" err="1"/>
              <a:t>Mis</a:t>
            </a:r>
            <a:r>
              <a:rPr lang="en-US" sz="2000" dirty="0"/>
              <a:t>. </a:t>
            </a:r>
            <a:r>
              <a:rPr lang="en-US" sz="2000" dirty="0" err="1"/>
              <a:t>Suatu</a:t>
            </a:r>
            <a:r>
              <a:rPr lang="en-US" sz="2000" dirty="0"/>
              <a:t> client </a:t>
            </a:r>
            <a:r>
              <a:rPr lang="en-US" sz="2000" dirty="0" err="1"/>
              <a:t>memerlukan</a:t>
            </a:r>
            <a:r>
              <a:rPr lang="en-US" sz="2000" dirty="0"/>
              <a:t> 800 host addresses</a:t>
            </a:r>
          </a:p>
          <a:p>
            <a:r>
              <a:rPr lang="en-US" sz="2000" dirty="0"/>
              <a:t>Dg </a:t>
            </a:r>
            <a:r>
              <a:rPr lang="en-US" sz="2000" dirty="0" err="1"/>
              <a:t>classful</a:t>
            </a:r>
            <a:r>
              <a:rPr lang="en-US" sz="2000" dirty="0"/>
              <a:t> addresses: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mengalokasikan</a:t>
            </a:r>
            <a:r>
              <a:rPr lang="en-US" sz="2000" dirty="0"/>
              <a:t> address class B (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menyia-nyiakan</a:t>
            </a:r>
            <a:r>
              <a:rPr lang="en-US" sz="2000" dirty="0"/>
              <a:t> ~ 64.700 addresses) </a:t>
            </a:r>
            <a:r>
              <a:rPr lang="en-US" sz="2000" dirty="0" err="1"/>
              <a:t>atau</a:t>
            </a:r>
            <a:r>
              <a:rPr lang="en-US" sz="2000" dirty="0"/>
              <a:t> 4 individual class C (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mengintrodusir</a:t>
            </a:r>
            <a:r>
              <a:rPr lang="en-US" sz="2000" dirty="0"/>
              <a:t> 4 route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tabel</a:t>
            </a:r>
            <a:r>
              <a:rPr lang="en-US" sz="2000" dirty="0"/>
              <a:t> routing Internet global)</a:t>
            </a:r>
          </a:p>
          <a:p>
            <a:r>
              <a:rPr lang="en-US" sz="2000" dirty="0"/>
              <a:t>Dg CIDR, </a:t>
            </a:r>
            <a:r>
              <a:rPr lang="en-US" sz="2000" dirty="0" err="1"/>
              <a:t>alokasikan</a:t>
            </a:r>
            <a:r>
              <a:rPr lang="en-US" sz="2000" dirty="0"/>
              <a:t> /22 </a:t>
            </a:r>
            <a:r>
              <a:rPr lang="en-US" sz="2000" dirty="0" err="1"/>
              <a:t>blok</a:t>
            </a:r>
            <a:r>
              <a:rPr lang="en-US" sz="2000" dirty="0"/>
              <a:t> </a:t>
            </a:r>
            <a:r>
              <a:rPr lang="en-US" sz="2000" dirty="0" err="1"/>
              <a:t>mis</a:t>
            </a:r>
            <a:r>
              <a:rPr lang="en-US" sz="2000" dirty="0"/>
              <a:t>. 206.0.68.0/22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alokasikan</a:t>
            </a:r>
            <a:r>
              <a:rPr lang="en-US" sz="2000" dirty="0"/>
              <a:t> </a:t>
            </a:r>
            <a:r>
              <a:rPr lang="en-US" sz="2000" dirty="0" err="1"/>
              <a:t>blok</a:t>
            </a:r>
            <a:r>
              <a:rPr lang="en-US" sz="2000" dirty="0"/>
              <a:t> 1.024 (2</a:t>
            </a:r>
            <a:r>
              <a:rPr lang="en-US" sz="2000" baseline="30000" dirty="0"/>
              <a:t>10</a:t>
            </a:r>
            <a:r>
              <a:rPr lang="en-US" sz="2000" dirty="0"/>
              <a:t>) IP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Idea </a:t>
            </a:r>
            <a:r>
              <a:rPr lang="en-US" sz="4000" b="1" dirty="0" err="1"/>
              <a:t>Dasar</a:t>
            </a:r>
            <a:r>
              <a:rPr lang="en-US" sz="4000" b="1" dirty="0"/>
              <a:t> </a:t>
            </a:r>
            <a:r>
              <a:rPr lang="en-US" sz="4000" b="1" dirty="0" err="1"/>
              <a:t>Subnetting</a:t>
            </a:r>
            <a:endParaRPr lang="en-US" sz="40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Pecah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host number </a:t>
            </a:r>
            <a:r>
              <a:rPr lang="en-US" sz="2400" dirty="0" err="1"/>
              <a:t>dari</a:t>
            </a:r>
            <a:r>
              <a:rPr lang="en-US" sz="2400" dirty="0"/>
              <a:t> IP address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2"/>
                </a:solidFill>
              </a:rPr>
              <a:t>subnet number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host number</a:t>
            </a:r>
            <a:r>
              <a:rPr lang="en-US" sz="2400" dirty="0"/>
              <a:t> (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Hasil</a:t>
            </a:r>
            <a:r>
              <a:rPr lang="en-US" sz="2400" dirty="0"/>
              <a:t>: </a:t>
            </a:r>
            <a:r>
              <a:rPr lang="en-US" sz="2400" dirty="0" err="1"/>
              <a:t>hierarki</a:t>
            </a:r>
            <a:r>
              <a:rPr lang="en-US" sz="2400" dirty="0"/>
              <a:t> 3-layer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Lalu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Subnet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dialokasikan</a:t>
            </a:r>
            <a:r>
              <a:rPr lang="en-US" sz="2000" dirty="0"/>
              <a:t> </a:t>
            </a:r>
            <a:r>
              <a:rPr lang="en-US" sz="2000" dirty="0" err="1"/>
              <a:t>dlm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  <a:p>
            <a:pPr lvl="1"/>
            <a:r>
              <a:rPr lang="en-US" sz="2000" dirty="0" err="1"/>
              <a:t>Secara</a:t>
            </a:r>
            <a:r>
              <a:rPr lang="en-US" sz="2000" dirty="0"/>
              <a:t> internal, subnet </a:t>
            </a:r>
            <a:r>
              <a:rPr lang="en-US" sz="2000" dirty="0" err="1"/>
              <a:t>diperlakukan</a:t>
            </a:r>
            <a:r>
              <a:rPr lang="en-US" sz="2000" dirty="0"/>
              <a:t> </a:t>
            </a:r>
            <a:r>
              <a:rPr lang="en-US" sz="2000" dirty="0" err="1"/>
              <a:t>sbg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terpisah</a:t>
            </a:r>
            <a:endParaRPr lang="en-US" sz="2000" dirty="0"/>
          </a:p>
          <a:p>
            <a:pPr lvl="1"/>
            <a:r>
              <a:rPr lang="en-US" sz="2000" dirty="0" err="1"/>
              <a:t>Struktur</a:t>
            </a:r>
            <a:r>
              <a:rPr lang="en-US" sz="2000" dirty="0"/>
              <a:t> subnet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  <a:p>
            <a:endParaRPr lang="en-US" sz="2400" dirty="0">
              <a:latin typeface="Comic Sans MS" pitchFamily="66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371600" y="2971800"/>
          <a:ext cx="556260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Bitmap Image" r:id="rId3" imgW="5095238" imgH="1514686" progId="PBrush">
                  <p:embed/>
                </p:oleObj>
              </mc:Choice>
              <mc:Fallback>
                <p:oleObj name="Bitmap Image" r:id="rId3" imgW="5095238" imgH="1514686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5562600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CIDR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Informasi</a:t>
            </a:r>
            <a:r>
              <a:rPr lang="en-US" sz="4000" dirty="0"/>
              <a:t> Routing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14400" y="6172200"/>
            <a:ext cx="1371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662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611188" y="1643063"/>
          <a:ext cx="8208962" cy="496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Bitmap Image" r:id="rId3" imgW="6516010" imgH="3943901" progId="PBrush">
                  <p:embed/>
                </p:oleObj>
              </mc:Choice>
              <mc:Fallback>
                <p:oleObj name="Bitmap Image" r:id="rId3" imgW="6516010" imgH="3943901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43063"/>
                        <a:ext cx="8208962" cy="496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CIDR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Informasi</a:t>
            </a:r>
            <a:r>
              <a:rPr lang="en-US" sz="4000" dirty="0"/>
              <a:t> Routing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914400" y="1754188"/>
          <a:ext cx="7315200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Bitmap Image" r:id="rId3" imgW="6106377" imgH="4029637" progId="PBrush">
                  <p:embed/>
                </p:oleObj>
              </mc:Choice>
              <mc:Fallback>
                <p:oleObj name="Bitmap Image" r:id="rId3" imgW="6106377" imgH="4029637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4188"/>
                        <a:ext cx="7315200" cy="482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Subnet Masks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Router </a:t>
            </a:r>
            <a:r>
              <a:rPr lang="en-US" sz="2400" dirty="0" err="1"/>
              <a:t>dan</a:t>
            </a:r>
            <a:r>
              <a:rPr lang="en-US" sz="2400" dirty="0"/>
              <a:t> host </a:t>
            </a:r>
            <a:r>
              <a:rPr lang="en-US" sz="2400" dirty="0" err="1"/>
              <a:t>menggunakan</a:t>
            </a:r>
            <a:r>
              <a:rPr lang="en-US" sz="2400" dirty="0"/>
              <a:t> extended network prefix (subnet mask)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host number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berbagi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subnetting</a:t>
            </a:r>
            <a:r>
              <a:rPr lang="en-US" sz="2000" dirty="0"/>
              <a:t>. </a:t>
            </a:r>
            <a:r>
              <a:rPr lang="en-US" sz="2000" dirty="0" err="1"/>
              <a:t>Subnetting</a:t>
            </a:r>
            <a:r>
              <a:rPr lang="en-US" sz="2000" dirty="0"/>
              <a:t> dg mask 255.255.255.0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endParaRPr lang="en-US" sz="2000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295400" y="2590800"/>
          <a:ext cx="662940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Bitmap Image" r:id="rId3" imgW="5982535" imgH="1961905" progId="PBrush">
                  <p:embed/>
                </p:oleObj>
              </mc:Choice>
              <mc:Fallback>
                <p:oleObj name="Bitmap Image" r:id="rId3" imgW="5982535" imgH="1961905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662940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/>
              <a:t>Keuntungan</a:t>
            </a:r>
            <a:r>
              <a:rPr lang="en-US" sz="4000" b="1" dirty="0"/>
              <a:t> </a:t>
            </a:r>
            <a:r>
              <a:rPr lang="en-US" sz="4000" b="1" dirty="0" err="1"/>
              <a:t>Subnetting</a:t>
            </a:r>
            <a:endParaRPr lang="en-US" sz="40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subnetting</a:t>
            </a:r>
            <a:r>
              <a:rPr lang="en-US" sz="2400" dirty="0"/>
              <a:t> IP address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hierarki</a:t>
            </a:r>
            <a:r>
              <a:rPr lang="en-US" sz="2400" dirty="0"/>
              <a:t> 3-layer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Network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Subnet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Host</a:t>
            </a:r>
          </a:p>
          <a:p>
            <a:pPr>
              <a:lnSpc>
                <a:spcPct val="4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IP address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mengkonsumsi</a:t>
            </a:r>
            <a:r>
              <a:rPr lang="en-US" sz="2400" dirty="0"/>
              <a:t> </a:t>
            </a:r>
            <a:r>
              <a:rPr lang="en-US" sz="2400" dirty="0" err="1"/>
              <a:t>keseluruhan</a:t>
            </a:r>
            <a:r>
              <a:rPr lang="en-US" sz="2400" dirty="0"/>
              <a:t> address class B </a:t>
            </a:r>
            <a:r>
              <a:rPr lang="en-US" sz="2400" dirty="0" err="1"/>
              <a:t>dan</a:t>
            </a:r>
            <a:r>
              <a:rPr lang="en-US" sz="2400" dirty="0"/>
              <a:t> C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endParaRPr lang="en-US" sz="2400" dirty="0"/>
          </a:p>
          <a:p>
            <a:pPr>
              <a:lnSpc>
                <a:spcPct val="4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router.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router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subnetting</a:t>
            </a:r>
            <a:r>
              <a:rPr lang="en-US" sz="2400" dirty="0"/>
              <a:t>,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routing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router </a:t>
            </a:r>
            <a:r>
              <a:rPr lang="en-US" sz="2400" dirty="0" err="1"/>
              <a:t>dikurangi</a:t>
            </a:r>
            <a:endParaRPr lang="en-US" sz="2400" dirty="0"/>
          </a:p>
          <a:p>
            <a:pPr>
              <a:lnSpc>
                <a:spcPct val="4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Cat. </a:t>
            </a:r>
            <a:r>
              <a:rPr lang="en-US" sz="2400" dirty="0" err="1"/>
              <a:t>Panjang</a:t>
            </a:r>
            <a:r>
              <a:rPr lang="en-US" sz="2400" dirty="0"/>
              <a:t> subnet mask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subnetworks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Network Tanpa Subnetting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505075"/>
            <a:ext cx="8064500" cy="284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Network Dg Subnetting (1)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595563"/>
            <a:ext cx="7704138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Network Dg Subnetting (2)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568575"/>
            <a:ext cx="8353425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1399</TotalTime>
  <Words>1786</Words>
  <Application>Microsoft Office PowerPoint</Application>
  <PresentationFormat>On-screen Show (4:3)</PresentationFormat>
  <Paragraphs>403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Median</vt:lpstr>
      <vt:lpstr>Bitmap Image</vt:lpstr>
      <vt:lpstr>      Subnetting</vt:lpstr>
      <vt:lpstr>Subnetting</vt:lpstr>
      <vt:lpstr>Subnetting</vt:lpstr>
      <vt:lpstr>Idea Dasar Subnetting</vt:lpstr>
      <vt:lpstr>Subnet Masks</vt:lpstr>
      <vt:lpstr>Keuntungan Subnetting</vt:lpstr>
      <vt:lpstr>Network Tanpa Subnetting</vt:lpstr>
      <vt:lpstr>Network Dg Subnetting (1)</vt:lpstr>
      <vt:lpstr>Network Dg Subnetting (2)</vt:lpstr>
      <vt:lpstr>Penanggulangan (memperlambat habisnya IP address)</vt:lpstr>
      <vt:lpstr>Tanpa Subnetting</vt:lpstr>
      <vt:lpstr>Subnetting</vt:lpstr>
      <vt:lpstr>Dengan Subnetting</vt:lpstr>
      <vt:lpstr>Subnetting</vt:lpstr>
      <vt:lpstr>Contoh kasus subnetting kelas C</vt:lpstr>
      <vt:lpstr>PowerPoint Presentation</vt:lpstr>
      <vt:lpstr>Menentukan alokasi IP yang dibutuhkan</vt:lpstr>
      <vt:lpstr>PowerPoint Presentation</vt:lpstr>
      <vt:lpstr>Menentukan total jumlah subnet</vt:lpstr>
      <vt:lpstr>PowerPoint Presentation</vt:lpstr>
      <vt:lpstr>Menentukan range IP masing-masing subnet</vt:lpstr>
      <vt:lpstr>Menentukan Netmask yang baru</vt:lpstr>
      <vt:lpstr>PowerPoint Presentation</vt:lpstr>
      <vt:lpstr>PowerPoint Presentation</vt:lpstr>
      <vt:lpstr>Problem</vt:lpstr>
      <vt:lpstr>Cara mengatasinya</vt:lpstr>
      <vt:lpstr>PowerPoint Presentation</vt:lpstr>
      <vt:lpstr>Variable subnetting</vt:lpstr>
      <vt:lpstr>Subnet routing algorithm</vt:lpstr>
      <vt:lpstr>Classless Inter-Domain Routing (CIDR)</vt:lpstr>
      <vt:lpstr>Mengapa classless addressing?</vt:lpstr>
      <vt:lpstr>PowerPoint Presentation</vt:lpstr>
      <vt:lpstr>PowerPoint Presentation</vt:lpstr>
      <vt:lpstr>CIDR Address Blocks and Bit Masks</vt:lpstr>
      <vt:lpstr>Notasi CIDR</vt:lpstr>
      <vt:lpstr>PowerPoint Presentation</vt:lpstr>
      <vt:lpstr>PowerPoint Presentation</vt:lpstr>
      <vt:lpstr>Addressing Plan Tipikal utk Organisasi</vt:lpstr>
      <vt:lpstr>CIDR dan Pengalokasian Address</vt:lpstr>
      <vt:lpstr>CIDR dan Informasi Routing</vt:lpstr>
      <vt:lpstr>CIDR dan Informasi Routing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Subnetting</dc:title>
  <dc:creator>Universitas Komputer Indonesia</dc:creator>
  <cp:lastModifiedBy>Nia Moedjihardjo</cp:lastModifiedBy>
  <cp:revision>15</cp:revision>
  <dcterms:created xsi:type="dcterms:W3CDTF">2009-10-22T02:56:11Z</dcterms:created>
  <dcterms:modified xsi:type="dcterms:W3CDTF">2012-10-16T12:00:26Z</dcterms:modified>
</cp:coreProperties>
</file>