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7E5194-2576-41A1-8A06-5E60A805C2D3}" type="datetimeFigureOut">
              <a:rPr lang="en-US" smtClean="0"/>
              <a:t>12/12/2009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891B71-E4D8-4AC9-9EB7-F8D3CB4D93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83058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000" dirty="0" smtClean="0">
                <a:solidFill>
                  <a:schemeClr val="accent2"/>
                </a:solidFill>
                <a:latin typeface="MS Mincho" pitchFamily="49" charset="-128"/>
              </a:rPr>
              <a:t>PENDIDIKAN KEWARGANEGARAAN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8305800" cy="1981200"/>
          </a:xfrm>
        </p:spPr>
        <p:txBody>
          <a:bodyPr>
            <a:normAutofit fontScale="92500"/>
          </a:bodyPr>
          <a:lstStyle/>
          <a:p>
            <a:pPr algn="r" eaLnBrk="1" hangingPunct="1">
              <a:defRPr/>
            </a:pPr>
            <a:r>
              <a:rPr lang="en-US" sz="4000" dirty="0" smtClean="0">
                <a:latin typeface="Snap ITC" pitchFamily="82" charset="0"/>
              </a:rPr>
              <a:t>PENGERTIAN PENDIDIKAN KEWARGANEGARAAN</a:t>
            </a:r>
          </a:p>
          <a:p>
            <a:pPr algn="r" eaLnBrk="1" hangingPunct="1">
              <a:defRPr/>
            </a:pPr>
            <a:r>
              <a:rPr lang="en-US" sz="2400" dirty="0" smtClean="0">
                <a:solidFill>
                  <a:schemeClr val="accent2"/>
                </a:solidFill>
                <a:latin typeface="Snap ITC" pitchFamily="82" charset="0"/>
              </a:rPr>
              <a:t>MATERI PERTEMUAN KE 2</a:t>
            </a:r>
          </a:p>
          <a:p>
            <a:pPr algn="r" eaLnBrk="1" hangingPunct="1">
              <a:defRPr/>
            </a:pPr>
            <a:r>
              <a:rPr lang="en-US" sz="2000" dirty="0" smtClean="0">
                <a:latin typeface="Script MT Bold" pitchFamily="66" charset="0"/>
              </a:rPr>
              <a:t>DOSEN: NIA KARNIAWATI, </a:t>
            </a:r>
            <a:r>
              <a:rPr lang="en-US" sz="2000" dirty="0" err="1" smtClean="0">
                <a:latin typeface="Script MT Bold" pitchFamily="66" charset="0"/>
              </a:rPr>
              <a:t>S.IP.,M.Si</a:t>
            </a:r>
            <a:r>
              <a:rPr lang="en-US" sz="2000" dirty="0" smtClean="0">
                <a:latin typeface="Script MT Bold" pitchFamily="66" charset="0"/>
              </a:rPr>
              <a:t>.</a:t>
            </a:r>
            <a:r>
              <a:rPr lang="en-US" sz="2800" dirty="0" smtClean="0">
                <a:latin typeface="Tempus Sans ITC" pitchFamily="82" charset="0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8392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KEWARGANEGARAAN </a:t>
            </a: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PPBN (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Pend.Pendahuluan</a:t>
            </a:r>
            <a:r>
              <a:rPr lang="en-US" sz="2400" dirty="0" smtClean="0"/>
              <a:t> </a:t>
            </a:r>
            <a:r>
              <a:rPr lang="en-US" sz="2400" dirty="0" err="1" smtClean="0"/>
              <a:t>Bela</a:t>
            </a:r>
            <a:r>
              <a:rPr lang="en-US" sz="2400" dirty="0" smtClean="0"/>
              <a:t> </a:t>
            </a:r>
            <a:r>
              <a:rPr lang="en-US" sz="2400" dirty="0" err="1" smtClean="0"/>
              <a:t>Ngr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1100" dirty="0" smtClean="0"/>
              <a:t>		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UU No. 2/89 ;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: PT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	    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Agama,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                           </a:t>
            </a:r>
            <a:r>
              <a:rPr lang="en-US" sz="2400" dirty="0" err="1" smtClean="0"/>
              <a:t>Kewarganegaraan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MKDU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2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, 1) </a:t>
            </a:r>
            <a:r>
              <a:rPr lang="en-US" sz="2400" dirty="0" err="1" smtClean="0"/>
              <a:t>Awal</a:t>
            </a:r>
            <a:r>
              <a:rPr lang="en-US" sz="2400" dirty="0" smtClean="0"/>
              <a:t>: SD </a:t>
            </a:r>
            <a:r>
              <a:rPr lang="en-US" sz="2400" dirty="0" err="1" smtClean="0"/>
              <a:t>s.d</a:t>
            </a:r>
            <a:r>
              <a:rPr lang="en-US" sz="2400" dirty="0" smtClean="0"/>
              <a:t>. SMU  2) </a:t>
            </a:r>
            <a:r>
              <a:rPr lang="en-US" sz="2400" dirty="0" err="1" smtClean="0"/>
              <a:t>Lanjut</a:t>
            </a:r>
            <a:r>
              <a:rPr lang="en-US" sz="2400" dirty="0" smtClean="0"/>
              <a:t>: PT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membekali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PPBN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/>
              <a:t>Tujuannya</a:t>
            </a:r>
            <a:r>
              <a:rPr lang="en-US" sz="2400" dirty="0" smtClean="0"/>
              <a:t> : agar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rasa </a:t>
            </a:r>
            <a:r>
              <a:rPr lang="en-US" sz="2400" dirty="0" err="1" smtClean="0"/>
              <a:t>kebangsaan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diandalkan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bela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luas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04800"/>
            <a:ext cx="7848600" cy="5943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MAKSUD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penyelenggaraan</a:t>
            </a:r>
            <a:r>
              <a:rPr lang="en-US" sz="2600" dirty="0" smtClean="0"/>
              <a:t> PPBN, </a:t>
            </a:r>
            <a:r>
              <a:rPr lang="en-US" sz="2600" dirty="0" err="1" smtClean="0"/>
              <a:t>mahasiswa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wawasan</a:t>
            </a:r>
            <a:r>
              <a:rPr lang="en-US" sz="2600" dirty="0" smtClean="0"/>
              <a:t> </a:t>
            </a:r>
            <a:r>
              <a:rPr lang="en-US" sz="2600" dirty="0" err="1" smtClean="0"/>
              <a:t>kesadaran</a:t>
            </a:r>
            <a:r>
              <a:rPr lang="en-US" sz="2600" dirty="0" smtClean="0"/>
              <a:t> </a:t>
            </a:r>
            <a:r>
              <a:rPr lang="en-US" sz="2600" dirty="0" err="1" smtClean="0"/>
              <a:t>bernegara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bela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pola</a:t>
            </a:r>
            <a:r>
              <a:rPr lang="en-US" sz="2600" dirty="0" smtClean="0"/>
              <a:t> </a:t>
            </a:r>
            <a:r>
              <a:rPr lang="en-US" sz="2600" dirty="0" err="1" smtClean="0"/>
              <a:t>pikir</a:t>
            </a:r>
            <a:r>
              <a:rPr lang="en-US" sz="2600" dirty="0" smtClean="0"/>
              <a:t>, </a:t>
            </a:r>
            <a:r>
              <a:rPr lang="en-US" sz="2600" dirty="0" err="1" smtClean="0"/>
              <a:t>pola</a:t>
            </a:r>
            <a:r>
              <a:rPr lang="en-US" sz="2600" dirty="0" smtClean="0"/>
              <a:t> </a:t>
            </a:r>
            <a:r>
              <a:rPr lang="en-US" sz="2600" dirty="0" err="1" smtClean="0"/>
              <a:t>sikap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prilaku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pola</a:t>
            </a:r>
            <a:r>
              <a:rPr lang="en-US" sz="2600" dirty="0" smtClean="0"/>
              <a:t> </a:t>
            </a:r>
            <a:r>
              <a:rPr lang="en-US" sz="2600" dirty="0" err="1" smtClean="0"/>
              <a:t>tindak</a:t>
            </a:r>
            <a:r>
              <a:rPr lang="en-US" sz="2600" dirty="0" smtClean="0"/>
              <a:t> yang </a:t>
            </a:r>
            <a:r>
              <a:rPr lang="en-US" sz="2600" dirty="0" err="1" smtClean="0"/>
              <a:t>cinta</a:t>
            </a:r>
            <a:r>
              <a:rPr lang="en-US" sz="2600" dirty="0" smtClean="0"/>
              <a:t> </a:t>
            </a:r>
            <a:r>
              <a:rPr lang="en-US" sz="2600" dirty="0" err="1" smtClean="0"/>
              <a:t>tanah</a:t>
            </a:r>
            <a:r>
              <a:rPr lang="en-US" sz="2600" dirty="0" smtClean="0"/>
              <a:t> air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Pancasila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0CC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TUJUAN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dirty="0" smtClean="0"/>
              <a:t>a. </a:t>
            </a:r>
            <a:r>
              <a:rPr lang="en-US" sz="2600" dirty="0" err="1" smtClean="0"/>
              <a:t>memupuk</a:t>
            </a:r>
            <a:r>
              <a:rPr lang="en-US" sz="2600" dirty="0" smtClean="0"/>
              <a:t> </a:t>
            </a:r>
            <a:r>
              <a:rPr lang="en-US" sz="2600" dirty="0" err="1" smtClean="0"/>
              <a:t>kesadaran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kemampuan</a:t>
            </a:r>
            <a:r>
              <a:rPr lang="en-US" sz="2600" dirty="0" smtClean="0"/>
              <a:t> </a:t>
            </a:r>
            <a:r>
              <a:rPr lang="en-US" sz="2600" dirty="0" err="1" smtClean="0"/>
              <a:t>berfikir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komprehensih</a:t>
            </a:r>
            <a:r>
              <a:rPr lang="en-US" sz="2600" dirty="0" smtClean="0"/>
              <a:t> integral (</a:t>
            </a:r>
            <a:r>
              <a:rPr lang="en-US" sz="2600" dirty="0" err="1" smtClean="0"/>
              <a:t>menyeluruh</a:t>
            </a:r>
            <a:r>
              <a:rPr lang="en-US" sz="2600" dirty="0" smtClean="0"/>
              <a:t> &amp; </a:t>
            </a:r>
            <a:r>
              <a:rPr lang="en-US" sz="2600" dirty="0" err="1" smtClean="0"/>
              <a:t>terpadu</a:t>
            </a:r>
            <a:r>
              <a:rPr lang="en-US" sz="2600" dirty="0" smtClean="0"/>
              <a:t>)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rangka</a:t>
            </a:r>
            <a:r>
              <a:rPr lang="en-US" sz="2600" dirty="0" smtClean="0"/>
              <a:t> </a:t>
            </a:r>
            <a:r>
              <a:rPr lang="en-US" sz="2600" dirty="0" err="1" smtClean="0"/>
              <a:t>membina</a:t>
            </a:r>
            <a:r>
              <a:rPr lang="en-US" sz="2600" dirty="0" smtClean="0"/>
              <a:t> </a:t>
            </a:r>
            <a:r>
              <a:rPr lang="en-US" sz="2600" dirty="0" err="1" smtClean="0"/>
              <a:t>ketahanan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, yang </a:t>
            </a:r>
            <a:r>
              <a:rPr lang="en-US" sz="2600" dirty="0" err="1" smtClean="0"/>
              <a:t>dilandasi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kecintaan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tanah</a:t>
            </a:r>
            <a:r>
              <a:rPr lang="en-US" sz="2600" dirty="0" smtClean="0"/>
              <a:t> air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kesanggupan</a:t>
            </a:r>
            <a:r>
              <a:rPr lang="en-US" sz="2600" dirty="0" smtClean="0"/>
              <a:t> </a:t>
            </a:r>
            <a:r>
              <a:rPr lang="en-US" sz="2600" dirty="0" err="1" smtClean="0"/>
              <a:t>bela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dimasa</a:t>
            </a:r>
            <a:r>
              <a:rPr lang="en-US" sz="2600" dirty="0" smtClean="0"/>
              <a:t> </a:t>
            </a:r>
            <a:r>
              <a:rPr lang="en-US" sz="2600" dirty="0" err="1" smtClean="0"/>
              <a:t>datang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dirty="0" err="1" smtClean="0"/>
              <a:t>b.untuk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terselenggara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terbinanya</a:t>
            </a:r>
            <a:r>
              <a:rPr lang="en-US" sz="2600" dirty="0" smtClean="0"/>
              <a:t> </a:t>
            </a:r>
            <a:r>
              <a:rPr lang="en-US" sz="2600" dirty="0" err="1" smtClean="0"/>
              <a:t>sikap</a:t>
            </a:r>
            <a:r>
              <a:rPr lang="en-US" sz="2600" dirty="0" smtClean="0"/>
              <a:t> </a:t>
            </a:r>
            <a:r>
              <a:rPr lang="en-US" sz="2600" dirty="0" err="1" smtClean="0"/>
              <a:t>kewaspadaan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menghadapi</a:t>
            </a:r>
            <a:r>
              <a:rPr lang="en-US" sz="2600" dirty="0" smtClean="0"/>
              <a:t> </a:t>
            </a:r>
            <a:r>
              <a:rPr lang="en-US" sz="2600" dirty="0" err="1" smtClean="0"/>
              <a:t>segenap</a:t>
            </a:r>
            <a:r>
              <a:rPr lang="en-US" sz="2600" dirty="0" smtClean="0"/>
              <a:t> </a:t>
            </a:r>
            <a:r>
              <a:rPr lang="en-US" sz="2600" dirty="0" err="1" smtClean="0"/>
              <a:t>ancaman</a:t>
            </a:r>
            <a:r>
              <a:rPr lang="en-US" sz="2600" dirty="0" smtClean="0"/>
              <a:t>, </a:t>
            </a:r>
            <a:r>
              <a:rPr lang="en-US" sz="2600" dirty="0" err="1" smtClean="0"/>
              <a:t>tantangan</a:t>
            </a:r>
            <a:r>
              <a:rPr lang="en-US" sz="2600" dirty="0" smtClean="0"/>
              <a:t>, </a:t>
            </a:r>
            <a:r>
              <a:rPr lang="en-US" sz="2600" dirty="0" err="1" smtClean="0"/>
              <a:t>hambatan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gangguan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timbul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tingkat</a:t>
            </a:r>
            <a:r>
              <a:rPr lang="en-US" sz="2600" dirty="0" smtClean="0"/>
              <a:t> </a:t>
            </a:r>
            <a:r>
              <a:rPr lang="en-US" sz="2600" dirty="0" err="1" smtClean="0"/>
              <a:t>situasi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kondisi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dihadapi</a:t>
            </a:r>
            <a:r>
              <a:rPr lang="en-US" sz="2600" dirty="0" smtClean="0"/>
              <a:t> </a:t>
            </a:r>
            <a:r>
              <a:rPr lang="en-US" sz="2600" dirty="0" err="1" smtClean="0"/>
              <a:t>bangsa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segenap</a:t>
            </a:r>
            <a:r>
              <a:rPr lang="en-US" sz="2600" dirty="0" smtClean="0"/>
              <a:t> </a:t>
            </a:r>
            <a:r>
              <a:rPr lang="en-US" sz="2600" dirty="0" err="1" smtClean="0"/>
              <a:t>aspek</a:t>
            </a:r>
            <a:r>
              <a:rPr lang="en-US" sz="2600" dirty="0" smtClean="0"/>
              <a:t> </a:t>
            </a:r>
            <a:r>
              <a:rPr lang="en-US" sz="2600" dirty="0" err="1" smtClean="0"/>
              <a:t>kehidupan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7318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LANDASAN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838200"/>
            <a:ext cx="8686800" cy="57912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Idiil; Pancasila</a:t>
            </a:r>
          </a:p>
          <a:p>
            <a:pPr eaLnBrk="1" hangingPunct="1">
              <a:defRPr/>
            </a:pPr>
            <a:r>
              <a:rPr lang="en-US" smtClean="0"/>
              <a:t>Konstitusional: UUD 1945</a:t>
            </a:r>
          </a:p>
          <a:p>
            <a:pPr eaLnBrk="1" hangingPunct="1">
              <a:defRPr/>
            </a:pPr>
            <a:r>
              <a:rPr lang="en-US" smtClean="0"/>
              <a:t>Hukum: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- UUD 45,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- UU NO.20/1982, tentang Ketentuan Pokok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Pertahanan Keamanan NKRI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- UU No.2/1989, tentang sistem pendidikan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nasional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CINTA TANAH AIR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500" dirty="0" err="1" smtClean="0"/>
              <a:t>Dipahami</a:t>
            </a:r>
            <a:r>
              <a:rPr lang="en-US" sz="3500" dirty="0" smtClean="0"/>
              <a:t> </a:t>
            </a:r>
            <a:r>
              <a:rPr lang="en-US" sz="3500" dirty="0" err="1" smtClean="0"/>
              <a:t>melalui</a:t>
            </a:r>
            <a:r>
              <a:rPr lang="en-US" sz="3500" dirty="0" smtClean="0"/>
              <a:t>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500" dirty="0" smtClean="0"/>
              <a:t>1.Penguasaan </a:t>
            </a:r>
            <a:r>
              <a:rPr lang="en-US" sz="3500" dirty="0" err="1" smtClean="0"/>
              <a:t>pengetahuan</a:t>
            </a:r>
            <a:r>
              <a:rPr lang="en-US" sz="3500" dirty="0" smtClean="0"/>
              <a:t> </a:t>
            </a:r>
            <a:r>
              <a:rPr lang="en-US" sz="3500" dirty="0" err="1" smtClean="0"/>
              <a:t>tentang</a:t>
            </a:r>
            <a:r>
              <a:rPr lang="en-US" sz="3500" dirty="0" smtClean="0"/>
              <a:t> </a:t>
            </a:r>
            <a:r>
              <a:rPr lang="en-US" sz="3500" dirty="0" err="1" smtClean="0"/>
              <a:t>wilayah</a:t>
            </a:r>
            <a:r>
              <a:rPr lang="en-US" sz="3500" dirty="0" smtClean="0"/>
              <a:t> </a:t>
            </a:r>
            <a:r>
              <a:rPr lang="en-US" sz="3500" dirty="0" err="1" smtClean="0"/>
              <a:t>nusantara</a:t>
            </a:r>
            <a:endParaRPr lang="en-US" sz="35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500" dirty="0" smtClean="0"/>
              <a:t>2.Memelihara, </a:t>
            </a:r>
            <a:r>
              <a:rPr lang="en-US" sz="3500" dirty="0" err="1" smtClean="0"/>
              <a:t>melestarikan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mencintai</a:t>
            </a:r>
            <a:r>
              <a:rPr lang="en-US" sz="3500" dirty="0" smtClean="0"/>
              <a:t> </a:t>
            </a:r>
            <a:r>
              <a:rPr lang="en-US" sz="3500" dirty="0" err="1" smtClean="0"/>
              <a:t>lingkungan</a:t>
            </a:r>
            <a:endParaRPr lang="en-US" sz="35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500" dirty="0" smtClean="0"/>
              <a:t>3.Menjaga nama baik dan mengharumkan NKRI dalam tata pergaulan internasional dan mempertahankan kelangsungan hidup bangsa dan negara</a:t>
            </a:r>
            <a:endParaRPr lang="en-US" sz="35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3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2"/>
            <a:ext cx="8229600" cy="7318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>
                <a:solidFill>
                  <a:schemeClr val="accent2"/>
                </a:solidFill>
              </a:rPr>
              <a:t>SIKAP, yang ingin dicapai:</a:t>
            </a:r>
            <a:endParaRPr lang="en-US" sz="4000" dirty="0" smtClean="0">
              <a:solidFill>
                <a:schemeClr val="accent2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dirty="0" smtClean="0"/>
              <a:t>1.Kesadaran berbangsa dan bernegara Indonesia yang bercirikan Nusantara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dirty="0" smtClean="0"/>
              <a:t>2. Menyakini atas kebenaran Pancasila sebagai pandangan hidup dan ideologi negara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dirty="0" smtClean="0"/>
              <a:t>3. Rela berkorban untuk negara, melalui cara: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 smtClean="0"/>
              <a:t>mencurahkan perhatian, keahlian, tenaga dan pikiran dalam menyelesaikan suatu kewajiban yang menjadi tanggung jawabnya.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 smtClean="0"/>
              <a:t>Mendahulukan kepentingan umum daripada kepentingan pribadi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 smtClean="0"/>
              <a:t>Kerelaan berkorban baik jiwa dan raga untuk membela kedaulatan sebagai bangsa dan negara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439988" y="2135188"/>
            <a:ext cx="5637212" cy="1143000"/>
          </a:xfrm>
        </p:spPr>
        <p:txBody>
          <a:bodyPr>
            <a:normAutofit fontScale="92500"/>
          </a:bodyPr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5400" b="1" dirty="0" smtClean="0">
                <a:solidFill>
                  <a:schemeClr val="accent2"/>
                </a:solidFill>
                <a:latin typeface="Staccato222 BT" pitchFamily="66" charset="0"/>
              </a:rPr>
              <a:t>TERIMA KASIH</a:t>
            </a:r>
            <a:r>
              <a:rPr lang="en-US" b="1" dirty="0" smtClean="0">
                <a:solidFill>
                  <a:schemeClr val="accent2"/>
                </a:solidFill>
                <a:latin typeface="Staccato222 BT" pitchFamily="66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275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PENDIDIKAN KEWARGANEGARAAN</vt:lpstr>
      <vt:lpstr>Slide 2</vt:lpstr>
      <vt:lpstr>Slide 3</vt:lpstr>
      <vt:lpstr>LANDASAN</vt:lpstr>
      <vt:lpstr>CINTA TANAH AIR</vt:lpstr>
      <vt:lpstr>SIKAP, yang ingin dicapai:</vt:lpstr>
      <vt:lpstr>Slide 7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</dc:title>
  <dc:creator>Universitas Komputer Indonesia</dc:creator>
  <cp:lastModifiedBy>Universitas Komputer Indonesia</cp:lastModifiedBy>
  <cp:revision>1</cp:revision>
  <dcterms:created xsi:type="dcterms:W3CDTF">2009-12-12T02:12:25Z</dcterms:created>
  <dcterms:modified xsi:type="dcterms:W3CDTF">2009-12-12T02:17:41Z</dcterms:modified>
</cp:coreProperties>
</file>