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7" r:id="rId1"/>
  </p:sldMasterIdLst>
  <p:notesMasterIdLst>
    <p:notesMasterId r:id="rId8"/>
  </p:notesMasterIdLst>
  <p:handoutMasterIdLst>
    <p:handoutMasterId r:id="rId9"/>
  </p:handoutMasterIdLst>
  <p:sldIdLst>
    <p:sldId id="256" r:id="rId2"/>
    <p:sldId id="419" r:id="rId3"/>
    <p:sldId id="420" r:id="rId4"/>
    <p:sldId id="421" r:id="rId5"/>
    <p:sldId id="422" r:id="rId6"/>
    <p:sldId id="264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3300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286" autoAdjust="0"/>
    <p:restoredTop sz="92773" autoAdjust="0"/>
  </p:normalViewPr>
  <p:slideViewPr>
    <p:cSldViewPr>
      <p:cViewPr>
        <p:scale>
          <a:sx n="78" d="100"/>
          <a:sy n="78" d="100"/>
        </p:scale>
        <p:origin x="-978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D92B3B-D207-4719-B985-B726E96575DF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F2E647-BD40-4C3F-98C9-FE1943A960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4E82E2-33EC-4D62-B2CF-0260D401D730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4B825-7D69-4B96-8EED-2C26F7159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4B825-7D69-4B96-8EED-2C26F7159AA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98900" y="1033463"/>
            <a:ext cx="5024438" cy="13081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56088" y="4268790"/>
            <a:ext cx="4598987" cy="1101725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06375" y="6334125"/>
            <a:ext cx="190500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D803A9F-2E01-4682-811A-E068FDFC8E4A}" type="datetime2">
              <a:rPr lang="en-US" altLang="en-US" smtClean="0"/>
              <a:pPr/>
              <a:t>Thursday, October 18, 2012</a:t>
            </a:fld>
            <a:endParaRPr lang="en-US" altLang="en-US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97225" y="6346825"/>
            <a:ext cx="3049588" cy="458788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9216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75514" y="6338888"/>
            <a:ext cx="1677987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BD2824-7251-4DFE-A2D5-5564A1C107F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B7D20D-A557-404B-856D-73134BB2FB9A}" type="datetime2">
              <a:rPr lang="en-US" altLang="en-US" smtClean="0"/>
              <a:pPr/>
              <a:t>Thursday, October 18, 2012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55F915-740F-4B69-B0A6-D607CC1096F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97676" y="68265"/>
            <a:ext cx="2195513" cy="59912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6376" y="68265"/>
            <a:ext cx="6438900" cy="59912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4616BD-43A9-43DC-B109-B872D630FD38}" type="datetime2">
              <a:rPr lang="en-US" altLang="en-US" smtClean="0"/>
              <a:pPr/>
              <a:t>Thursday, October 18, 2012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2FFD92-C915-41E1-B33D-DDCF2C1798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06376" y="68265"/>
            <a:ext cx="8786813" cy="59912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06375" y="626586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04F570C-E827-4A56-A056-EBD3202EE2EA}" type="datetime2">
              <a:rPr lang="en-US" altLang="en-US" smtClean="0"/>
              <a:pPr/>
              <a:t>Thursday, October 18, 2012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25800" y="62658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138988" y="626586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BE07C18-7FA1-4552-86CE-238044B15E1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24A220-9638-4362-AAA3-D27FE381C3A3}" type="datetime2">
              <a:rPr lang="en-US" altLang="en-US" smtClean="0"/>
              <a:pPr/>
              <a:t>Thursday, October 18, 2012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B7AFD2-940B-4F43-8E83-D5CCCCF9D70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ADDC83-92D6-4B98-9694-4F17BED72E8A}" type="datetime2">
              <a:rPr lang="en-US" altLang="en-US" smtClean="0"/>
              <a:pPr/>
              <a:t>Thursday, October 18, 2012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65CA19-A8CD-4625-A0BF-B651A53B477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6376" y="1169988"/>
            <a:ext cx="4316413" cy="4889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5188" y="1169988"/>
            <a:ext cx="4318000" cy="4889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23F871-9648-46D2-92F2-15EECCB8E915}" type="datetime2">
              <a:rPr lang="en-US" altLang="en-US" smtClean="0"/>
              <a:pPr/>
              <a:t>Thursday, October 18, 2012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64E158-6B66-4F6D-BE92-BDA6002F012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EBA0AD-CC54-4306-99EF-CFF0B7DDC35B}" type="datetime2">
              <a:rPr lang="en-US" altLang="en-US" smtClean="0"/>
              <a:pPr/>
              <a:t>Thursday, October 18, 2012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307AE2-6BB2-49B7-865B-E55D1011051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0E8D45-67ED-4C31-AF67-0A0B8369259C}" type="datetime2">
              <a:rPr lang="en-US" altLang="en-US" smtClean="0"/>
              <a:pPr/>
              <a:t>Thursday, October 18, 2012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928B15-BFE5-4E0E-92FE-3C0DD7CB1F8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86BB39-9AC8-4AF9-A6BD-9CF4383DB74C}" type="datetime2">
              <a:rPr lang="en-US" altLang="en-US" smtClean="0"/>
              <a:pPr/>
              <a:t>Thursday, October 18, 2012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D9CDB4-2179-49A3-BC68-D12A876EC0A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EF2C96-1F60-432C-BEE3-820C54090977}" type="datetime2">
              <a:rPr lang="en-US" altLang="en-US" smtClean="0"/>
              <a:pPr/>
              <a:t>Thursday, October 18, 2012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4F5D6E-18B5-44B6-BFE7-1FF767F06D7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CBE3A7-46F9-48C0-99E7-A33853CF6058}" type="datetime2">
              <a:rPr lang="en-US" altLang="en-US" smtClean="0"/>
              <a:pPr/>
              <a:t>Thursday, October 18, 2012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7A2330-F75E-45E2-BF0C-E502F213AAF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6376" y="68265"/>
            <a:ext cx="8786813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6376" y="1169988"/>
            <a:ext cx="8786813" cy="488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6375" y="62658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fld id="{5C1878BF-B5F8-47AC-9F83-5975827C0C91}" type="datetime2">
              <a:rPr lang="en-US" altLang="en-US" smtClean="0"/>
              <a:pPr/>
              <a:t>Thursday, October 18, 2012</a:t>
            </a:fld>
            <a:endParaRPr lang="en-US" altLang="en-US"/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25800" y="62658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38988" y="62658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86B08AB8-0B2B-48DF-B5FB-841C332F50B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191000" y="1600200"/>
            <a:ext cx="4953000" cy="1308100"/>
          </a:xfrm>
        </p:spPr>
        <p:txBody>
          <a:bodyPr/>
          <a:lstStyle/>
          <a:p>
            <a:r>
              <a:rPr lang="en-US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erlin Sans FB Demi" pitchFamily="34" charset="0"/>
              </a:rPr>
              <a:t>HISTOGRAM</a:t>
            </a:r>
            <a:endParaRPr lang="en-US" sz="4400" b="1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3657600" y="4419600"/>
            <a:ext cx="5638800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Arial Narrow" pitchFamily="34" charset="0"/>
                <a:ea typeface="+mj-ea"/>
                <a:cs typeface="+mj-cs"/>
              </a:rPr>
              <a:t>KK</a:t>
            </a:r>
            <a:r>
              <a:rPr lang="en-US" sz="2600" b="1" kern="0" baseline="0" dirty="0" smtClean="0">
                <a:solidFill>
                  <a:srgbClr val="7030A0"/>
                </a:solidFill>
                <a:latin typeface="Arial Narrow" pitchFamily="34" charset="0"/>
                <a:ea typeface="+mj-ea"/>
                <a:cs typeface="+mj-cs"/>
              </a:rPr>
              <a:t>-</a:t>
            </a:r>
            <a:r>
              <a:rPr kumimoji="0" lang="en-US" sz="2600" b="1" i="0" u="none" strike="noStrike" kern="0" cap="none" spc="0" normalizeH="0" noProof="0" dirty="0" err="1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Arial Narrow" pitchFamily="34" charset="0"/>
                <a:ea typeface="+mj-ea"/>
                <a:cs typeface="+mj-cs"/>
              </a:rPr>
              <a:t>Komputasi</a:t>
            </a:r>
            <a:r>
              <a:rPr kumimoji="0" lang="en-US" sz="2600" b="1" i="0" u="none" strike="noStrike" kern="0" cap="none" spc="0" normalizeH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Arial Narrow" pitchFamily="34" charset="0"/>
                <a:ea typeface="+mj-ea"/>
                <a:cs typeface="+mj-cs"/>
              </a:rPr>
              <a:t> </a:t>
            </a:r>
            <a:r>
              <a:rPr kumimoji="0" lang="en-US" sz="2600" b="1" i="0" u="none" strike="noStrike" kern="0" cap="none" spc="0" normalizeH="0" noProof="0" dirty="0" err="1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Arial Narrow" pitchFamily="34" charset="0"/>
                <a:ea typeface="+mj-ea"/>
                <a:cs typeface="+mj-cs"/>
              </a:rPr>
              <a:t>dan</a:t>
            </a:r>
            <a:r>
              <a:rPr kumimoji="0" lang="en-US" sz="2600" b="1" i="0" u="none" strike="noStrike" kern="0" cap="none" spc="0" normalizeH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Arial Narrow" pitchFamily="34" charset="0"/>
                <a:ea typeface="+mj-ea"/>
                <a:cs typeface="+mj-cs"/>
              </a:rPr>
              <a:t> </a:t>
            </a:r>
            <a:r>
              <a:rPr kumimoji="0" lang="en-US" sz="2600" b="1" i="0" u="none" strike="noStrike" kern="0" cap="none" spc="0" normalizeH="0" noProof="0" dirty="0" err="1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Arial Narrow" pitchFamily="34" charset="0"/>
                <a:ea typeface="+mj-ea"/>
                <a:cs typeface="+mj-cs"/>
              </a:rPr>
              <a:t>Kecerdasan</a:t>
            </a:r>
            <a:r>
              <a:rPr kumimoji="0" lang="en-US" sz="2600" b="1" i="0" u="none" strike="noStrike" kern="0" cap="none" spc="0" normalizeH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Arial Narrow" pitchFamily="34" charset="0"/>
                <a:ea typeface="+mj-ea"/>
                <a:cs typeface="+mj-cs"/>
              </a:rPr>
              <a:t> </a:t>
            </a:r>
            <a:r>
              <a:rPr kumimoji="0" lang="en-US" sz="2600" b="1" i="0" u="none" strike="noStrike" kern="0" cap="none" spc="0" normalizeH="0" noProof="0" dirty="0" err="1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Arial Narrow" pitchFamily="34" charset="0"/>
                <a:ea typeface="+mj-ea"/>
                <a:cs typeface="+mj-cs"/>
              </a:rPr>
              <a:t>Buatan</a:t>
            </a:r>
            <a:r>
              <a:rPr lang="en-US" sz="2600" b="1" kern="0" dirty="0" smtClean="0">
                <a:solidFill>
                  <a:srgbClr val="7030A0"/>
                </a:solidFill>
                <a:latin typeface="Arial Narrow" pitchFamily="34" charset="0"/>
                <a:ea typeface="+mj-ea"/>
                <a:cs typeface="+mj-cs"/>
              </a:rPr>
              <a:t/>
            </a:r>
            <a:br>
              <a:rPr lang="en-US" sz="2600" b="1" kern="0" dirty="0" smtClean="0">
                <a:solidFill>
                  <a:srgbClr val="7030A0"/>
                </a:solidFill>
                <a:latin typeface="Arial Narrow" pitchFamily="34" charset="0"/>
                <a:ea typeface="+mj-ea"/>
                <a:cs typeface="+mj-cs"/>
              </a:rPr>
            </a:br>
            <a:r>
              <a:rPr lang="en-US" sz="2600" b="1" kern="0" dirty="0" err="1" smtClean="0">
                <a:solidFill>
                  <a:srgbClr val="7030A0"/>
                </a:solidFill>
                <a:latin typeface="Arial Narrow" pitchFamily="34" charset="0"/>
                <a:ea typeface="+mj-ea"/>
                <a:cs typeface="+mj-cs"/>
              </a:rPr>
              <a:t>Teknik</a:t>
            </a:r>
            <a:r>
              <a:rPr lang="en-US" sz="2600" b="1" kern="0" dirty="0" smtClean="0">
                <a:solidFill>
                  <a:srgbClr val="7030A0"/>
                </a:solidFill>
                <a:latin typeface="Arial Narrow" pitchFamily="34" charset="0"/>
                <a:ea typeface="+mj-ea"/>
                <a:cs typeface="+mj-cs"/>
              </a:rPr>
              <a:t> </a:t>
            </a:r>
            <a:r>
              <a:rPr lang="en-US" sz="2600" b="1" kern="0" dirty="0" err="1" smtClean="0">
                <a:solidFill>
                  <a:srgbClr val="7030A0"/>
                </a:solidFill>
                <a:latin typeface="Arial Narrow" pitchFamily="34" charset="0"/>
                <a:ea typeface="+mj-ea"/>
                <a:cs typeface="+mj-cs"/>
              </a:rPr>
              <a:t>Komputer</a:t>
            </a:r>
            <a:endParaRPr lang="en-US" sz="2600" b="1" kern="0" dirty="0" smtClean="0">
              <a:solidFill>
                <a:srgbClr val="7030A0"/>
              </a:solidFill>
              <a:latin typeface="Arial Narrow" pitchFamily="34" charset="0"/>
              <a:ea typeface="+mj-ea"/>
              <a:cs typeface="+mj-cs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600" b="1" kern="0" dirty="0" err="1" smtClean="0">
                <a:solidFill>
                  <a:srgbClr val="7030A0"/>
                </a:solidFill>
                <a:latin typeface="Arial Narrow" pitchFamily="34" charset="0"/>
                <a:ea typeface="+mj-ea"/>
                <a:cs typeface="+mj-cs"/>
              </a:rPr>
              <a:t>Universitas</a:t>
            </a:r>
            <a:r>
              <a:rPr lang="en-US" sz="2600" b="1" kern="0" dirty="0" smtClean="0">
                <a:solidFill>
                  <a:srgbClr val="7030A0"/>
                </a:solidFill>
                <a:latin typeface="Arial Narrow" pitchFamily="34" charset="0"/>
                <a:ea typeface="+mj-ea"/>
                <a:cs typeface="+mj-cs"/>
              </a:rPr>
              <a:t> </a:t>
            </a:r>
            <a:r>
              <a:rPr lang="en-US" sz="2600" b="1" kern="0" dirty="0" err="1" smtClean="0">
                <a:solidFill>
                  <a:srgbClr val="7030A0"/>
                </a:solidFill>
                <a:latin typeface="Arial Narrow" pitchFamily="34" charset="0"/>
                <a:ea typeface="+mj-ea"/>
                <a:cs typeface="+mj-cs"/>
              </a:rPr>
              <a:t>Komputer</a:t>
            </a:r>
            <a:r>
              <a:rPr lang="en-US" sz="2600" b="1" kern="0" dirty="0" smtClean="0">
                <a:solidFill>
                  <a:srgbClr val="7030A0"/>
                </a:solidFill>
                <a:latin typeface="Arial Narrow" pitchFamily="34" charset="0"/>
                <a:ea typeface="+mj-ea"/>
                <a:cs typeface="+mj-cs"/>
              </a:rPr>
              <a:t> Indonesia-UNIKOM</a:t>
            </a:r>
            <a:endParaRPr kumimoji="0" lang="en-US" sz="2600" b="1" i="0" u="none" strike="noStrike" kern="0" cap="none" spc="0" normalizeH="0" baseline="0" noProof="0" dirty="0">
              <a:ln>
                <a:noFill/>
              </a:ln>
              <a:solidFill>
                <a:srgbClr val="7030A0"/>
              </a:solidFill>
              <a:uLnTx/>
              <a:uFillTx/>
              <a:latin typeface="Arial Narrow" pitchFamily="34" charset="0"/>
              <a:ea typeface="+mj-ea"/>
              <a:cs typeface="+mj-cs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04800" y="1066800"/>
            <a:ext cx="2971800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uLnTx/>
                <a:uFillTx/>
                <a:latin typeface="Algerian" pitchFamily="82" charset="0"/>
                <a:ea typeface="+mj-ea"/>
                <a:cs typeface="+mj-cs"/>
              </a:rPr>
              <a:t>TUGAS-5 [Pertemuan-4]</a:t>
            </a:r>
            <a:endParaRPr kumimoji="0" lang="en-US" sz="2600" i="0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uLnTx/>
              <a:uFillTx/>
              <a:latin typeface="Algerian" pitchFamily="82" charset="0"/>
              <a:ea typeface="+mj-ea"/>
              <a:cs typeface="+mj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>
          <a:xfrm>
            <a:off x="152400" y="6324600"/>
            <a:ext cx="3146425" cy="304801"/>
          </a:xfrm>
        </p:spPr>
        <p:txBody>
          <a:bodyPr/>
          <a:lstStyle/>
          <a:p>
            <a:fld id="{2008EFDE-E4DE-4A4E-8480-D79EC046A52C}" type="datetime2">
              <a:rPr lang="en-US" altLang="en-US" b="1" smtClean="0">
                <a:solidFill>
                  <a:srgbClr val="FF0000"/>
                </a:solidFill>
              </a:rPr>
              <a:pPr/>
              <a:t>Thursday, October 18, 2012</a:t>
            </a:fld>
            <a:endParaRPr lang="en-US" altLang="en-US" b="1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BD2824-7251-4DFE-A2D5-5564A1C107F8}" type="slidenum">
              <a:rPr lang="en-US" altLang="en-US" smtClean="0"/>
              <a:pPr/>
              <a:t>1</a:t>
            </a:fld>
            <a:endParaRPr lang="en-US" alt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553200" y="2895600"/>
            <a:ext cx="2590800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600" i="0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uLnTx/>
              <a:uFillTx/>
              <a:latin typeface="Algerian" pitchFamily="82" charset="0"/>
              <a:ea typeface="+mj-ea"/>
              <a:cs typeface="+mj-cs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553200" y="2895600"/>
            <a:ext cx="2590800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uLnTx/>
                <a:uFillTx/>
                <a:latin typeface="Algerian" pitchFamily="82" charset="0"/>
                <a:ea typeface="+mj-ea"/>
                <a:cs typeface="+mj-cs"/>
              </a:rPr>
              <a:t>John</a:t>
            </a:r>
            <a:r>
              <a:rPr kumimoji="0" lang="en-US" sz="2600" i="0" u="none" strike="noStrike" kern="0" cap="none" spc="0" normalizeH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uLnTx/>
                <a:uFillTx/>
                <a:latin typeface="Algerian" pitchFamily="82" charset="0"/>
                <a:ea typeface="+mj-ea"/>
                <a:cs typeface="+mj-cs"/>
              </a:rPr>
              <a:t> </a:t>
            </a:r>
            <a:r>
              <a:rPr kumimoji="0" lang="en-US" sz="2600" i="0" u="none" strike="noStrike" kern="0" cap="none" spc="0" normalizeH="0" noProof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uLnTx/>
                <a:uFillTx/>
                <a:latin typeface="Algerian" pitchFamily="82" charset="0"/>
                <a:ea typeface="+mj-ea"/>
                <a:cs typeface="+mj-cs"/>
              </a:rPr>
              <a:t>adler</a:t>
            </a:r>
            <a:endParaRPr kumimoji="0" lang="en-US" sz="2600" i="0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uLnTx/>
              <a:uFillTx/>
              <a:latin typeface="Algerian" pitchFamily="82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TUGAS-5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1.Operasi </a:t>
            </a:r>
            <a:r>
              <a:rPr lang="en-US" dirty="0" err="1" smtClean="0"/>
              <a:t>titik</a:t>
            </a:r>
            <a:r>
              <a:rPr lang="en-US" dirty="0" smtClean="0"/>
              <a:t> : </a:t>
            </a:r>
            <a:r>
              <a:rPr lang="en-US" dirty="0" err="1" smtClean="0"/>
              <a:t>jalankan</a:t>
            </a:r>
            <a:r>
              <a:rPr lang="en-US" dirty="0" smtClean="0"/>
              <a:t> program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berikan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yang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sz="1800" dirty="0" smtClean="0"/>
              <a:t>I=</a:t>
            </a:r>
            <a:r>
              <a:rPr lang="en-US" sz="1800" dirty="0" err="1" smtClean="0"/>
              <a:t>imread</a:t>
            </a:r>
            <a:r>
              <a:rPr lang="en-US" sz="1800" dirty="0" smtClean="0"/>
              <a:t>(‘rice.png’);</a:t>
            </a:r>
          </a:p>
          <a:p>
            <a:pPr>
              <a:buNone/>
            </a:pPr>
            <a:r>
              <a:rPr lang="en-US" sz="1800" dirty="0" smtClean="0"/>
              <a:t>	J=</a:t>
            </a:r>
            <a:r>
              <a:rPr lang="en-US" sz="1800" dirty="0" err="1" smtClean="0"/>
              <a:t>imadjust</a:t>
            </a:r>
            <a:r>
              <a:rPr lang="en-US" sz="1800" dirty="0" smtClean="0"/>
              <a:t>(I,[0.15   0.9],[1 0]);</a:t>
            </a:r>
          </a:p>
          <a:p>
            <a:pPr>
              <a:buNone/>
            </a:pPr>
            <a:r>
              <a:rPr lang="en-US" sz="1800" dirty="0" smtClean="0"/>
              <a:t>      figure, </a:t>
            </a:r>
            <a:r>
              <a:rPr lang="en-US" sz="1800" dirty="0" err="1" smtClean="0"/>
              <a:t>imshow</a:t>
            </a:r>
            <a:r>
              <a:rPr lang="en-US" sz="1800" dirty="0" smtClean="0"/>
              <a:t>(I); </a:t>
            </a:r>
            <a:r>
              <a:rPr lang="en-US" sz="1800" dirty="0" err="1" smtClean="0"/>
              <a:t>figure,imhist</a:t>
            </a:r>
            <a:r>
              <a:rPr lang="en-US" sz="1800" dirty="0" smtClean="0"/>
              <a:t>(I);</a:t>
            </a:r>
          </a:p>
          <a:p>
            <a:pPr>
              <a:buNone/>
            </a:pPr>
            <a:r>
              <a:rPr lang="en-US" sz="1800" dirty="0" smtClean="0"/>
              <a:t>      figure, </a:t>
            </a:r>
            <a:r>
              <a:rPr lang="en-US" sz="1800" dirty="0" err="1" smtClean="0"/>
              <a:t>imshow</a:t>
            </a:r>
            <a:r>
              <a:rPr lang="en-US" sz="1800" dirty="0" smtClean="0"/>
              <a:t>(J); </a:t>
            </a:r>
            <a:r>
              <a:rPr lang="en-US" sz="1800" dirty="0" err="1" smtClean="0"/>
              <a:t>figure,imhist</a:t>
            </a:r>
            <a:r>
              <a:rPr lang="en-US" sz="1800" dirty="0" smtClean="0"/>
              <a:t>(J);</a:t>
            </a:r>
          </a:p>
          <a:p>
            <a:pPr>
              <a:buNone/>
            </a:pPr>
            <a:r>
              <a:rPr lang="en-US" dirty="0" smtClean="0"/>
              <a:t>2.Operasi </a:t>
            </a:r>
            <a:r>
              <a:rPr lang="en-US" dirty="0" err="1" smtClean="0"/>
              <a:t>spasial</a:t>
            </a:r>
            <a:r>
              <a:rPr lang="en-US" dirty="0" smtClean="0"/>
              <a:t> : </a:t>
            </a:r>
            <a:r>
              <a:rPr lang="en-US" dirty="0" err="1" smtClean="0"/>
              <a:t>jalankan</a:t>
            </a:r>
            <a:r>
              <a:rPr lang="en-US" dirty="0" smtClean="0"/>
              <a:t> program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berikan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yang </a:t>
            </a:r>
            <a:r>
              <a:rPr lang="en-US" dirty="0" err="1" smtClean="0"/>
              <a:t>diperoleh</a:t>
            </a:r>
            <a:endParaRPr lang="en-US" dirty="0" smtClean="0"/>
          </a:p>
          <a:p>
            <a:pPr>
              <a:buNone/>
            </a:pPr>
            <a:r>
              <a:rPr lang="en-US" sz="1600" dirty="0" smtClean="0"/>
              <a:t>	</a:t>
            </a:r>
            <a:r>
              <a:rPr lang="en-US" sz="1800" dirty="0" smtClean="0"/>
              <a:t>I=double(</a:t>
            </a:r>
            <a:r>
              <a:rPr lang="en-US" sz="1800" dirty="0" err="1" smtClean="0"/>
              <a:t>imread</a:t>
            </a:r>
            <a:r>
              <a:rPr lang="en-US" sz="1800" dirty="0" smtClean="0"/>
              <a:t>(‘saturn.tif’));</a:t>
            </a:r>
          </a:p>
          <a:p>
            <a:pPr>
              <a:buNone/>
            </a:pPr>
            <a:r>
              <a:rPr lang="en-US" sz="1800" dirty="0" smtClean="0"/>
              <a:t>	kernel=[1 1 1;1 1 1;1 1 1]/9;</a:t>
            </a:r>
          </a:p>
          <a:p>
            <a:pPr>
              <a:buNone/>
            </a:pPr>
            <a:r>
              <a:rPr lang="en-US" sz="1800" dirty="0" smtClean="0"/>
              <a:t>	J=conv2(I, </a:t>
            </a:r>
            <a:r>
              <a:rPr lang="en-US" sz="1800" dirty="0" err="1" smtClean="0"/>
              <a:t>kernel,’same</a:t>
            </a:r>
            <a:r>
              <a:rPr lang="en-US" sz="1800" dirty="0" smtClean="0"/>
              <a:t>’);</a:t>
            </a:r>
          </a:p>
          <a:p>
            <a:pPr>
              <a:buNone/>
            </a:pPr>
            <a:r>
              <a:rPr lang="en-US" sz="1800" dirty="0" smtClean="0"/>
              <a:t>	K=I-J;</a:t>
            </a:r>
          </a:p>
          <a:p>
            <a:pPr>
              <a:buNone/>
            </a:pPr>
            <a:r>
              <a:rPr lang="en-US" sz="1800" dirty="0" smtClean="0"/>
              <a:t>	figure, </a:t>
            </a:r>
            <a:r>
              <a:rPr lang="en-US" sz="1800" dirty="0" err="1" smtClean="0"/>
              <a:t>imagesc</a:t>
            </a:r>
            <a:r>
              <a:rPr lang="en-US" sz="1800" dirty="0" smtClean="0"/>
              <a:t>(I), </a:t>
            </a:r>
            <a:r>
              <a:rPr lang="en-US" sz="1800" dirty="0" err="1" smtClean="0"/>
              <a:t>colormap</a:t>
            </a:r>
            <a:r>
              <a:rPr lang="en-US" sz="1800" dirty="0" smtClean="0"/>
              <a:t>(‘gray’), </a:t>
            </a:r>
            <a:r>
              <a:rPr lang="en-US" sz="1800" dirty="0" err="1" smtClean="0"/>
              <a:t>colorbar</a:t>
            </a:r>
            <a:r>
              <a:rPr lang="en-US" sz="1800" dirty="0" smtClean="0"/>
              <a:t>(‘</a:t>
            </a:r>
            <a:r>
              <a:rPr lang="en-US" sz="1800" dirty="0" err="1" smtClean="0"/>
              <a:t>vert</a:t>
            </a:r>
            <a:r>
              <a:rPr lang="en-US" sz="1800" dirty="0" smtClean="0"/>
              <a:t>’); </a:t>
            </a:r>
          </a:p>
          <a:p>
            <a:pPr>
              <a:buNone/>
            </a:pPr>
            <a:r>
              <a:rPr lang="en-US" sz="1800" dirty="0" smtClean="0"/>
              <a:t>	figure, </a:t>
            </a:r>
            <a:r>
              <a:rPr lang="en-US" sz="1800" dirty="0" err="1" smtClean="0"/>
              <a:t>imagesc</a:t>
            </a:r>
            <a:r>
              <a:rPr lang="en-US" sz="1800" dirty="0" smtClean="0"/>
              <a:t>(J), </a:t>
            </a:r>
            <a:r>
              <a:rPr lang="en-US" sz="1800" dirty="0" err="1" smtClean="0"/>
              <a:t>colormap</a:t>
            </a:r>
            <a:r>
              <a:rPr lang="en-US" sz="1800" dirty="0" smtClean="0"/>
              <a:t>(‘gray’), </a:t>
            </a:r>
            <a:r>
              <a:rPr lang="en-US" sz="1800" dirty="0" err="1" smtClean="0"/>
              <a:t>colorbar</a:t>
            </a:r>
            <a:r>
              <a:rPr lang="en-US" sz="1800" dirty="0" smtClean="0"/>
              <a:t>(‘</a:t>
            </a:r>
            <a:r>
              <a:rPr lang="en-US" sz="1800" dirty="0" err="1" smtClean="0"/>
              <a:t>vert</a:t>
            </a:r>
            <a:r>
              <a:rPr lang="en-US" sz="1800" dirty="0" smtClean="0"/>
              <a:t>’); </a:t>
            </a:r>
          </a:p>
          <a:p>
            <a:pPr>
              <a:buNone/>
            </a:pPr>
            <a:r>
              <a:rPr lang="en-US" sz="1800" dirty="0" smtClean="0"/>
              <a:t>	figure, </a:t>
            </a:r>
            <a:r>
              <a:rPr lang="en-US" sz="1800" dirty="0" err="1" smtClean="0"/>
              <a:t>imagesc</a:t>
            </a:r>
            <a:r>
              <a:rPr lang="en-US" sz="1800" dirty="0" smtClean="0"/>
              <a:t>(K), </a:t>
            </a:r>
            <a:r>
              <a:rPr lang="en-US" sz="1800" dirty="0" err="1" smtClean="0"/>
              <a:t>colormap</a:t>
            </a:r>
            <a:r>
              <a:rPr lang="en-US" sz="1800" dirty="0" smtClean="0"/>
              <a:t>(‘gray’), </a:t>
            </a:r>
            <a:r>
              <a:rPr lang="en-US" sz="1800" dirty="0" err="1" smtClean="0"/>
              <a:t>colorbar</a:t>
            </a:r>
            <a:r>
              <a:rPr lang="en-US" sz="1800" dirty="0" smtClean="0"/>
              <a:t>(‘</a:t>
            </a:r>
            <a:r>
              <a:rPr lang="en-US" sz="1800" dirty="0" err="1" smtClean="0"/>
              <a:t>vert</a:t>
            </a:r>
            <a:r>
              <a:rPr lang="en-US" sz="1800" dirty="0" smtClean="0"/>
              <a:t>’); 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7AFD2-940B-4F43-8E83-D5CCCCF9D70D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TUGAS-5 [Cont.]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3.Operasi </a:t>
            </a:r>
            <a:r>
              <a:rPr lang="en-US" dirty="0" err="1" smtClean="0"/>
              <a:t>transformasi</a:t>
            </a:r>
            <a:r>
              <a:rPr lang="en-US" dirty="0" smtClean="0"/>
              <a:t> : </a:t>
            </a:r>
            <a:r>
              <a:rPr lang="en-US" dirty="0" err="1" smtClean="0"/>
              <a:t>jalankan</a:t>
            </a:r>
            <a:r>
              <a:rPr lang="en-US" dirty="0" smtClean="0"/>
              <a:t> program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berikan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yang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</a:p>
          <a:p>
            <a:pPr marL="514350" indent="-514350">
              <a:buNone/>
            </a:pPr>
            <a:r>
              <a:rPr lang="en-US" sz="1600" dirty="0" smtClean="0"/>
              <a:t>	</a:t>
            </a:r>
            <a:r>
              <a:rPr lang="en-US" sz="2000" dirty="0" smtClean="0"/>
              <a:t>I=double(</a:t>
            </a:r>
            <a:r>
              <a:rPr lang="en-US" sz="2000" dirty="0" err="1" smtClean="0"/>
              <a:t>imread</a:t>
            </a:r>
            <a:r>
              <a:rPr lang="en-US" sz="2000" dirty="0" smtClean="0"/>
              <a:t>(‘segitiga.bmp’));	F=fft2(I);</a:t>
            </a:r>
          </a:p>
          <a:p>
            <a:pPr marL="514350" indent="-514350">
              <a:buNone/>
            </a:pPr>
            <a:r>
              <a:rPr lang="en-US" sz="2000" dirty="0" smtClean="0"/>
              <a:t>	IF=</a:t>
            </a:r>
            <a:r>
              <a:rPr lang="en-US" sz="2000" dirty="0" err="1" smtClean="0"/>
              <a:t>fliplr</a:t>
            </a:r>
            <a:r>
              <a:rPr lang="en-US" sz="2000" dirty="0" smtClean="0"/>
              <a:t>(I);				FF=fft2(IF);</a:t>
            </a:r>
          </a:p>
          <a:p>
            <a:pPr marL="514350" indent="-514350">
              <a:buNone/>
            </a:pPr>
            <a:r>
              <a:rPr lang="en-US" sz="2000" dirty="0" smtClean="0"/>
              <a:t>	IR=rot90(I);				FR=fft2(IR);</a:t>
            </a:r>
          </a:p>
          <a:p>
            <a:pPr marL="514350" indent="-514350">
              <a:buNone/>
            </a:pPr>
            <a:r>
              <a:rPr lang="en-US" sz="2000" dirty="0" smtClean="0"/>
              <a:t>	figure, </a:t>
            </a:r>
            <a:r>
              <a:rPr lang="en-US" sz="2000" dirty="0" err="1" smtClean="0"/>
              <a:t>imagesc</a:t>
            </a:r>
            <a:r>
              <a:rPr lang="en-US" sz="2000" dirty="0" smtClean="0"/>
              <a:t>(I)	         	    ,</a:t>
            </a:r>
            <a:r>
              <a:rPr lang="en-US" sz="2000" dirty="0" err="1" smtClean="0"/>
              <a:t>colormap</a:t>
            </a:r>
            <a:r>
              <a:rPr lang="en-US" sz="2000" dirty="0" smtClean="0"/>
              <a:t>(‘gray’), </a:t>
            </a:r>
            <a:r>
              <a:rPr lang="en-US" sz="2000" dirty="0" err="1" smtClean="0"/>
              <a:t>colorbar</a:t>
            </a:r>
            <a:r>
              <a:rPr lang="en-US" sz="2000" dirty="0" smtClean="0"/>
              <a:t>(‘</a:t>
            </a:r>
            <a:r>
              <a:rPr lang="en-US" sz="2000" dirty="0" err="1" smtClean="0"/>
              <a:t>vert</a:t>
            </a:r>
            <a:r>
              <a:rPr lang="en-US" sz="2000" dirty="0" smtClean="0"/>
              <a:t>’);</a:t>
            </a:r>
          </a:p>
          <a:p>
            <a:pPr marL="514350" indent="-514350">
              <a:buNone/>
            </a:pPr>
            <a:r>
              <a:rPr lang="en-US" sz="2000" dirty="0" smtClean="0"/>
              <a:t>	figure, </a:t>
            </a:r>
            <a:r>
              <a:rPr lang="en-US" sz="2000" dirty="0" err="1" smtClean="0"/>
              <a:t>imagesc</a:t>
            </a:r>
            <a:r>
              <a:rPr lang="en-US" sz="2000" dirty="0" smtClean="0"/>
              <a:t>(log(abs(F)))    ,</a:t>
            </a:r>
            <a:r>
              <a:rPr lang="en-US" sz="2000" dirty="0" err="1" smtClean="0"/>
              <a:t>colormap</a:t>
            </a:r>
            <a:r>
              <a:rPr lang="en-US" sz="2000" dirty="0" smtClean="0"/>
              <a:t>(‘hot’), </a:t>
            </a:r>
            <a:r>
              <a:rPr lang="en-US" sz="2000" dirty="0" err="1" smtClean="0"/>
              <a:t>colorbar</a:t>
            </a:r>
            <a:r>
              <a:rPr lang="en-US" sz="2000" dirty="0" smtClean="0"/>
              <a:t>(‘</a:t>
            </a:r>
            <a:r>
              <a:rPr lang="en-US" sz="2000" dirty="0" err="1" smtClean="0"/>
              <a:t>vert</a:t>
            </a:r>
            <a:r>
              <a:rPr lang="en-US" sz="2000" dirty="0" smtClean="0"/>
              <a:t>’);</a:t>
            </a:r>
          </a:p>
          <a:p>
            <a:pPr marL="514350" indent="-514350">
              <a:buNone/>
            </a:pPr>
            <a:r>
              <a:rPr lang="en-US" sz="2000" dirty="0" smtClean="0"/>
              <a:t>	figure, </a:t>
            </a:r>
            <a:r>
              <a:rPr lang="en-US" sz="2000" dirty="0" err="1" smtClean="0"/>
              <a:t>imagesc</a:t>
            </a:r>
            <a:r>
              <a:rPr lang="en-US" sz="2000" dirty="0" smtClean="0"/>
              <a:t>(IF)	        	    ,</a:t>
            </a:r>
            <a:r>
              <a:rPr lang="en-US" sz="2000" dirty="0" err="1" smtClean="0"/>
              <a:t>colormap</a:t>
            </a:r>
            <a:r>
              <a:rPr lang="en-US" sz="2000" dirty="0" smtClean="0"/>
              <a:t>(‘gray’), </a:t>
            </a:r>
            <a:r>
              <a:rPr lang="en-US" sz="2000" dirty="0" err="1" smtClean="0"/>
              <a:t>colorbar</a:t>
            </a:r>
            <a:r>
              <a:rPr lang="en-US" sz="2000" dirty="0" smtClean="0"/>
              <a:t>(‘</a:t>
            </a:r>
            <a:r>
              <a:rPr lang="en-US" sz="2000" dirty="0" err="1" smtClean="0"/>
              <a:t>vert</a:t>
            </a:r>
            <a:r>
              <a:rPr lang="en-US" sz="2000" dirty="0" smtClean="0"/>
              <a:t>’);</a:t>
            </a:r>
          </a:p>
          <a:p>
            <a:pPr marL="514350" indent="-514350">
              <a:buNone/>
            </a:pPr>
            <a:r>
              <a:rPr lang="en-US" sz="2000" dirty="0" smtClean="0"/>
              <a:t>	figure, </a:t>
            </a:r>
            <a:r>
              <a:rPr lang="en-US" sz="2000" dirty="0" err="1" smtClean="0"/>
              <a:t>imagesc</a:t>
            </a:r>
            <a:r>
              <a:rPr lang="en-US" sz="2000" dirty="0" smtClean="0"/>
              <a:t>(log(abs(FF)))  ,</a:t>
            </a:r>
            <a:r>
              <a:rPr lang="en-US" sz="2000" dirty="0" err="1" smtClean="0"/>
              <a:t>colormap</a:t>
            </a:r>
            <a:r>
              <a:rPr lang="en-US" sz="2000" dirty="0" smtClean="0"/>
              <a:t>(‘hot’), </a:t>
            </a:r>
            <a:r>
              <a:rPr lang="en-US" sz="2000" dirty="0" err="1" smtClean="0"/>
              <a:t>colorbar</a:t>
            </a:r>
            <a:r>
              <a:rPr lang="en-US" sz="2000" dirty="0" smtClean="0"/>
              <a:t>(‘</a:t>
            </a:r>
            <a:r>
              <a:rPr lang="en-US" sz="2000" dirty="0" err="1" smtClean="0"/>
              <a:t>vert</a:t>
            </a:r>
            <a:r>
              <a:rPr lang="en-US" sz="2000" dirty="0" smtClean="0"/>
              <a:t>’);</a:t>
            </a:r>
          </a:p>
          <a:p>
            <a:pPr marL="514350" indent="-514350">
              <a:buNone/>
            </a:pPr>
            <a:r>
              <a:rPr lang="en-US" sz="2000" dirty="0" smtClean="0"/>
              <a:t>	figure, </a:t>
            </a:r>
            <a:r>
              <a:rPr lang="en-US" sz="2000" dirty="0" err="1" smtClean="0"/>
              <a:t>imagesc</a:t>
            </a:r>
            <a:r>
              <a:rPr lang="en-US" sz="2000" dirty="0" smtClean="0"/>
              <a:t>(IR)	        	     ,</a:t>
            </a:r>
            <a:r>
              <a:rPr lang="en-US" sz="2000" dirty="0" err="1" smtClean="0"/>
              <a:t>colormap</a:t>
            </a:r>
            <a:r>
              <a:rPr lang="en-US" sz="2000" dirty="0" smtClean="0"/>
              <a:t>(‘gray’), </a:t>
            </a:r>
            <a:r>
              <a:rPr lang="en-US" sz="2000" dirty="0" err="1" smtClean="0"/>
              <a:t>colorbar</a:t>
            </a:r>
            <a:r>
              <a:rPr lang="en-US" sz="2000" dirty="0" smtClean="0"/>
              <a:t>(‘</a:t>
            </a:r>
            <a:r>
              <a:rPr lang="en-US" sz="2000" dirty="0" err="1" smtClean="0"/>
              <a:t>vert</a:t>
            </a:r>
            <a:r>
              <a:rPr lang="en-US" sz="2000" dirty="0" smtClean="0"/>
              <a:t>’);</a:t>
            </a:r>
          </a:p>
          <a:p>
            <a:pPr marL="514350" indent="-514350">
              <a:buNone/>
            </a:pPr>
            <a:r>
              <a:rPr lang="en-US" sz="2000" dirty="0" smtClean="0"/>
              <a:t>	figure, </a:t>
            </a:r>
            <a:r>
              <a:rPr lang="en-US" sz="2000" dirty="0" err="1" smtClean="0"/>
              <a:t>imagesc</a:t>
            </a:r>
            <a:r>
              <a:rPr lang="en-US" sz="2000" dirty="0" smtClean="0"/>
              <a:t>(log(abs(FR)))  ,</a:t>
            </a:r>
            <a:r>
              <a:rPr lang="en-US" sz="2000" dirty="0" err="1" smtClean="0"/>
              <a:t>colormap</a:t>
            </a:r>
            <a:r>
              <a:rPr lang="en-US" sz="2000" dirty="0" smtClean="0"/>
              <a:t>(‘hot’), </a:t>
            </a:r>
            <a:r>
              <a:rPr lang="en-US" sz="2000" dirty="0" err="1" smtClean="0"/>
              <a:t>colorbar</a:t>
            </a:r>
            <a:r>
              <a:rPr lang="en-US" sz="2000" dirty="0" smtClean="0"/>
              <a:t>(‘</a:t>
            </a:r>
            <a:r>
              <a:rPr lang="en-US" sz="2000" dirty="0" err="1" smtClean="0"/>
              <a:t>vert</a:t>
            </a:r>
            <a:r>
              <a:rPr lang="en-US" sz="2000" dirty="0" smtClean="0"/>
              <a:t>’);</a:t>
            </a:r>
          </a:p>
          <a:p>
            <a:pPr marL="514350" indent="-514350">
              <a:buNone/>
            </a:pPr>
            <a:r>
              <a:rPr lang="en-US" sz="4400" dirty="0" smtClean="0"/>
              <a:t>	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7AFD2-940B-4F43-8E83-D5CCCCF9D70D}" type="slidenum">
              <a:rPr lang="en-US" altLang="en-US" smtClean="0"/>
              <a:pPr/>
              <a:t>3</a:t>
            </a:fld>
            <a:endParaRPr lang="en-US" altLang="en-US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134100"/>
            <a:ext cx="91344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786813" cy="48895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4.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06374" y="6400799"/>
            <a:ext cx="2613025" cy="322263"/>
          </a:xfrm>
        </p:spPr>
        <p:txBody>
          <a:bodyPr/>
          <a:lstStyle/>
          <a:p>
            <a:fld id="{6324A220-9638-4362-AAA3-D27FE381C3A3}" type="datetime2">
              <a:rPr lang="en-US" altLang="en-US" smtClean="0"/>
              <a:pPr/>
              <a:t>Thursday, October 18, 2012</a:t>
            </a:fld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7AFD2-940B-4F43-8E83-D5CCCCF9D70D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228600" y="76200"/>
            <a:ext cx="8786813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TUGAS-5 [Cont.]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0"/>
            <a:ext cx="8839200" cy="356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600" y="4948957"/>
            <a:ext cx="4114800" cy="1909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786813" cy="48895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4.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[contd.]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06374" y="6476999"/>
            <a:ext cx="3451225" cy="246063"/>
          </a:xfrm>
        </p:spPr>
        <p:txBody>
          <a:bodyPr/>
          <a:lstStyle/>
          <a:p>
            <a:fld id="{6324A220-9638-4362-AAA3-D27FE381C3A3}" type="datetime2">
              <a:rPr lang="en-US" altLang="en-US" smtClean="0"/>
              <a:pPr/>
              <a:t>Thursday, October 18, 2012</a:t>
            </a:fld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7AFD2-940B-4F43-8E83-D5CCCCF9D70D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228600" y="76200"/>
            <a:ext cx="8786813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TUGAS-5 [Cont.]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1657350"/>
            <a:ext cx="8991600" cy="443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8100" y="5934075"/>
            <a:ext cx="92583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3048002"/>
            <a:ext cx="8786813" cy="655637"/>
          </a:xfrm>
        </p:spPr>
        <p:txBody>
          <a:bodyPr/>
          <a:lstStyle/>
          <a:p>
            <a:pPr algn="ctr"/>
            <a:r>
              <a:rPr lang="en-US" sz="6600" b="1" dirty="0" smtClean="0">
                <a:solidFill>
                  <a:srgbClr val="FF0000"/>
                </a:solidFill>
              </a:rPr>
              <a:t>TERIMA KASIH</a:t>
            </a:r>
            <a:endParaRPr lang="en-US" sz="6600" b="1" dirty="0">
              <a:solidFill>
                <a:srgbClr val="FF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06374" y="6400799"/>
            <a:ext cx="2917826" cy="322263"/>
          </a:xfrm>
        </p:spPr>
        <p:txBody>
          <a:bodyPr/>
          <a:lstStyle/>
          <a:p>
            <a:fld id="{A7015710-2D8E-450C-B75D-C22BE778346F}" type="datetime2">
              <a:rPr lang="en-US" altLang="en-US" smtClean="0"/>
              <a:pPr/>
              <a:t>Thursday, October 18, 2012</a:t>
            </a:fld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7AFD2-940B-4F43-8E83-D5CCCCF9D70D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p_hit_flat_monitor">
  <a:themeElements>
    <a:clrScheme name="ppp_hit_flat_monitor 9">
      <a:dk1>
        <a:srgbClr val="000000"/>
      </a:dk1>
      <a:lt1>
        <a:srgbClr val="80808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C0C0C0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ppp_hit_flat_monito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arrow" w="lg" len="lg"/>
          <a:tailEnd type="non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arrow" w="lg" len="lg"/>
          <a:tailEnd type="non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pp_hit_flat_monito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hit_flat_monito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hit_flat_monito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hit_flat_monito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hit_flat_monito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hit_flat_monito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hit_flat_monito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hit_flat_monitor 8">
        <a:dk1>
          <a:srgbClr val="000000"/>
        </a:dk1>
        <a:lt1>
          <a:srgbClr val="808080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C0C0C0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hit_flat_monitor 9">
        <a:dk1>
          <a:srgbClr val="000000"/>
        </a:dk1>
        <a:lt1>
          <a:srgbClr val="808080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C0C0C0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ppp_hit_flat_monitor</Template>
  <TotalTime>5856</TotalTime>
  <Words>78</Words>
  <Application>Microsoft PowerPoint</Application>
  <PresentationFormat>On-screen Show (4:3)</PresentationFormat>
  <Paragraphs>46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ppp_hit_flat_monitor</vt:lpstr>
      <vt:lpstr>HISTOGRAM</vt:lpstr>
      <vt:lpstr>TUGAS-5</vt:lpstr>
      <vt:lpstr>TUGAS-5 [Cont.]</vt:lpstr>
      <vt:lpstr>Slide 4</vt:lpstr>
      <vt:lpstr>Slide 5</vt:lpstr>
      <vt:lpstr>TERIMA KASIH</vt:lpstr>
    </vt:vector>
  </TitlesOfParts>
  <Company>ITB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Listrik Statis</dc:title>
  <dc:creator>mohamad ishaq</dc:creator>
  <cp:lastModifiedBy>Acer</cp:lastModifiedBy>
  <cp:revision>216</cp:revision>
  <dcterms:created xsi:type="dcterms:W3CDTF">2007-02-25T19:06:35Z</dcterms:created>
  <dcterms:modified xsi:type="dcterms:W3CDTF">2012-10-18T02:20:19Z</dcterms:modified>
</cp:coreProperties>
</file>