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1CEF-829D-4743-AD37-595BD209FC86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0416-1512-4A67-8BB2-6C3631CA63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F271-BBB2-49D6-B201-732B0C4F37D0}" type="datetimeFigureOut">
              <a:rPr lang="en-US" smtClean="0"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A7CE3-BB25-487D-B44F-7D933B52FD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335" y="2420939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Spesifikasi Produk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Menyiapkan Daftar Metrik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Daftar metrik berisi hubungan antara metrik dengan kebutuhan pelanggan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Metrik sebaiknya merefleksikan secara langsung dan sedapat mungkin tingkat atau derajat dari produk memenuhi kebutuhan pelanggan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Metrik harus komplit 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Metrik harus merupakan variabel tergantung (</a:t>
            </a:r>
            <a:r>
              <a:rPr lang="en-US" sz="1800" i="1" smtClean="0"/>
              <a:t>dependent</a:t>
            </a:r>
            <a:r>
              <a:rPr lang="en-US" sz="1800" smtClean="0"/>
              <a:t>) dan bukan variabel bebas (</a:t>
            </a:r>
            <a:r>
              <a:rPr lang="en-US" sz="1800" i="1" smtClean="0"/>
              <a:t>independent</a:t>
            </a:r>
            <a:r>
              <a:rPr lang="en-US" sz="180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Metrik harus dapat dilaksanakan (</a:t>
            </a:r>
            <a:r>
              <a:rPr lang="en-US" sz="1800" i="1" smtClean="0"/>
              <a:t>practical</a:t>
            </a:r>
            <a:r>
              <a:rPr lang="en-US" sz="180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Beberapa kebutuhan tidak dengan mudah diterjemahkan kedalam metrik yang dapat diukur (</a:t>
            </a:r>
            <a:r>
              <a:rPr lang="en-US" sz="1800" i="1" smtClean="0"/>
              <a:t>quantifiable</a:t>
            </a:r>
            <a:r>
              <a:rPr lang="en-US" sz="180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Metrik harus memasukkan kriteria populer sebagai pembanding pasar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9"/>
            <a:ext cx="8291146" cy="346075"/>
          </a:xfrm>
        </p:spPr>
        <p:txBody>
          <a:bodyPr/>
          <a:lstStyle/>
          <a:p>
            <a:pPr eaLnBrk="1" hangingPunct="1"/>
            <a:r>
              <a:rPr lang="en-US" sz="2800" smtClean="0"/>
              <a:t>Daftar Metrik Produk Suspensi </a:t>
            </a:r>
          </a:p>
        </p:txBody>
      </p:sp>
      <p:pic>
        <p:nvPicPr>
          <p:cNvPr id="96260" name="Picture 4"/>
          <p:cNvPicPr>
            <a:picLocks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7931" y="836613"/>
            <a:ext cx="5257800" cy="5759450"/>
          </a:xfr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9"/>
            <a:ext cx="8362950" cy="706437"/>
          </a:xfrm>
        </p:spPr>
        <p:txBody>
          <a:bodyPr/>
          <a:lstStyle/>
          <a:p>
            <a:pPr eaLnBrk="1" hangingPunct="1"/>
            <a:r>
              <a:rPr lang="en-US" sz="2800" smtClean="0"/>
              <a:t>Menghubungkan Metrik </a:t>
            </a:r>
            <a:br>
              <a:rPr lang="en-US" sz="2800" smtClean="0"/>
            </a:br>
            <a:r>
              <a:rPr lang="en-US" sz="2800" smtClean="0"/>
              <a:t>Dengan Kebutuhan</a:t>
            </a:r>
            <a:r>
              <a:rPr lang="en-US" sz="4000" smtClean="0"/>
              <a:t> </a:t>
            </a:r>
          </a:p>
        </p:txBody>
      </p:sp>
      <p:pic>
        <p:nvPicPr>
          <p:cNvPr id="97284" name="Picture 7"/>
          <p:cNvPicPr>
            <a:picLocks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923" y="1125538"/>
            <a:ext cx="8206154" cy="5516562"/>
          </a:xfr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581" y="260351"/>
            <a:ext cx="8686800" cy="633413"/>
          </a:xfrm>
        </p:spPr>
        <p:txBody>
          <a:bodyPr/>
          <a:lstStyle/>
          <a:p>
            <a:pPr eaLnBrk="1" hangingPunct="1"/>
            <a:r>
              <a:rPr lang="en-US" sz="2400" smtClean="0"/>
              <a:t>Mengumpulkan Informasi Tentang Pesaing</a:t>
            </a:r>
            <a:br>
              <a:rPr lang="en-US" sz="2400" smtClean="0"/>
            </a:br>
            <a:r>
              <a:rPr lang="en-US" sz="2400" smtClean="0"/>
              <a:t>Benchmark Berdasarkan Metrik</a:t>
            </a:r>
          </a:p>
        </p:txBody>
      </p:sp>
      <p:pic>
        <p:nvPicPr>
          <p:cNvPr id="98308" name="Picture 9"/>
          <p:cNvPicPr>
            <a:picLocks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6477" y="981075"/>
            <a:ext cx="7130562" cy="5876925"/>
          </a:xfr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581" y="260350"/>
            <a:ext cx="8581292" cy="922338"/>
          </a:xfrm>
        </p:spPr>
        <p:txBody>
          <a:bodyPr/>
          <a:lstStyle/>
          <a:p>
            <a:pPr eaLnBrk="1" hangingPunct="1"/>
            <a:r>
              <a:rPr lang="en-US" sz="2400" smtClean="0"/>
              <a:t>Mengumpulkan Informasi Tentang Pesaing</a:t>
            </a:r>
            <a:br>
              <a:rPr lang="en-US" sz="2400" smtClean="0"/>
            </a:br>
            <a:r>
              <a:rPr lang="en-US" sz="2400" smtClean="0"/>
              <a:t>Benchmark Berdasarkan Perasaan Puas </a:t>
            </a:r>
            <a:br>
              <a:rPr lang="en-US" sz="2400" smtClean="0"/>
            </a:br>
            <a:r>
              <a:rPr lang="en-US" sz="2400" smtClean="0"/>
              <a:t>Terhadap Kebutuhan </a:t>
            </a:r>
          </a:p>
        </p:txBody>
      </p:sp>
      <p:pic>
        <p:nvPicPr>
          <p:cNvPr id="99332" name="Picture 5"/>
          <p:cNvPicPr>
            <a:picLocks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262" y="1412876"/>
            <a:ext cx="8135815" cy="5256213"/>
          </a:xfr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Menetapkan Nilai Target Ideal </a:t>
            </a:r>
            <a:br>
              <a:rPr lang="en-US" sz="4000" smtClean="0"/>
            </a:br>
            <a:r>
              <a:rPr lang="en-US" sz="4000" smtClean="0"/>
              <a:t>Dan Marginal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Menetapkan nilai target untuk metrik: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1. Nilai ideal: nilai terbaik yang diharapkan   </a:t>
            </a:r>
          </a:p>
          <a:p>
            <a:pPr eaLnBrk="1" hangingPunct="1">
              <a:buFontTx/>
              <a:buNone/>
            </a:pPr>
            <a:r>
              <a:rPr lang="en-US" smtClean="0"/>
              <a:t>	    tim pengembang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2. Nilai marginal: nilai metrik yang hampir </a:t>
            </a:r>
          </a:p>
          <a:p>
            <a:pPr eaLnBrk="1" hangingPunct="1">
              <a:buFontTx/>
              <a:buNone/>
            </a:pPr>
            <a:r>
              <a:rPr lang="en-US" smtClean="0"/>
              <a:t>      tidak membuat produk dapat dipasarkan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Mengekspresikan Nilai Metrik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201"/>
            <a:ext cx="8508023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Terdapat 5 cara untuk mengekspresikan nilai metrik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Paling sedikit (</a:t>
            </a:r>
            <a:r>
              <a:rPr lang="en-US" sz="1600" i="1" smtClean="0"/>
              <a:t>at least X</a:t>
            </a:r>
            <a:r>
              <a:rPr lang="en-US" sz="1600" smtClean="0"/>
              <a:t>) : menetapkan target pada batas bawah , tetapi nilai yang lebih tinggi adalah tetap lebih baik. Contoh: nilai kekakuan dari </a:t>
            </a:r>
            <a:r>
              <a:rPr lang="en-US" sz="1600" i="1" smtClean="0"/>
              <a:t>brake pivots</a:t>
            </a:r>
            <a:r>
              <a:rPr lang="en-US" sz="1600" smtClean="0"/>
              <a:t> dispesifikasikan paling sedikit (</a:t>
            </a:r>
            <a:r>
              <a:rPr lang="en-US" sz="1600" i="1" smtClean="0"/>
              <a:t>at least</a:t>
            </a:r>
            <a:r>
              <a:rPr lang="en-US" sz="1600" smtClean="0"/>
              <a:t>) 325 kilonewtons/meter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Paling besar (</a:t>
            </a:r>
            <a:r>
              <a:rPr lang="en-US" sz="1600" i="1" smtClean="0"/>
              <a:t>at most X</a:t>
            </a:r>
            <a:r>
              <a:rPr lang="en-US" sz="1600" smtClean="0"/>
              <a:t>): menetapkan target pada batas atas, dengan nilai yang paling kecil adalah tetap lebih baik . Contoh: nilai massa dari garpu suspensi ditetapkan paling besar (</a:t>
            </a:r>
            <a:r>
              <a:rPr lang="en-US" sz="1600" i="1" smtClean="0"/>
              <a:t>at most</a:t>
            </a:r>
            <a:r>
              <a:rPr lang="en-US" sz="1600" smtClean="0"/>
              <a:t>) 1.4 kilogram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Diantara X dan Y (</a:t>
            </a:r>
            <a:r>
              <a:rPr lang="en-US" sz="1600" i="1" smtClean="0"/>
              <a:t>between X and Y</a:t>
            </a:r>
            <a:r>
              <a:rPr lang="en-US" sz="1600" smtClean="0"/>
              <a:t>) : menetapkan target antara batas atas dan bawah. Contoh: gaya awal pada pegas ditetapkan antara 480 dan 800 newton. 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Tepat X (exactly X): menetapkan target pada suatu nilai yang tertentu. Contoh: nilai ideal </a:t>
            </a:r>
            <a:r>
              <a:rPr lang="en-US" sz="1600" i="1" smtClean="0"/>
              <a:t>maximum travel</a:t>
            </a:r>
            <a:r>
              <a:rPr lang="en-US" sz="1600" smtClean="0"/>
              <a:t> ditetapkan 45 mm 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Sekumpulan nilai diskrit : Beberapa metrik mempunyai nilai yang berhubungan dengan beberapa nilai diskrit. Contoh: </a:t>
            </a:r>
            <a:r>
              <a:rPr lang="en-US" sz="1600" i="1" smtClean="0"/>
              <a:t>headset diameter</a:t>
            </a:r>
            <a:r>
              <a:rPr lang="en-US" sz="1600" smtClean="0"/>
              <a:t> adalah 1.000, 1.125 atau 1.250 inch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8291146" cy="633412"/>
          </a:xfrm>
        </p:spPr>
        <p:txBody>
          <a:bodyPr/>
          <a:lstStyle/>
          <a:p>
            <a:pPr eaLnBrk="1" hangingPunct="1"/>
            <a:r>
              <a:rPr lang="en-US" sz="2400" smtClean="0"/>
              <a:t>Spesifikasi Target</a:t>
            </a:r>
          </a:p>
        </p:txBody>
      </p:sp>
      <p:pic>
        <p:nvPicPr>
          <p:cNvPr id="102404" name="Picture 6"/>
          <p:cNvPicPr>
            <a:picLocks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6962" y="836613"/>
            <a:ext cx="6481397" cy="6021387"/>
          </a:xfr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8362950" cy="850900"/>
          </a:xfrm>
        </p:spPr>
        <p:txBody>
          <a:bodyPr/>
          <a:lstStyle/>
          <a:p>
            <a:pPr eaLnBrk="1" hangingPunct="1"/>
            <a:r>
              <a:rPr lang="en-US" smtClean="0"/>
              <a:t>Merefleksikan Hasil Dan Proses 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7877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Tim pengembang merefleksikan hasil yang diperoleh sehingga sesuai dengan goal proyek 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Pertanyaan bagi tim pengembang: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- Apakah anggota tim pengembang “gaming”? Apakah penetapan nilai yang bervariasi untuk suatu metrik tertentu dapat membawa keuntungan lebih dari yang diharapkan?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- Haruskah tim pengembang mempertimbangkan untuk mengembangkan banyak produk agar dapat memenuhi kebutuhan pelanggan dengan lebih baik atau cukup satu produk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- Apakah ada spesifikasi yang terlewatkan? Apakah spesifikasi merefleksikan karakteristik yang akan menghasilkan kesuksesan produk di pasaran?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Menyusun Spesifikasi Akhir (1)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6220" cy="4565650"/>
          </a:xfrm>
        </p:spPr>
        <p:txBody>
          <a:bodyPr/>
          <a:lstStyle/>
          <a:p>
            <a:pPr eaLnBrk="1" hangingPunct="1"/>
            <a:r>
              <a:rPr lang="en-US" smtClean="0"/>
              <a:t>Disusun setelah pemilihan konsep</a:t>
            </a:r>
          </a:p>
          <a:p>
            <a:pPr eaLnBrk="1" hangingPunct="1"/>
            <a:r>
              <a:rPr lang="en-US" smtClean="0"/>
              <a:t>Merupakan revisi (perbaikan) dari spesifikasi target</a:t>
            </a:r>
          </a:p>
          <a:p>
            <a:pPr eaLnBrk="1" hangingPunct="1"/>
            <a:endParaRPr lang="en-US" smtClean="0"/>
          </a:p>
        </p:txBody>
      </p:sp>
      <p:pic>
        <p:nvPicPr>
          <p:cNvPr id="1044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54" y="3500439"/>
            <a:ext cx="8748346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Line 6"/>
          <p:cNvSpPr>
            <a:spLocks noChangeShapeType="1"/>
          </p:cNvSpPr>
          <p:nvPr/>
        </p:nvSpPr>
        <p:spPr bwMode="auto">
          <a:xfrm flipV="1">
            <a:off x="5077558" y="4437063"/>
            <a:ext cx="1365738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067908" y="6308726"/>
            <a:ext cx="1726223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Spesifikasi Akhir</a:t>
            </a:r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6156081" y="3789363"/>
            <a:ext cx="1223596" cy="647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Apa Itu Spesifikasi Produk? (1)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Kebutuhan pelanggan merupakan “</a:t>
            </a:r>
            <a:r>
              <a:rPr lang="en-US" sz="2000" i="1" smtClean="0"/>
              <a:t>languange of customer</a:t>
            </a:r>
            <a:r>
              <a:rPr lang="en-US" sz="2000" smtClean="0"/>
              <a:t>“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Kebutuhan yang diekspresikan pelanggan tidak mencukupi untuk mengetahui tentang bagaimana (</a:t>
            </a:r>
            <a:r>
              <a:rPr lang="en-US" sz="2000" i="1" smtClean="0"/>
              <a:t>how</a:t>
            </a:r>
            <a:r>
              <a:rPr lang="en-US" sz="2000" smtClean="0"/>
              <a:t>) mendesign prdoduk 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Tim pengembang menyusun sekumpulan spesifikasi produk yang menjelaskan secara tepat, terukur, dan detil apa (</a:t>
            </a:r>
            <a:r>
              <a:rPr lang="en-US" sz="2000" i="1" smtClean="0"/>
              <a:t>what</a:t>
            </a:r>
            <a:r>
              <a:rPr lang="en-US" sz="2000" smtClean="0"/>
              <a:t>) yang harus dilakukan produk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Contoh pengembangan produk garpu suspensi sepeda gunung: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Customer need: </a:t>
            </a:r>
            <a:r>
              <a:rPr lang="en-US" sz="2000" i="1" smtClean="0"/>
              <a:t>suspensi mudah untuk dipasang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Spesifikasi : </a:t>
            </a:r>
            <a:r>
              <a:rPr lang="en-US" sz="2000" i="1" smtClean="0"/>
              <a:t>waktu rata-rata untuk memasang garpu pada frame kurang dari 75 detik</a:t>
            </a:r>
            <a:r>
              <a:rPr lang="en-US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Menyusun Spesifikasi Akhir (2)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777" y="1557339"/>
            <a:ext cx="8786446" cy="4751387"/>
          </a:xfrm>
        </p:spPr>
        <p:txBody>
          <a:bodyPr/>
          <a:lstStyle/>
          <a:p>
            <a:pPr eaLnBrk="1" hangingPunct="1"/>
            <a:r>
              <a:rPr lang="en-US" smtClean="0"/>
              <a:t>Proses:</a:t>
            </a:r>
          </a:p>
          <a:p>
            <a:pPr eaLnBrk="1" hangingPunct="1">
              <a:buFontTx/>
              <a:buNone/>
            </a:pPr>
            <a:r>
              <a:rPr lang="en-US" smtClean="0"/>
              <a:t>	1.Mengembangkan model teknis dari produk</a:t>
            </a:r>
          </a:p>
          <a:p>
            <a:pPr eaLnBrk="1" hangingPunct="1">
              <a:buFontTx/>
              <a:buNone/>
            </a:pPr>
            <a:r>
              <a:rPr lang="en-US" smtClean="0"/>
              <a:t>	2.Mengembangkan model biaya dari produk</a:t>
            </a:r>
          </a:p>
          <a:p>
            <a:pPr eaLnBrk="1" hangingPunct="1">
              <a:buFontTx/>
              <a:buNone/>
            </a:pPr>
            <a:r>
              <a:rPr lang="en-US" smtClean="0"/>
              <a:t>	3.Memperbaiki spesifikasi, membuat </a:t>
            </a:r>
            <a:r>
              <a:rPr lang="en-US" i="1" smtClean="0"/>
              <a:t>trade-off</a:t>
            </a: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r>
              <a:rPr lang="en-US" smtClean="0"/>
              <a:t>	   apabila diperlukan</a:t>
            </a:r>
          </a:p>
          <a:p>
            <a:pPr eaLnBrk="1" hangingPunct="1">
              <a:buFontTx/>
              <a:buNone/>
            </a:pPr>
            <a:r>
              <a:rPr lang="en-US" smtClean="0"/>
              <a:t>	4.Menentukan spesifikasi yang sesuai</a:t>
            </a:r>
          </a:p>
          <a:p>
            <a:pPr eaLnBrk="1" hangingPunct="1">
              <a:buFontTx/>
              <a:buNone/>
            </a:pPr>
            <a:r>
              <a:rPr lang="en-US" smtClean="0"/>
              <a:t>	5.Merefleksikan hasil dan proses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Mengembangkan Model Teknis (1)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6220" cy="4637088"/>
          </a:xfrm>
        </p:spPr>
        <p:txBody>
          <a:bodyPr/>
          <a:lstStyle/>
          <a:p>
            <a:pPr eaLnBrk="1" hangingPunct="1"/>
            <a:r>
              <a:rPr lang="en-US" smtClean="0"/>
              <a:t>Model teknis: suatu alat bantu memprediksi nilai metrik untuk menetapkan sekumpulan keputusan perancangan yang tertentu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Model : analitik dan fisik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Mengembangkan Model Teknis (2)</a:t>
            </a:r>
          </a:p>
        </p:txBody>
      </p:sp>
      <p:pic>
        <p:nvPicPr>
          <p:cNvPr id="107524" name="Picture 4" descr="exhibit5-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b="5199"/>
          <a:stretch>
            <a:fillRect/>
          </a:stretch>
        </p:blipFill>
        <p:spPr>
          <a:xfrm>
            <a:off x="323851" y="1341438"/>
            <a:ext cx="8569569" cy="513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Mengembangkan Model Biaya (1)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Tujuan adalah untuk memastikan produk dapat diproduksi pada target biaya.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Target biaya adalah biaya manufaktur dimana perusahaan dan distributor dapat menghasilkan profit dan tetap dapat memasarkan pada </a:t>
            </a:r>
            <a:r>
              <a:rPr lang="en-US" sz="2400" i="1" smtClean="0"/>
              <a:t>end user</a:t>
            </a:r>
            <a:r>
              <a:rPr lang="en-US" sz="2400" smtClean="0"/>
              <a:t> dengan harga yang kompetitif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Biaya manufaktur dapat diperkirakan dengan membuat </a:t>
            </a:r>
            <a:r>
              <a:rPr lang="en-US" sz="2400" i="1" smtClean="0"/>
              <a:t>bill of materials</a:t>
            </a:r>
            <a:r>
              <a:rPr lang="en-US" sz="2400" smtClean="0"/>
              <a:t> (daftar komponen) disertai harga pembelian atau fabrikasi dari setiap komponen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Mengembangkan Model Biaya (2)</a:t>
            </a:r>
          </a:p>
        </p:txBody>
      </p:sp>
      <p:pic>
        <p:nvPicPr>
          <p:cNvPr id="109572" name="Picture 4" descr="exhibit5-1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634"/>
          <a:stretch>
            <a:fillRect/>
          </a:stretch>
        </p:blipFill>
        <p:spPr>
          <a:xfrm>
            <a:off x="756138" y="1196975"/>
            <a:ext cx="7848600" cy="5505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Memperbaiki Spesifikasi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654" y="1196975"/>
            <a:ext cx="8291146" cy="4929188"/>
          </a:xfrm>
        </p:spPr>
        <p:txBody>
          <a:bodyPr/>
          <a:lstStyle/>
          <a:p>
            <a:pPr eaLnBrk="1" hangingPunct="1"/>
            <a:r>
              <a:rPr lang="en-US" sz="2800" smtClean="0"/>
              <a:t>Competitive map (</a:t>
            </a:r>
            <a:r>
              <a:rPr lang="en-US" sz="2800" i="1" smtClean="0"/>
              <a:t>trade-off map</a:t>
            </a:r>
            <a:r>
              <a:rPr lang="en-US" sz="2800" smtClean="0"/>
              <a:t>)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105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138" y="1916114"/>
            <a:ext cx="7848600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Tugas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Buatlah daftar metrik untuk suatu produk </a:t>
            </a:r>
          </a:p>
          <a:p>
            <a:pPr>
              <a:buFontTx/>
              <a:buNone/>
            </a:pPr>
            <a:r>
              <a:rPr lang="en-US" smtClean="0"/>
              <a:t>	1. pena yang menulis dengan lancar</a:t>
            </a:r>
          </a:p>
          <a:p>
            <a:pPr>
              <a:buFontTx/>
              <a:buNone/>
            </a:pPr>
            <a:r>
              <a:rPr lang="en-US" smtClean="0"/>
              <a:t>	2. bahan baku atap yang tahan lama</a:t>
            </a:r>
          </a:p>
          <a:p>
            <a:endParaRPr lang="en-US" smtClean="0"/>
          </a:p>
        </p:txBody>
      </p:sp>
      <p:sp>
        <p:nvSpPr>
          <p:cNvPr id="11162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Apa Itu Spesifikasi Produk? (2)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81" y="1557338"/>
            <a:ext cx="86868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600" smtClean="0"/>
              <a:t>Istilah lain dari spesifikasi produk yang digunakan oleh beberapa perusahaan: peryaratan produk (</a:t>
            </a:r>
            <a:r>
              <a:rPr lang="en-US" sz="1600" i="1" smtClean="0"/>
              <a:t>product requirements</a:t>
            </a:r>
            <a:r>
              <a:rPr lang="en-US" sz="1600" smtClean="0"/>
              <a:t>), karakterisitik teknik (</a:t>
            </a:r>
            <a:r>
              <a:rPr lang="en-US" sz="1600" i="1" smtClean="0"/>
              <a:t>engineering characteristics</a:t>
            </a:r>
            <a:r>
              <a:rPr lang="en-US" sz="1600" smtClean="0"/>
              <a:t>), spesifikasi teknis (</a:t>
            </a:r>
            <a:r>
              <a:rPr lang="en-US" sz="1600" i="1" smtClean="0"/>
              <a:t>technical specifications</a:t>
            </a:r>
            <a:r>
              <a:rPr lang="en-US" sz="1600" smtClean="0"/>
              <a:t>), dlsb.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Suatu spesikasi berisi suatu metrik (</a:t>
            </a:r>
            <a:r>
              <a:rPr lang="en-US" sz="1600" i="1" smtClean="0"/>
              <a:t>metric</a:t>
            </a:r>
            <a:r>
              <a:rPr lang="en-US" sz="1600" smtClean="0"/>
              <a:t>) dan suatu nilai  (</a:t>
            </a:r>
            <a:r>
              <a:rPr lang="en-US" sz="1600" i="1" smtClean="0"/>
              <a:t>value</a:t>
            </a:r>
            <a:r>
              <a:rPr lang="en-US" sz="1600" smtClean="0"/>
              <a:t>) 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Contoh pengembangan produk suspensi sepeda gunung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	Spesifikasi: </a:t>
            </a:r>
            <a:r>
              <a:rPr lang="en-US" sz="1600" i="1" smtClean="0"/>
              <a:t>waktu rata-rata untuk memasang suspensi kurang dari 75 detik</a:t>
            </a:r>
            <a:r>
              <a:rPr lang="en-US" sz="1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	Metrik: waktu rata-rata untuk memasang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	Nilai: kurang dari 75 detik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Nilai dapat berbentuk suatu angka tertentu, suatu range, atau suatu ketidaksamaan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sz="1600" smtClean="0"/>
              <a:t>Nilai selalu diberi label dengan suatu unit yang tepat, mis: sekon, kilogram, joule, dll)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	</a:t>
            </a:r>
          </a:p>
          <a:p>
            <a:pPr eaLnBrk="1" hangingPunct="1">
              <a:lnSpc>
                <a:spcPct val="80000"/>
              </a:lnSpc>
            </a:pPr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Kapan Spesifikasi Disusun?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890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77" y="2636839"/>
            <a:ext cx="874981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Line 7"/>
          <p:cNvSpPr>
            <a:spLocks noChangeShapeType="1"/>
          </p:cNvSpPr>
          <p:nvPr/>
        </p:nvSpPr>
        <p:spPr bwMode="auto">
          <a:xfrm flipV="1">
            <a:off x="1547446" y="3644900"/>
            <a:ext cx="504092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5" name="Line 8"/>
          <p:cNvSpPr>
            <a:spLocks noChangeShapeType="1"/>
          </p:cNvSpPr>
          <p:nvPr/>
        </p:nvSpPr>
        <p:spPr bwMode="auto">
          <a:xfrm flipH="1" flipV="1">
            <a:off x="6803781" y="3644900"/>
            <a:ext cx="216877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6" name="Text Box 9"/>
          <p:cNvSpPr txBox="1">
            <a:spLocks noChangeArrowheads="1"/>
          </p:cNvSpPr>
          <p:nvPr/>
        </p:nvSpPr>
        <p:spPr bwMode="auto">
          <a:xfrm>
            <a:off x="826477" y="5589588"/>
            <a:ext cx="180095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9097" name="Text Box 10"/>
          <p:cNvSpPr txBox="1">
            <a:spLocks noChangeArrowheads="1"/>
          </p:cNvSpPr>
          <p:nvPr/>
        </p:nvSpPr>
        <p:spPr bwMode="auto">
          <a:xfrm>
            <a:off x="684336" y="5734050"/>
            <a:ext cx="2158511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Spesifikasi target</a:t>
            </a:r>
          </a:p>
        </p:txBody>
      </p:sp>
      <p:sp>
        <p:nvSpPr>
          <p:cNvPr id="89098" name="Text Box 11"/>
          <p:cNvSpPr txBox="1">
            <a:spLocks noChangeArrowheads="1"/>
          </p:cNvSpPr>
          <p:nvPr/>
        </p:nvSpPr>
        <p:spPr bwMode="auto">
          <a:xfrm>
            <a:off x="6012474" y="5734050"/>
            <a:ext cx="201490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Spesifikasi akhir</a:t>
            </a:r>
          </a:p>
        </p:txBody>
      </p:sp>
      <p:sp>
        <p:nvSpPr>
          <p:cNvPr id="89099" name="Oval 12"/>
          <p:cNvSpPr>
            <a:spLocks noChangeArrowheads="1"/>
          </p:cNvSpPr>
          <p:nvPr/>
        </p:nvSpPr>
        <p:spPr bwMode="auto">
          <a:xfrm>
            <a:off x="1834661" y="2852738"/>
            <a:ext cx="1225062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Oval 13"/>
          <p:cNvSpPr>
            <a:spLocks noChangeArrowheads="1"/>
          </p:cNvSpPr>
          <p:nvPr/>
        </p:nvSpPr>
        <p:spPr bwMode="auto">
          <a:xfrm>
            <a:off x="5867400" y="2852738"/>
            <a:ext cx="1223597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Spesifikasi Target Dan </a:t>
            </a:r>
            <a:br>
              <a:rPr lang="en-US" sz="4000" smtClean="0"/>
            </a:br>
            <a:r>
              <a:rPr lang="en-US" sz="4000" smtClean="0"/>
              <a:t>Spesifikasi Akhir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Disusun setelah tahap identifikasi kebutuhan pelanggan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Disusun sebelum tim pengembang mengetahui apa kendala dan yang didapatkan dari teknologi yang akan digunakan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Spesifikasi target direvisi (diperbaiki) setelah suatu konsep produk dipilih dimana tim pengembang telah dapat menilai kendala dari teknologi yang digunakan serta dapat memperkirakan biaya produksi produk </a:t>
            </a:r>
            <a:r>
              <a:rPr lang="en-US" sz="2400" smtClean="0">
                <a:sym typeface="Wingdings" pitchFamily="2" charset="2"/>
              </a:rPr>
              <a:t> hasil revisi merupakan </a:t>
            </a:r>
            <a:r>
              <a:rPr lang="en-US" sz="2400" i="1" smtClean="0">
                <a:sym typeface="Wingdings" pitchFamily="2" charset="2"/>
              </a:rPr>
              <a:t>Spesifikasi Akhir</a:t>
            </a:r>
            <a:endParaRPr lang="en-US" sz="2400" i="1" smtClean="0"/>
          </a:p>
          <a:p>
            <a:pPr eaLnBrk="1" hangingPunct="1">
              <a:lnSpc>
                <a:spcPct val="90000"/>
              </a:lnSpc>
            </a:pPr>
            <a:endParaRPr lang="en-US" sz="2400" i="1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Menyusun Spesifikasi Target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81" y="1628776"/>
            <a:ext cx="8714642" cy="4752975"/>
          </a:xfrm>
        </p:spPr>
        <p:txBody>
          <a:bodyPr/>
          <a:lstStyle/>
          <a:p>
            <a:pPr eaLnBrk="1" hangingPunct="1"/>
            <a:r>
              <a:rPr lang="en-US" smtClean="0"/>
              <a:t>Proses:</a:t>
            </a:r>
          </a:p>
          <a:p>
            <a:pPr eaLnBrk="1" hangingPunct="1">
              <a:buFontTx/>
              <a:buNone/>
            </a:pPr>
            <a:r>
              <a:rPr lang="en-US" smtClean="0"/>
              <a:t>	1. Menyiapkan daftar metrik</a:t>
            </a:r>
          </a:p>
          <a:p>
            <a:pPr eaLnBrk="1" hangingPunct="1">
              <a:buFontTx/>
              <a:buNone/>
            </a:pPr>
            <a:r>
              <a:rPr lang="en-US" smtClean="0"/>
              <a:t>	2. Mengumpulkan informasi tentang pesaing</a:t>
            </a:r>
          </a:p>
          <a:p>
            <a:pPr eaLnBrk="1" hangingPunct="1">
              <a:buFontTx/>
              <a:buNone/>
            </a:pPr>
            <a:r>
              <a:rPr lang="en-US" smtClean="0"/>
              <a:t>	3. Menetapkan nilai target ideal dan marginal </a:t>
            </a:r>
          </a:p>
          <a:p>
            <a:pPr eaLnBrk="1" hangingPunct="1">
              <a:buFontTx/>
              <a:buNone/>
            </a:pPr>
            <a:r>
              <a:rPr lang="en-US" smtClean="0"/>
              <a:t>	    yang dapat diterima</a:t>
            </a:r>
          </a:p>
          <a:p>
            <a:pPr eaLnBrk="1" hangingPunct="1">
              <a:buFontTx/>
              <a:buNone/>
            </a:pPr>
            <a:r>
              <a:rPr lang="en-US" smtClean="0"/>
              <a:t>	4. Merefleksikan hasil dan proses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Contoh Produk:  </a:t>
            </a:r>
            <a:br>
              <a:rPr lang="en-US" sz="4000" smtClean="0"/>
            </a:br>
            <a:r>
              <a:rPr lang="en-US" sz="4000" smtClean="0"/>
              <a:t>Garpu Suspensi Sepeda Gunung</a:t>
            </a:r>
          </a:p>
        </p:txBody>
      </p:sp>
      <p:pic>
        <p:nvPicPr>
          <p:cNvPr id="9216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8974" y="2189163"/>
            <a:ext cx="7406054" cy="3346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924" y="476250"/>
            <a:ext cx="8291146" cy="922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Kebutuhan Pelanggan Produk </a:t>
            </a:r>
            <a:br>
              <a:rPr lang="en-US" sz="2800" smtClean="0"/>
            </a:br>
            <a:r>
              <a:rPr lang="en-US" sz="2800" smtClean="0"/>
              <a:t>Garpu Suspensi Sepeda Gunung</a:t>
            </a:r>
            <a:r>
              <a:rPr lang="en-US" sz="4000" smtClean="0"/>
              <a:t> </a:t>
            </a:r>
          </a:p>
        </p:txBody>
      </p:sp>
      <p:pic>
        <p:nvPicPr>
          <p:cNvPr id="93188" name="Picture 3"/>
          <p:cNvPicPr>
            <a:picLocks noChangeArrowheads="1"/>
          </p:cNvPicPr>
          <p:nvPr/>
        </p:nvPicPr>
        <p:blipFill>
          <a:blip r:embed="rId2"/>
          <a:srcRect t="22003" r="31491"/>
          <a:stretch>
            <a:fillRect/>
          </a:stretch>
        </p:blipFill>
        <p:spPr bwMode="auto">
          <a:xfrm>
            <a:off x="756138" y="1557338"/>
            <a:ext cx="7848600" cy="53006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Relative Importance of Needs</a:t>
            </a:r>
          </a:p>
        </p:txBody>
      </p:sp>
      <p:sp>
        <p:nvSpPr>
          <p:cNvPr id="942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Teknik Industri Universitas Komputer Indonesia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06769" y="1357313"/>
          <a:ext cx="60960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Needs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Scale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Feature is undesirable. I would not consider a product with this feature</a:t>
                      </a:r>
                      <a:endParaRPr lang="en-US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Feature is not important, but </a:t>
                      </a:r>
                    </a:p>
                    <a:p>
                      <a:r>
                        <a:rPr lang="en-US" sz="1800" dirty="0" smtClean="0"/>
                        <a:t>I would not mind having it</a:t>
                      </a:r>
                      <a:endParaRPr lang="en-US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Feature would be nice to have, but is not necessary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Feature is highly desirable, but I would consider a product without it</a:t>
                      </a:r>
                    </a:p>
                    <a:p>
                      <a:endParaRPr lang="en-US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Feature is critical, I would not consider a product without this future</a:t>
                      </a:r>
                    </a:p>
                    <a:p>
                      <a:endParaRPr lang="en-US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84406" marR="844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On-screen Show (4:3)</PresentationFormat>
  <Paragraphs>192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Spesifikasi Produk</vt:lpstr>
      <vt:lpstr>Apa Itu Spesifikasi Produk? (1)</vt:lpstr>
      <vt:lpstr>Apa Itu Spesifikasi Produk? (2)</vt:lpstr>
      <vt:lpstr>Kapan Spesifikasi Disusun?</vt:lpstr>
      <vt:lpstr>Spesifikasi Target Dan  Spesifikasi Akhir</vt:lpstr>
      <vt:lpstr>Menyusun Spesifikasi Target</vt:lpstr>
      <vt:lpstr>Contoh Produk:   Garpu Suspensi Sepeda Gunung</vt:lpstr>
      <vt:lpstr>Kebutuhan Pelanggan Produk  Garpu Suspensi Sepeda Gunung </vt:lpstr>
      <vt:lpstr>Relative Importance of Needs</vt:lpstr>
      <vt:lpstr>Menyiapkan Daftar Metrik</vt:lpstr>
      <vt:lpstr>Daftar Metrik Produk Suspensi </vt:lpstr>
      <vt:lpstr>Menghubungkan Metrik  Dengan Kebutuhan </vt:lpstr>
      <vt:lpstr>Mengumpulkan Informasi Tentang Pesaing Benchmark Berdasarkan Metrik</vt:lpstr>
      <vt:lpstr>Mengumpulkan Informasi Tentang Pesaing Benchmark Berdasarkan Perasaan Puas  Terhadap Kebutuhan </vt:lpstr>
      <vt:lpstr>Menetapkan Nilai Target Ideal  Dan Marginal</vt:lpstr>
      <vt:lpstr>Mengekspresikan Nilai Metrik</vt:lpstr>
      <vt:lpstr>Spesifikasi Target</vt:lpstr>
      <vt:lpstr>Merefleksikan Hasil Dan Proses </vt:lpstr>
      <vt:lpstr>Menyusun Spesifikasi Akhir (1)</vt:lpstr>
      <vt:lpstr>Menyusun Spesifikasi Akhir (2)</vt:lpstr>
      <vt:lpstr>Mengembangkan Model Teknis (1)</vt:lpstr>
      <vt:lpstr>Mengembangkan Model Teknis (2)</vt:lpstr>
      <vt:lpstr>Mengembangkan Model Biaya (1)</vt:lpstr>
      <vt:lpstr>Mengembangkan Model Biaya (2)</vt:lpstr>
      <vt:lpstr>Memperbaiki Spesifikasi</vt:lpstr>
      <vt:lpstr>Tugas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Spesifikasi Produk</dc:title>
  <dc:creator>moi</dc:creator>
  <cp:lastModifiedBy>moi</cp:lastModifiedBy>
  <cp:revision>1</cp:revision>
  <dcterms:created xsi:type="dcterms:W3CDTF">2012-10-21T05:10:38Z</dcterms:created>
  <dcterms:modified xsi:type="dcterms:W3CDTF">2012-10-21T05:10:57Z</dcterms:modified>
</cp:coreProperties>
</file>