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 autoAdjust="0"/>
    <p:restoredTop sz="92773" autoAdjust="0"/>
  </p:normalViewPr>
  <p:slideViewPr>
    <p:cSldViewPr>
      <p:cViewPr>
        <p:scale>
          <a:sx n="78" d="100"/>
          <a:sy n="78" d="100"/>
        </p:scale>
        <p:origin x="-9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2B3B-D207-4719-B985-B726E96575DF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E647-BD40-4C3F-98C9-FE1943A96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82E2-33EC-4D62-B2CF-0260D401D73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4B825-7D69-4B96-8EED-2C26F7159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B825-7D69-4B96-8EED-2C26F7159A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90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803A9F-2E01-4682-811A-E068FDFC8E4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5514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BD2824-7251-4DFE-A2D5-5564A1C107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7D20D-A557-404B-856D-73134BB2FB9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F915-740F-4B69-B0A6-D607CC1096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6" y="68265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6" y="68265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616BD-43A9-43DC-B109-B872D630FD38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FD92-C915-41E1-B33D-DDCF2C179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6376" y="68265"/>
            <a:ext cx="8786813" cy="5991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5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4F570C-E827-4A56-A056-EBD3202EE2E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5800" y="62658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38988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E07C18-7FA1-4552-86CE-238044B15E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24A220-9638-4362-AAA3-D27FE381C3A3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7AFD2-940B-4F43-8E83-D5CCCCF9D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DDC83-92D6-4B98-9694-4F17BED72E8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CA19-A8CD-4625-A0BF-B651A53B47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6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3F871-9648-46D2-92F2-15EECCB8E915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E158-6B66-4F6D-BE92-BDA6002F01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BA0AD-CC54-4306-99EF-CFF0B7DDC35B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7AE2-6BB2-49B7-865B-E55D10110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E8D45-67ED-4C31-AF67-0A0B8369259C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28B15-BFE5-4E0E-92FE-3C0DD7CB1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6BB39-9AC8-4AF9-A6BD-9CF4383DB74C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9CDB4-2179-49A3-BC68-D12A876EC0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F2C96-1F60-432C-BEE3-820C54090977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F5D6E-18B5-44B6-BFE7-1FF767F06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BE3A7-46F9-48C0-99E7-A33853CF6058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A2330-F75E-45E2-BF0C-E502F213AA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6" y="68265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6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C1878BF-B5F8-47AC-9F83-5975827C0C91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B08AB8-0B2B-48DF-B5FB-841C332F50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0" y="1600200"/>
            <a:ext cx="4953000" cy="13081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HUKUM NEWTON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57600" y="4648200"/>
            <a:ext cx="56388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Teknik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Informatika</a:t>
            </a:r>
            <a:endParaRPr lang="en-US" sz="2600" b="1" kern="0" dirty="0" smtClean="0">
              <a:solidFill>
                <a:srgbClr val="7030A0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Universitas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Komputer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Indonesia-UNIKOM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066800"/>
            <a:ext cx="2971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DIAGRAM BENDA BEBAS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324600"/>
            <a:ext cx="3146425" cy="304801"/>
          </a:xfrm>
        </p:spPr>
        <p:txBody>
          <a:bodyPr/>
          <a:lstStyle/>
          <a:p>
            <a:fld id="{2008EFDE-E4DE-4A4E-8480-D79EC046A52C}" type="datetime2">
              <a:rPr lang="en-US" altLang="en-US" b="1" smtClean="0">
                <a:solidFill>
                  <a:srgbClr val="FF0000"/>
                </a:solidFill>
              </a:rPr>
              <a:pPr/>
              <a:t>Thursday, October 18, 2012</a:t>
            </a:fld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2824-7251-4DFE-A2D5-5564A1C107F8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John</a:t>
            </a:r>
            <a:r>
              <a:rPr kumimoji="0" lang="en-US" sz="260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600" i="0" u="none" strike="noStrike" kern="0" cap="none" spc="0" normalizeH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adler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79CE-D8C5-4040-8029-A3B160550288}" type="datetime8">
              <a:rPr lang="en-US"/>
              <a:pPr/>
              <a:t>10/18/2012 8:58 PM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86E5-B51D-4051-AB5C-4391DF55023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Diagram Benda </a:t>
            </a:r>
            <a:r>
              <a:rPr lang="en-US" dirty="0" err="1">
                <a:solidFill>
                  <a:srgbClr val="FF0000"/>
                </a:solidFill>
              </a:rPr>
              <a:t>Bebas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79475"/>
            <a:ext cx="8229600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yang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Benda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percepatan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err="1"/>
              <a:t>Percepatan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benda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inersial</a:t>
            </a:r>
            <a:r>
              <a:rPr lang="en-US" dirty="0"/>
              <a:t> (a=0).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BCE7-F81C-4B59-ABEE-F81FDA78750E}" type="datetime8">
              <a:rPr lang="en-US"/>
              <a:pPr/>
              <a:t>10/18/2012 8:58 PM</a:t>
            </a:fld>
            <a:endParaRPr lang="en-US" alt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693A-FDB1-4F57-87D8-5CB51B9AA2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-2819400" y="838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Contoh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9600" y="1752600"/>
            <a:ext cx="2743200" cy="1600200"/>
            <a:chOff x="384" y="1104"/>
            <a:chExt cx="1728" cy="1008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624" y="1488"/>
              <a:ext cx="86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384" y="2016"/>
              <a:ext cx="1392" cy="96"/>
            </a:xfrm>
            <a:prstGeom prst="rect">
              <a:avLst/>
            </a:prstGeom>
            <a:solidFill>
              <a:srgbClr val="376F9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816" y="1104"/>
              <a:ext cx="480" cy="384"/>
            </a:xfrm>
            <a:prstGeom prst="rect">
              <a:avLst/>
            </a:prstGeom>
            <a:solidFill>
              <a:srgbClr val="8FBAD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1296" y="12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824" y="11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912" y="115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912" y="163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343400" y="1447800"/>
            <a:ext cx="2971800" cy="1966913"/>
            <a:chOff x="2736" y="912"/>
            <a:chExt cx="1872" cy="1239"/>
          </a:xfrm>
        </p:grpSpPr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384"/>
            </a:xfrm>
            <a:prstGeom prst="rect">
              <a:avLst/>
            </a:prstGeom>
            <a:solidFill>
              <a:srgbClr val="8FBAD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3312" y="130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3696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4320" y="12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3552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3552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3360" y="192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  <a:r>
                <a:rPr lang="en-US"/>
                <a:t>g</a:t>
              </a: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3552" y="91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r>
                <a:rPr lang="en-US" baseline="-25000"/>
                <a:t>1 </a:t>
              </a:r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H="1">
              <a:off x="2976" y="16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2736" y="1488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</a:t>
              </a:r>
              <a:r>
                <a:rPr lang="en-US" baseline="-25000" dirty="0"/>
                <a:t>g1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343400" y="3581400"/>
            <a:ext cx="2971800" cy="2057400"/>
            <a:chOff x="2736" y="2256"/>
            <a:chExt cx="1872" cy="1296"/>
          </a:xfrm>
        </p:grpSpPr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3216" y="2688"/>
              <a:ext cx="86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Text Box 22"/>
            <p:cNvSpPr txBox="1">
              <a:spLocks noChangeArrowheads="1"/>
            </p:cNvSpPr>
            <p:nvPr/>
          </p:nvSpPr>
          <p:spPr bwMode="auto">
            <a:xfrm>
              <a:off x="3504" y="283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</a:p>
          </p:txBody>
        </p:sp>
        <p:sp>
          <p:nvSpPr>
            <p:cNvPr id="35863" name="Text Box 23"/>
            <p:cNvSpPr txBox="1">
              <a:spLocks noChangeArrowheads="1"/>
            </p:cNvSpPr>
            <p:nvPr/>
          </p:nvSpPr>
          <p:spPr bwMode="auto">
            <a:xfrm>
              <a:off x="4272" y="2457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</a:t>
              </a:r>
              <a:r>
                <a:rPr lang="en-US" baseline="-25000" dirty="0"/>
                <a:t>g1</a:t>
              </a:r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H="1">
              <a:off x="4032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>
              <a:off x="3600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Text Box 26"/>
            <p:cNvSpPr txBox="1">
              <a:spLocks noChangeArrowheads="1"/>
            </p:cNvSpPr>
            <p:nvPr/>
          </p:nvSpPr>
          <p:spPr bwMode="auto">
            <a:xfrm>
              <a:off x="3600" y="326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  <a:r>
                <a:rPr lang="en-US"/>
                <a:t>g</a:t>
              </a:r>
            </a:p>
          </p:txBody>
        </p:sp>
        <p:sp>
          <p:nvSpPr>
            <p:cNvPr id="35867" name="Text Box 27"/>
            <p:cNvSpPr txBox="1">
              <a:spLocks noChangeArrowheads="1"/>
            </p:cNvSpPr>
            <p:nvPr/>
          </p:nvSpPr>
          <p:spPr bwMode="auto">
            <a:xfrm>
              <a:off x="3696" y="2409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  <a:r>
                <a:rPr lang="en-US"/>
                <a:t>g</a:t>
              </a:r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3648" y="23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V="1">
              <a:off x="3360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Text Box 30"/>
            <p:cNvSpPr txBox="1">
              <a:spLocks noChangeArrowheads="1"/>
            </p:cNvSpPr>
            <p:nvPr/>
          </p:nvSpPr>
          <p:spPr bwMode="auto">
            <a:xfrm>
              <a:off x="3120" y="22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r>
                <a:rPr lang="en-US" baseline="-25000"/>
                <a:t>2</a:t>
              </a:r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H="1">
              <a:off x="2832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Text Box 32"/>
            <p:cNvSpPr txBox="1">
              <a:spLocks noChangeArrowheads="1"/>
            </p:cNvSpPr>
            <p:nvPr/>
          </p:nvSpPr>
          <p:spPr bwMode="auto">
            <a:xfrm>
              <a:off x="2736" y="3168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f</a:t>
              </a:r>
              <a:r>
                <a:rPr lang="en-US" baseline="-25000" dirty="0"/>
                <a:t>g2</a:t>
              </a:r>
            </a:p>
          </p:txBody>
        </p:sp>
      </p:grp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762000" y="4175125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Bagaimana diagram benda bebas jika F bekerja pada m</a:t>
            </a:r>
            <a:r>
              <a:rPr lang="en-US" sz="2000" baseline="-25000"/>
              <a:t>2</a:t>
            </a:r>
            <a:r>
              <a:rPr lang="en-US" sz="2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C06-E519-4A35-9846-681021902C37}" type="datetime8">
              <a:rPr lang="en-US"/>
              <a:pPr/>
              <a:t>10/18/2012 8:58 PM</a:t>
            </a:fld>
            <a:endParaRPr lang="en-US" alt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E4F-37B6-43F1-A1D0-A76AC5318B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960438"/>
            <a:ext cx="7848600" cy="8683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" charset="0"/>
              </a:rPr>
              <a:t>CONTOH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143000" y="2362200"/>
            <a:ext cx="2057400" cy="1295400"/>
            <a:chOff x="720" y="1488"/>
            <a:chExt cx="1296" cy="816"/>
          </a:xfrm>
        </p:grpSpPr>
        <p:sp>
          <p:nvSpPr>
            <p:cNvPr id="19462" name="Rectangle 6" descr="Dark downward diagonal"/>
            <p:cNvSpPr>
              <a:spLocks noChangeArrowheads="1"/>
            </p:cNvSpPr>
            <p:nvPr/>
          </p:nvSpPr>
          <p:spPr bwMode="auto">
            <a:xfrm>
              <a:off x="720" y="1488"/>
              <a:ext cx="1296" cy="81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720" y="1488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016" y="1488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86000" y="2057400"/>
            <a:ext cx="1371600" cy="685800"/>
            <a:chOff x="1440" y="1296"/>
            <a:chExt cx="864" cy="432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112" y="1296"/>
              <a:ext cx="192" cy="19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440" y="12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294" y="14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352800" y="2743200"/>
            <a:ext cx="609600" cy="533400"/>
            <a:chOff x="2112" y="1728"/>
            <a:chExt cx="384" cy="336"/>
          </a:xfrm>
        </p:grpSpPr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2112" y="172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160" y="177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524000" y="1828800"/>
            <a:ext cx="762000" cy="533400"/>
            <a:chOff x="960" y="1152"/>
            <a:chExt cx="480" cy="336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960" y="1152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1056" y="120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143000" y="38100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n-US" sz="2400"/>
              <a:t>Hitung percepatan masing-masing benda dan tegangan tali pada gambar di atas jika diketahui m</a:t>
            </a:r>
            <a:r>
              <a:rPr lang="en-US" sz="2400" baseline="-25000"/>
              <a:t>1</a:t>
            </a:r>
            <a:r>
              <a:rPr lang="en-US" sz="2400"/>
              <a:t> = 2 kg dan m</a:t>
            </a:r>
            <a:r>
              <a:rPr lang="en-US" sz="2400" baseline="-25000"/>
              <a:t>2 </a:t>
            </a:r>
            <a:r>
              <a:rPr lang="en-US" sz="2400"/>
              <a:t>= 3 kg! Anggap lantai licin.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810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73" grpId="0"/>
      <p:bldP spid="194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E7E2-A871-486D-8EA4-923E1D27005E}" type="datetime8">
              <a:rPr lang="en-US"/>
              <a:pPr/>
              <a:t>10/18/2012 8:58 PM</a:t>
            </a:fld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A460-2BBB-49FF-9654-4CF3A65DD0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143000" y="38100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/>
              <a:t>Diketahui koefisien gesekan pada lantai </a:t>
            </a:r>
            <a:r>
              <a:rPr lang="en-US" sz="2400">
                <a:sym typeface="Symbol" pitchFamily="18" charset="2"/>
              </a:rPr>
              <a:t></a:t>
            </a:r>
            <a:r>
              <a:rPr lang="en-US" sz="2400" baseline="-25000"/>
              <a:t>k</a:t>
            </a:r>
            <a:r>
              <a:rPr lang="en-US" sz="2400"/>
              <a:t> = 0,2 dan </a:t>
            </a:r>
            <a:r>
              <a:rPr lang="en-US" sz="2400">
                <a:sym typeface="Symbol" pitchFamily="18" charset="2"/>
              </a:rPr>
              <a:t></a:t>
            </a:r>
            <a:r>
              <a:rPr lang="en-US" sz="2400" baseline="-25000"/>
              <a:t>s</a:t>
            </a:r>
            <a:r>
              <a:rPr lang="en-US" sz="2400"/>
              <a:t> = 0,3. Massa m</a:t>
            </a:r>
            <a:r>
              <a:rPr lang="en-US" sz="2400" baseline="-25000"/>
              <a:t>1</a:t>
            </a:r>
            <a:r>
              <a:rPr lang="en-US" sz="2400"/>
              <a:t> = 10 kg. Tentukan :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810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/>
              <a:t>Massa m</a:t>
            </a:r>
            <a:r>
              <a:rPr lang="en-US" sz="2400" baseline="-25000"/>
              <a:t>2</a:t>
            </a:r>
            <a:r>
              <a:rPr lang="en-US" sz="2400"/>
              <a:t> pada saat benda tersebut akan bergerak</a:t>
            </a:r>
          </a:p>
          <a:p>
            <a:pPr algn="just"/>
            <a:r>
              <a:rPr lang="en-US" sz="2400"/>
              <a:t>Percepatan benda jika massa m</a:t>
            </a:r>
            <a:r>
              <a:rPr lang="en-US" sz="2400" baseline="-25000"/>
              <a:t>2</a:t>
            </a:r>
            <a:r>
              <a:rPr lang="en-US" sz="2400"/>
              <a:t> ditambah 1 kg</a:t>
            </a:r>
            <a:endParaRPr lang="en-US" sz="2400" baseline="-250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143000" y="4572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143000" y="53022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2362200"/>
            <a:ext cx="2057400" cy="1295400"/>
            <a:chOff x="720" y="1488"/>
            <a:chExt cx="1296" cy="816"/>
          </a:xfrm>
        </p:grpSpPr>
        <p:sp>
          <p:nvSpPr>
            <p:cNvPr id="20499" name="Rectangle 19" descr="Dark downward diagonal"/>
            <p:cNvSpPr>
              <a:spLocks noChangeArrowheads="1"/>
            </p:cNvSpPr>
            <p:nvPr/>
          </p:nvSpPr>
          <p:spPr bwMode="auto">
            <a:xfrm>
              <a:off x="720" y="1488"/>
              <a:ext cx="1296" cy="81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720" y="1488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2016" y="1488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86000" y="2057400"/>
            <a:ext cx="1371600" cy="685800"/>
            <a:chOff x="1440" y="1296"/>
            <a:chExt cx="864" cy="432"/>
          </a:xfrm>
        </p:grpSpPr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2112" y="1296"/>
              <a:ext cx="192" cy="19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1440" y="12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2294" y="14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352800" y="2743200"/>
            <a:ext cx="609600" cy="533400"/>
            <a:chOff x="2112" y="1728"/>
            <a:chExt cx="384" cy="336"/>
          </a:xfrm>
        </p:grpSpPr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2112" y="172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2160" y="177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524000" y="1828800"/>
            <a:ext cx="762000" cy="533400"/>
            <a:chOff x="960" y="1152"/>
            <a:chExt cx="480" cy="336"/>
          </a:xfrm>
        </p:grpSpPr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960" y="1152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Text Box 31"/>
            <p:cNvSpPr txBox="1">
              <a:spLocks noChangeArrowheads="1"/>
            </p:cNvSpPr>
            <p:nvPr/>
          </p:nvSpPr>
          <p:spPr bwMode="auto">
            <a:xfrm>
              <a:off x="1056" y="120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1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/>
      <p:bldP spid="20496" grpId="0"/>
      <p:bldP spid="204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0954-DF79-43B4-9198-8D90471B4037}" type="datetime8">
              <a:rPr lang="en-US"/>
              <a:pPr/>
              <a:t>10/18/2012 9:00 PM</a:t>
            </a:fld>
            <a:endParaRPr lang="en-US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Departemen Sains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D338-FC4F-44F8-934B-F0F3C3733B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931863"/>
            <a:ext cx="7848600" cy="868362"/>
          </a:xfrm>
          <a:solidFill>
            <a:srgbClr val="CC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" charset="0"/>
              </a:rPr>
              <a:t>SOAL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52400" y="208915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3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4588" name="AutoShape 12" descr="Walnut"/>
          <p:cNvSpPr>
            <a:spLocks noChangeArrowheads="1"/>
          </p:cNvSpPr>
          <p:nvPr/>
        </p:nvSpPr>
        <p:spPr bwMode="auto">
          <a:xfrm rot="8808541">
            <a:off x="914400" y="2946400"/>
            <a:ext cx="2895600" cy="1905000"/>
          </a:xfrm>
          <a:prstGeom prst="rtTriangl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 rot="-2020042">
            <a:off x="1371600" y="2689225"/>
            <a:ext cx="6096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 rot="3432437">
            <a:off x="3521075" y="2825750"/>
            <a:ext cx="6096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2971800" y="2012950"/>
            <a:ext cx="257175" cy="247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1949450" y="206375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216275" y="2108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Arc 18"/>
          <p:cNvSpPr>
            <a:spLocks/>
          </p:cNvSpPr>
          <p:nvPr/>
        </p:nvSpPr>
        <p:spPr bwMode="auto">
          <a:xfrm>
            <a:off x="1463675" y="3327400"/>
            <a:ext cx="379413" cy="609600"/>
          </a:xfrm>
          <a:custGeom>
            <a:avLst/>
            <a:gdLst>
              <a:gd name="G0" fmla="+- 0 0 0"/>
              <a:gd name="G1" fmla="+- 21581 0 0"/>
              <a:gd name="G2" fmla="+- 21600 0 0"/>
              <a:gd name="T0" fmla="*/ 899 w 21503"/>
              <a:gd name="T1" fmla="*/ 0 h 21581"/>
              <a:gd name="T2" fmla="*/ 21503 w 21503"/>
              <a:gd name="T3" fmla="*/ 19539 h 21581"/>
              <a:gd name="T4" fmla="*/ 0 w 21503"/>
              <a:gd name="T5" fmla="*/ 2158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3" h="21581" fill="none" extrusionOk="0">
                <a:moveTo>
                  <a:pt x="899" y="-1"/>
                </a:moveTo>
                <a:cubicBezTo>
                  <a:pt x="11684" y="449"/>
                  <a:pt x="20482" y="8792"/>
                  <a:pt x="21503" y="19538"/>
                </a:cubicBezTo>
              </a:path>
              <a:path w="21503" h="21581" stroke="0" extrusionOk="0">
                <a:moveTo>
                  <a:pt x="899" y="-1"/>
                </a:moveTo>
                <a:cubicBezTo>
                  <a:pt x="11684" y="449"/>
                  <a:pt x="20482" y="8792"/>
                  <a:pt x="21503" y="19538"/>
                </a:cubicBezTo>
                <a:lnTo>
                  <a:pt x="0" y="21581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rc 19"/>
          <p:cNvSpPr>
            <a:spLocks/>
          </p:cNvSpPr>
          <p:nvPr/>
        </p:nvSpPr>
        <p:spPr bwMode="auto">
          <a:xfrm>
            <a:off x="3324225" y="3327400"/>
            <a:ext cx="457200" cy="563563"/>
          </a:xfrm>
          <a:custGeom>
            <a:avLst/>
            <a:gdLst>
              <a:gd name="G0" fmla="+- 21600 0 0"/>
              <a:gd name="G1" fmla="+- 21361 0 0"/>
              <a:gd name="G2" fmla="+- 21600 0 0"/>
              <a:gd name="T0" fmla="*/ 37 w 21600"/>
              <a:gd name="T1" fmla="*/ 22621 h 22621"/>
              <a:gd name="T2" fmla="*/ 18398 w 21600"/>
              <a:gd name="T3" fmla="*/ 0 h 22621"/>
              <a:gd name="T4" fmla="*/ 21600 w 21600"/>
              <a:gd name="T5" fmla="*/ 21361 h 22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21" fill="none" extrusionOk="0">
                <a:moveTo>
                  <a:pt x="36" y="22621"/>
                </a:moveTo>
                <a:cubicBezTo>
                  <a:pt x="12" y="22201"/>
                  <a:pt x="0" y="21781"/>
                  <a:pt x="0" y="21361"/>
                </a:cubicBezTo>
                <a:cubicBezTo>
                  <a:pt x="-1" y="10668"/>
                  <a:pt x="7823" y="1584"/>
                  <a:pt x="18397" y="-1"/>
                </a:cubicBezTo>
              </a:path>
              <a:path w="21600" h="22621" stroke="0" extrusionOk="0">
                <a:moveTo>
                  <a:pt x="36" y="22621"/>
                </a:moveTo>
                <a:cubicBezTo>
                  <a:pt x="12" y="22201"/>
                  <a:pt x="0" y="21781"/>
                  <a:pt x="0" y="21361"/>
                </a:cubicBezTo>
                <a:cubicBezTo>
                  <a:pt x="-1" y="10668"/>
                  <a:pt x="7823" y="1584"/>
                  <a:pt x="18397" y="-1"/>
                </a:cubicBezTo>
                <a:lnTo>
                  <a:pt x="21600" y="21361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219200" y="35242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37</a:t>
            </a:r>
            <a:r>
              <a:rPr lang="en-US" baseline="30000">
                <a:solidFill>
                  <a:schemeClr val="bg1"/>
                </a:solidFill>
              </a:rPr>
              <a:t>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371850" y="347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53</a:t>
            </a:r>
            <a:r>
              <a:rPr lang="en-US" baseline="30000">
                <a:solidFill>
                  <a:schemeClr val="bg1"/>
                </a:solidFill>
              </a:rPr>
              <a:t>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524000" y="26987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657600" y="28511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533400" y="407035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Hitung percepatan masing-masing benda dan tegangan tali pada gambar di atas</a:t>
            </a:r>
            <a:r>
              <a:rPr lang="en-US"/>
              <a:t> </a:t>
            </a:r>
            <a:r>
              <a:rPr lang="en-US" sz="2400"/>
              <a:t>jika diketahui m</a:t>
            </a:r>
            <a:r>
              <a:rPr lang="en-US" sz="2400" baseline="-25000"/>
              <a:t>A</a:t>
            </a:r>
            <a:r>
              <a:rPr lang="en-US" sz="2400"/>
              <a:t> = 2 kg dan m</a:t>
            </a:r>
            <a:r>
              <a:rPr lang="en-US" sz="2400" baseline="-25000"/>
              <a:t>B</a:t>
            </a:r>
            <a:r>
              <a:rPr lang="en-US" sz="2400"/>
              <a:t> = 3 kg! Anggap lantai licin.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83A6-F3DF-4A17-86BF-7DED37D9AA74}" type="datetime8">
              <a:rPr lang="en-US"/>
              <a:pPr/>
              <a:t>10/18/2012 9:00 PM</a:t>
            </a:fld>
            <a:endParaRPr lang="en-US" alt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Departemen Sains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5877-17DA-44EB-808D-F1755ED0E0E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4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33400" y="3657600"/>
            <a:ext cx="762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n-US" sz="2400"/>
              <a:t>Jika massa tali dan katrol diabaikan dan percepatan gravitasi bumi 10 m/s</a:t>
            </a:r>
            <a:r>
              <a:rPr lang="en-US" sz="2400" baseline="30000"/>
              <a:t>2</a:t>
            </a:r>
            <a:r>
              <a:rPr lang="en-US" sz="2400"/>
              <a:t>, maka hitung percepatan masing-masing benda untuk gambar dibawah ini !</a:t>
            </a:r>
            <a:r>
              <a:rPr lang="en-US"/>
              <a:t> </a:t>
            </a:r>
            <a:r>
              <a:rPr lang="en-US" sz="2400"/>
              <a:t>Diketahui massa benda A = 5 kg dan massa benda B = 3 kg.</a:t>
            </a:r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38200" y="1600200"/>
            <a:ext cx="6324600" cy="2838450"/>
            <a:chOff x="528" y="1008"/>
            <a:chExt cx="3984" cy="1788"/>
          </a:xfrm>
        </p:grpSpPr>
        <p:sp>
          <p:nvSpPr>
            <p:cNvPr id="26631" name="AutoShape 7" descr="Walnut"/>
            <p:cNvSpPr>
              <a:spLocks noChangeArrowheads="1"/>
            </p:cNvSpPr>
            <p:nvPr/>
          </p:nvSpPr>
          <p:spPr bwMode="auto">
            <a:xfrm rot="8808541">
              <a:off x="1584" y="1596"/>
              <a:ext cx="1824" cy="1200"/>
            </a:xfrm>
            <a:prstGeom prst="rtTriangl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 rot="-2020042">
              <a:off x="1872" y="1434"/>
              <a:ext cx="384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 rot="3432437">
              <a:off x="3226" y="1520"/>
              <a:ext cx="384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2880" y="1008"/>
              <a:ext cx="162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2236" y="104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3034" y="1068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Arc 13"/>
            <p:cNvSpPr>
              <a:spLocks/>
            </p:cNvSpPr>
            <p:nvPr/>
          </p:nvSpPr>
          <p:spPr bwMode="auto">
            <a:xfrm>
              <a:off x="1930" y="1836"/>
              <a:ext cx="239" cy="384"/>
            </a:xfrm>
            <a:custGeom>
              <a:avLst/>
              <a:gdLst>
                <a:gd name="G0" fmla="+- 0 0 0"/>
                <a:gd name="G1" fmla="+- 21581 0 0"/>
                <a:gd name="G2" fmla="+- 21600 0 0"/>
                <a:gd name="T0" fmla="*/ 899 w 21503"/>
                <a:gd name="T1" fmla="*/ 0 h 21581"/>
                <a:gd name="T2" fmla="*/ 21503 w 21503"/>
                <a:gd name="T3" fmla="*/ 19539 h 21581"/>
                <a:gd name="T4" fmla="*/ 0 w 21503"/>
                <a:gd name="T5" fmla="*/ 21581 h 2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3" h="21581" fill="none" extrusionOk="0">
                  <a:moveTo>
                    <a:pt x="899" y="-1"/>
                  </a:moveTo>
                  <a:cubicBezTo>
                    <a:pt x="11684" y="449"/>
                    <a:pt x="20482" y="8792"/>
                    <a:pt x="21503" y="19538"/>
                  </a:cubicBezTo>
                </a:path>
                <a:path w="21503" h="21581" stroke="0" extrusionOk="0">
                  <a:moveTo>
                    <a:pt x="899" y="-1"/>
                  </a:moveTo>
                  <a:cubicBezTo>
                    <a:pt x="11684" y="449"/>
                    <a:pt x="20482" y="8792"/>
                    <a:pt x="21503" y="19538"/>
                  </a:cubicBezTo>
                  <a:lnTo>
                    <a:pt x="0" y="2158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Arc 14"/>
            <p:cNvSpPr>
              <a:spLocks/>
            </p:cNvSpPr>
            <p:nvPr/>
          </p:nvSpPr>
          <p:spPr bwMode="auto">
            <a:xfrm>
              <a:off x="3102" y="1836"/>
              <a:ext cx="288" cy="355"/>
            </a:xfrm>
            <a:custGeom>
              <a:avLst/>
              <a:gdLst>
                <a:gd name="G0" fmla="+- 21600 0 0"/>
                <a:gd name="G1" fmla="+- 21361 0 0"/>
                <a:gd name="G2" fmla="+- 21600 0 0"/>
                <a:gd name="T0" fmla="*/ 37 w 21600"/>
                <a:gd name="T1" fmla="*/ 22621 h 22621"/>
                <a:gd name="T2" fmla="*/ 18398 w 21600"/>
                <a:gd name="T3" fmla="*/ 0 h 22621"/>
                <a:gd name="T4" fmla="*/ 21600 w 21600"/>
                <a:gd name="T5" fmla="*/ 21361 h 2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621" fill="none" extrusionOk="0">
                  <a:moveTo>
                    <a:pt x="36" y="22621"/>
                  </a:moveTo>
                  <a:cubicBezTo>
                    <a:pt x="12" y="22201"/>
                    <a:pt x="0" y="21781"/>
                    <a:pt x="0" y="21361"/>
                  </a:cubicBezTo>
                  <a:cubicBezTo>
                    <a:pt x="-1" y="10668"/>
                    <a:pt x="7823" y="1584"/>
                    <a:pt x="18397" y="-1"/>
                  </a:cubicBezTo>
                </a:path>
                <a:path w="21600" h="22621" stroke="0" extrusionOk="0">
                  <a:moveTo>
                    <a:pt x="36" y="22621"/>
                  </a:moveTo>
                  <a:cubicBezTo>
                    <a:pt x="12" y="22201"/>
                    <a:pt x="0" y="21781"/>
                    <a:pt x="0" y="21361"/>
                  </a:cubicBezTo>
                  <a:cubicBezTo>
                    <a:pt x="-1" y="10668"/>
                    <a:pt x="7823" y="1584"/>
                    <a:pt x="18397" y="-1"/>
                  </a:cubicBezTo>
                  <a:lnTo>
                    <a:pt x="21600" y="21361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776" y="196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37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3132" y="193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53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1968" y="14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3312" y="153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H="1">
              <a:off x="3072" y="1200"/>
              <a:ext cx="9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4032" y="105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Licin</a:t>
              </a:r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1488" y="168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528" y="1488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Kasar, </a:t>
              </a:r>
              <a:r>
                <a:rPr lang="en-US">
                  <a:sym typeface="Symbol" pitchFamily="18" charset="2"/>
                </a:rPr>
                <a:t></a:t>
              </a:r>
              <a:r>
                <a:rPr lang="en-US" baseline="-25000"/>
                <a:t>k</a:t>
              </a:r>
              <a:r>
                <a:rPr lang="en-US"/>
                <a:t> = 0,1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EE769-3C66-4BA2-8B8B-DBE9DD25AAA5}" type="datetime8">
              <a:rPr lang="en-US"/>
              <a:pPr/>
              <a:t>10/18/2012 9:00 PM</a:t>
            </a:fld>
            <a:endParaRPr lang="en-US" alt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Departemen Sains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ABF0-046C-4366-9AF3-E3C2D9C4EF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5.</a:t>
            </a:r>
            <a:endParaRPr lang="en-US" sz="24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9600" y="1298575"/>
            <a:ext cx="7620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n-US" sz="2400"/>
              <a:t>Dua benda A (m</a:t>
            </a:r>
            <a:r>
              <a:rPr lang="en-US" sz="2400" baseline="-25000"/>
              <a:t>A</a:t>
            </a:r>
            <a:r>
              <a:rPr lang="en-US" sz="2400"/>
              <a:t> = 2 kg) dan B (m</a:t>
            </a:r>
            <a:r>
              <a:rPr lang="en-US" sz="2400" baseline="-25000"/>
              <a:t>B</a:t>
            </a:r>
            <a:r>
              <a:rPr lang="en-US" sz="2400"/>
              <a:t> = 4 kg) diletakkan seperti pada gambar. Benda B dihubungkan dengan benda C oleh sebuah tali tak bermassa. Massa m</a:t>
            </a:r>
            <a:r>
              <a:rPr lang="en-US" sz="2400" baseline="-25000"/>
              <a:t>C</a:t>
            </a:r>
            <a:r>
              <a:rPr lang="en-US" sz="2400"/>
              <a:t> = 6 kg.  Antara benda B dengan alas mempunyai </a:t>
            </a:r>
            <a:r>
              <a:rPr lang="en-US" sz="2400">
                <a:sym typeface="Symbol" pitchFamily="18" charset="2"/>
              </a:rPr>
              <a:t></a:t>
            </a:r>
            <a:r>
              <a:rPr lang="en-US" sz="2400" baseline="-25000"/>
              <a:t>k</a:t>
            </a:r>
            <a:r>
              <a:rPr lang="en-US" sz="2400"/>
              <a:t> = 0,5. Benda B dipercepat tepat pada saat benda A akan bergeser dari B. Percepatan g = 10 m/s</a:t>
            </a:r>
            <a:r>
              <a:rPr lang="en-US" sz="2400" baseline="30000"/>
              <a:t>2</a:t>
            </a:r>
            <a:r>
              <a:rPr lang="en-US" sz="2400"/>
              <a:t>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46100" y="4572000"/>
            <a:ext cx="2057400" cy="1295400"/>
            <a:chOff x="720" y="1488"/>
            <a:chExt cx="1296" cy="816"/>
          </a:xfrm>
        </p:grpSpPr>
        <p:sp>
          <p:nvSpPr>
            <p:cNvPr id="27674" name="Rectangle 26" descr="Dark downward diagonal"/>
            <p:cNvSpPr>
              <a:spLocks noChangeArrowheads="1"/>
            </p:cNvSpPr>
            <p:nvPr/>
          </p:nvSpPr>
          <p:spPr bwMode="auto">
            <a:xfrm>
              <a:off x="720" y="1488"/>
              <a:ext cx="1296" cy="81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720" y="1488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>
              <a:off x="2016" y="1488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689100" y="4267200"/>
            <a:ext cx="1371600" cy="685800"/>
            <a:chOff x="1440" y="1296"/>
            <a:chExt cx="864" cy="432"/>
          </a:xfrm>
        </p:grpSpPr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2112" y="1296"/>
              <a:ext cx="192" cy="19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1440" y="12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>
              <a:off x="2294" y="14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2755900" y="4953000"/>
            <a:ext cx="609600" cy="533400"/>
          </a:xfrm>
          <a:prstGeom prst="rect">
            <a:avLst/>
          </a:prstGeom>
          <a:solidFill>
            <a:srgbClr val="FFC6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2895600" y="5029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en-US" baseline="-25000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698500" y="40386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1055688" y="4114800"/>
            <a:ext cx="404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en-US" baseline="-25000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1003300" y="3657600"/>
            <a:ext cx="457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1003300" y="4038600"/>
            <a:ext cx="457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066800" y="36576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3810000" y="3505200"/>
            <a:ext cx="4343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10000"/>
              </a:spcBef>
              <a:buFontTx/>
              <a:buAutoNum type="alphaLcPeriod"/>
            </a:pPr>
            <a:r>
              <a:rPr lang="en-US" sz="2400"/>
              <a:t>Hitung koefisien gesek statik antara A dan B</a:t>
            </a:r>
          </a:p>
          <a:p>
            <a:pPr marL="342900" indent="-342900" algn="just">
              <a:spcBef>
                <a:spcPct val="10000"/>
              </a:spcBef>
              <a:buFontTx/>
              <a:buAutoNum type="alphaLcPeriod"/>
            </a:pPr>
            <a:r>
              <a:rPr lang="en-US" sz="2400"/>
              <a:t>Hitung tegangan tali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48002"/>
            <a:ext cx="8786813" cy="655637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TERIMA KASIH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4" y="6400799"/>
            <a:ext cx="2917826" cy="322263"/>
          </a:xfrm>
        </p:spPr>
        <p:txBody>
          <a:bodyPr/>
          <a:lstStyle/>
          <a:p>
            <a:fld id="{A7015710-2D8E-450C-B75D-C22BE778346F}" type="datetime2">
              <a:rPr lang="en-US" altLang="en-US" smtClean="0"/>
              <a:pPr/>
              <a:t>Thursday, October 18, 2012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5881</TotalTime>
  <Words>371</Words>
  <Application>Microsoft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ppp_hit_flat_monitor</vt:lpstr>
      <vt:lpstr>HUKUM NEWTON</vt:lpstr>
      <vt:lpstr>Diagram Benda Bebas</vt:lpstr>
      <vt:lpstr>Contoh</vt:lpstr>
      <vt:lpstr>CONTOH</vt:lpstr>
      <vt:lpstr>Slide 5</vt:lpstr>
      <vt:lpstr>SOAL</vt:lpstr>
      <vt:lpstr>Slide 7</vt:lpstr>
      <vt:lpstr>Slide 8</vt:lpstr>
      <vt:lpstr>TERIMA KASIH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221</cp:revision>
  <dcterms:created xsi:type="dcterms:W3CDTF">2007-02-25T19:06:35Z</dcterms:created>
  <dcterms:modified xsi:type="dcterms:W3CDTF">2012-10-18T14:00:52Z</dcterms:modified>
</cp:coreProperties>
</file>