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8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74" r:id="rId14"/>
    <p:sldId id="269" r:id="rId15"/>
    <p:sldId id="272" r:id="rId16"/>
    <p:sldId id="270" r:id="rId17"/>
    <p:sldId id="271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82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6" Type="http://schemas.openxmlformats.org/officeDocument/2006/relationships/image" Target="../media/image53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5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E95A99-95B6-409B-BE6D-93D7829A3666}" type="datetimeFigureOut">
              <a:rPr lang="en-GB" smtClean="0"/>
              <a:pPr/>
              <a:t>23/10/2012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8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Seri </a:t>
            </a:r>
            <a:r>
              <a:rPr lang="en-GB" dirty="0" err="1" smtClean="0"/>
              <a:t>Mencari</a:t>
            </a:r>
            <a:r>
              <a:rPr lang="en-GB" dirty="0" smtClean="0"/>
              <a:t> Output:</a:t>
            </a:r>
            <a:br>
              <a:rPr lang="en-GB" dirty="0" smtClean="0"/>
            </a:br>
            <a:r>
              <a:rPr lang="en-GB" dirty="0" smtClean="0"/>
              <a:t>Response impulse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konvolusi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Ir.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Ilustrasi</a:t>
            </a:r>
            <a:r>
              <a:rPr lang="en-GB" dirty="0" smtClean="0"/>
              <a:t> </a:t>
            </a:r>
            <a:r>
              <a:rPr lang="en-GB" dirty="0" err="1" smtClean="0"/>
              <a:t>konvolusi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1628800"/>
            <a:ext cx="2042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Misal</a:t>
            </a:r>
            <a:r>
              <a:rPr lang="en-GB" dirty="0" smtClean="0"/>
              <a:t> :x(t) =u(t)</a:t>
            </a:r>
          </a:p>
          <a:p>
            <a:r>
              <a:rPr lang="en-GB" dirty="0" smtClean="0"/>
              <a:t>             h(t) =</a:t>
            </a:r>
            <a:r>
              <a:rPr lang="en-GB" dirty="0" err="1" smtClean="0"/>
              <a:t>ae</a:t>
            </a:r>
            <a:r>
              <a:rPr lang="en-GB" baseline="30000" dirty="0" err="1" smtClean="0"/>
              <a:t>-at</a:t>
            </a:r>
            <a:r>
              <a:rPr lang="en-GB" dirty="0" err="1" smtClean="0"/>
              <a:t>u</a:t>
            </a:r>
            <a:r>
              <a:rPr lang="en-GB" dirty="0" smtClean="0"/>
              <a:t>(t)</a:t>
            </a:r>
          </a:p>
          <a:p>
            <a:r>
              <a:rPr lang="en-GB" dirty="0" smtClean="0"/>
              <a:t>             </a:t>
            </a:r>
            <a:br>
              <a:rPr lang="en-GB" dirty="0" smtClean="0"/>
            </a:br>
            <a:r>
              <a:rPr lang="en-GB" dirty="0" smtClean="0"/>
              <a:t>             y(t)  </a:t>
            </a:r>
            <a:endParaRPr lang="en-GB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076056" y="213285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76056" y="2924944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23629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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652120" y="177281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h(</a:t>
            </a:r>
            <a:r>
              <a:rPr lang="en-GB" dirty="0" smtClean="0">
                <a:sym typeface="Symbol"/>
              </a:rPr>
              <a:t>)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6228184" y="2996952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5004048" y="3068960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0</a:t>
            </a:r>
            <a:endParaRPr lang="en-GB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216150" y="2349500"/>
          <a:ext cx="1927225" cy="1295400"/>
        </p:xfrm>
        <a:graphic>
          <a:graphicData uri="http://schemas.openxmlformats.org/presentationml/2006/ole">
            <p:oleObj spid="_x0000_s32770" name="Equation" r:id="rId3" imgW="1434960" imgH="965160" progId="Equation.3">
              <p:embed/>
            </p:oleObj>
          </a:graphicData>
        </a:graphic>
      </p:graphicFrame>
      <p:sp>
        <p:nvSpPr>
          <p:cNvPr id="42" name="Freeform 41"/>
          <p:cNvSpPr/>
          <p:nvPr/>
        </p:nvSpPr>
        <p:spPr>
          <a:xfrm>
            <a:off x="5076056" y="2276872"/>
            <a:ext cx="546538" cy="630620"/>
          </a:xfrm>
          <a:custGeom>
            <a:avLst/>
            <a:gdLst>
              <a:gd name="connsiteX0" fmla="*/ 0 w 546538"/>
              <a:gd name="connsiteY0" fmla="*/ 0 h 630620"/>
              <a:gd name="connsiteX1" fmla="*/ 94594 w 546538"/>
              <a:gd name="connsiteY1" fmla="*/ 430924 h 630620"/>
              <a:gd name="connsiteX2" fmla="*/ 546538 w 546538"/>
              <a:gd name="connsiteY2" fmla="*/ 630620 h 63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538" h="630620">
                <a:moveTo>
                  <a:pt x="0" y="0"/>
                </a:moveTo>
                <a:cubicBezTo>
                  <a:pt x="1752" y="162910"/>
                  <a:pt x="3504" y="325821"/>
                  <a:pt x="94594" y="430924"/>
                </a:cubicBezTo>
                <a:cubicBezTo>
                  <a:pt x="185684" y="536027"/>
                  <a:pt x="366111" y="583323"/>
                  <a:pt x="546538" y="630620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53"/>
          <p:cNvGrpSpPr/>
          <p:nvPr/>
        </p:nvGrpSpPr>
        <p:grpSpPr>
          <a:xfrm>
            <a:off x="3419872" y="2276872"/>
            <a:ext cx="1656184" cy="648072"/>
            <a:chOff x="4139952" y="2276872"/>
            <a:chExt cx="936104" cy="64807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4139952" y="2276872"/>
              <a:ext cx="9361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076056" y="2276872"/>
              <a:ext cx="0" cy="6480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4427984" y="184482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u(t-</a:t>
            </a:r>
            <a:r>
              <a:rPr lang="en-GB" dirty="0" smtClean="0">
                <a:sym typeface="Symbol"/>
              </a:rPr>
              <a:t>)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6372200" y="1700808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t=t1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443711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y(t</a:t>
            </a:r>
            <a:r>
              <a:rPr lang="en-GB" i="1" dirty="0" smtClean="0">
                <a:sym typeface="Symbol"/>
              </a:rPr>
              <a:t>)</a:t>
            </a:r>
            <a:endParaRPr lang="en-GB" i="1" dirty="0"/>
          </a:p>
        </p:txBody>
      </p:sp>
      <p:sp>
        <p:nvSpPr>
          <p:cNvPr id="62" name="Freeform 61"/>
          <p:cNvSpPr/>
          <p:nvPr/>
        </p:nvSpPr>
        <p:spPr>
          <a:xfrm>
            <a:off x="5364088" y="2276872"/>
            <a:ext cx="578069" cy="432048"/>
          </a:xfrm>
          <a:custGeom>
            <a:avLst/>
            <a:gdLst>
              <a:gd name="connsiteX0" fmla="*/ 0 w 578069"/>
              <a:gd name="connsiteY0" fmla="*/ 283779 h 313559"/>
              <a:gd name="connsiteX1" fmla="*/ 136635 w 578069"/>
              <a:gd name="connsiteY1" fmla="*/ 115614 h 313559"/>
              <a:gd name="connsiteX2" fmla="*/ 346842 w 578069"/>
              <a:gd name="connsiteY2" fmla="*/ 294290 h 313559"/>
              <a:gd name="connsiteX3" fmla="*/ 578069 w 578069"/>
              <a:gd name="connsiteY3" fmla="*/ 0 h 31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069" h="313559">
                <a:moveTo>
                  <a:pt x="0" y="283779"/>
                </a:moveTo>
                <a:cubicBezTo>
                  <a:pt x="39414" y="198820"/>
                  <a:pt x="78828" y="113862"/>
                  <a:pt x="136635" y="115614"/>
                </a:cubicBezTo>
                <a:cubicBezTo>
                  <a:pt x="194442" y="117366"/>
                  <a:pt x="273270" y="313559"/>
                  <a:pt x="346842" y="294290"/>
                </a:cubicBezTo>
                <a:cubicBezTo>
                  <a:pt x="420414" y="275021"/>
                  <a:pt x="499241" y="137510"/>
                  <a:pt x="578069" y="0"/>
                </a:cubicBezTo>
              </a:path>
            </a:pathLst>
          </a:custGeom>
          <a:ln w="1905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>
            <a:off x="1331640" y="602128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331640" y="4581128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68"/>
          <p:cNvSpPr/>
          <p:nvPr/>
        </p:nvSpPr>
        <p:spPr>
          <a:xfrm>
            <a:off x="1331640" y="5401178"/>
            <a:ext cx="199696" cy="620110"/>
          </a:xfrm>
          <a:custGeom>
            <a:avLst/>
            <a:gdLst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588579"/>
              <a:gd name="connsiteY0" fmla="*/ 809297 h 809297"/>
              <a:gd name="connsiteX1" fmla="*/ 199696 w 588579"/>
              <a:gd name="connsiteY1" fmla="*/ 189187 h 809297"/>
              <a:gd name="connsiteX2" fmla="*/ 588579 w 588579"/>
              <a:gd name="connsiteY2" fmla="*/ 0 h 809297"/>
              <a:gd name="connsiteX0" fmla="*/ 0 w 199696"/>
              <a:gd name="connsiteY0" fmla="*/ 620110 h 620110"/>
              <a:gd name="connsiteX1" fmla="*/ 199696 w 199696"/>
              <a:gd name="connsiteY1" fmla="*/ 0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696" h="620110">
                <a:moveTo>
                  <a:pt x="0" y="620110"/>
                </a:moveTo>
                <a:cubicBezTo>
                  <a:pt x="50800" y="377496"/>
                  <a:pt x="101600" y="134883"/>
                  <a:pt x="199696" y="0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1163144" y="3284984"/>
            <a:ext cx="4056927" cy="2054271"/>
          </a:xfrm>
          <a:custGeom>
            <a:avLst/>
            <a:gdLst>
              <a:gd name="connsiteX0" fmla="*/ 3818758 w 3969406"/>
              <a:gd name="connsiteY0" fmla="*/ 0 h 1240221"/>
              <a:gd name="connsiteX1" fmla="*/ 3419365 w 3969406"/>
              <a:gd name="connsiteY1" fmla="*/ 472966 h 1240221"/>
              <a:gd name="connsiteX2" fmla="*/ 518510 w 3969406"/>
              <a:gd name="connsiteY2" fmla="*/ 641132 h 1240221"/>
              <a:gd name="connsiteX3" fmla="*/ 308303 w 3969406"/>
              <a:gd name="connsiteY3" fmla="*/ 1240221 h 124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9406" h="1240221">
                <a:moveTo>
                  <a:pt x="3818758" y="0"/>
                </a:moveTo>
                <a:cubicBezTo>
                  <a:pt x="3894082" y="183055"/>
                  <a:pt x="3969406" y="366111"/>
                  <a:pt x="3419365" y="472966"/>
                </a:cubicBezTo>
                <a:cubicBezTo>
                  <a:pt x="2869324" y="579821"/>
                  <a:pt x="1037020" y="513256"/>
                  <a:pt x="518510" y="641132"/>
                </a:cubicBezTo>
                <a:cubicBezTo>
                  <a:pt x="0" y="769008"/>
                  <a:pt x="154151" y="1004614"/>
                  <a:pt x="308303" y="1240221"/>
                </a:cubicBezTo>
              </a:path>
            </a:pathLst>
          </a:custGeom>
          <a:ln w="19050">
            <a:solidFill>
              <a:srgbClr val="92D05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403648" y="6093296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t1</a:t>
            </a:r>
            <a:endParaRPr lang="en-GB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547664" y="5394236"/>
            <a:ext cx="0" cy="648072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187624" y="6093296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0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5292080" y="2996952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t1</a:t>
            </a:r>
            <a:endParaRPr lang="en-GB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53921E-6 L 0.03542 -3.5392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9" grpId="0" animBg="1"/>
      <p:bldP spid="38" grpId="0" animBg="1"/>
      <p:bldP spid="39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Ilustrasi</a:t>
            </a:r>
            <a:r>
              <a:rPr lang="en-GB" dirty="0" smtClean="0"/>
              <a:t> </a:t>
            </a:r>
            <a:r>
              <a:rPr lang="en-GB" dirty="0" err="1" smtClean="0"/>
              <a:t>konvolusi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1628800"/>
            <a:ext cx="2042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Misal</a:t>
            </a:r>
            <a:r>
              <a:rPr lang="en-GB" dirty="0" smtClean="0"/>
              <a:t> :x(t) =u(t)</a:t>
            </a:r>
          </a:p>
          <a:p>
            <a:r>
              <a:rPr lang="en-GB" dirty="0" smtClean="0"/>
              <a:t>             h(t) =</a:t>
            </a:r>
            <a:r>
              <a:rPr lang="en-GB" dirty="0" err="1" smtClean="0"/>
              <a:t>ae</a:t>
            </a:r>
            <a:r>
              <a:rPr lang="en-GB" baseline="30000" dirty="0" err="1" smtClean="0"/>
              <a:t>-at</a:t>
            </a:r>
            <a:r>
              <a:rPr lang="en-GB" dirty="0" err="1" smtClean="0"/>
              <a:t>u</a:t>
            </a:r>
            <a:r>
              <a:rPr lang="en-GB" dirty="0" smtClean="0"/>
              <a:t>(t)</a:t>
            </a:r>
          </a:p>
          <a:p>
            <a:r>
              <a:rPr lang="en-GB" dirty="0" smtClean="0"/>
              <a:t>             </a:t>
            </a:r>
            <a:br>
              <a:rPr lang="en-GB" dirty="0" smtClean="0"/>
            </a:br>
            <a:r>
              <a:rPr lang="en-GB" dirty="0" smtClean="0"/>
              <a:t>             y(t)  </a:t>
            </a:r>
            <a:endParaRPr lang="en-GB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076056" y="213285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76056" y="2924944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23629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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652120" y="177281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h(</a:t>
            </a:r>
            <a:r>
              <a:rPr lang="en-GB" dirty="0" smtClean="0">
                <a:sym typeface="Symbol"/>
              </a:rPr>
              <a:t>)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6228184" y="2996952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5004048" y="3068960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0</a:t>
            </a:r>
            <a:endParaRPr lang="en-GB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216150" y="2349500"/>
          <a:ext cx="1927225" cy="1295400"/>
        </p:xfrm>
        <a:graphic>
          <a:graphicData uri="http://schemas.openxmlformats.org/presentationml/2006/ole">
            <p:oleObj spid="_x0000_s33794" name="Equation" r:id="rId3" imgW="1434960" imgH="965160" progId="Equation.3">
              <p:embed/>
            </p:oleObj>
          </a:graphicData>
        </a:graphic>
      </p:graphicFrame>
      <p:sp>
        <p:nvSpPr>
          <p:cNvPr id="42" name="Freeform 41"/>
          <p:cNvSpPr/>
          <p:nvPr/>
        </p:nvSpPr>
        <p:spPr>
          <a:xfrm>
            <a:off x="5076056" y="2276872"/>
            <a:ext cx="546538" cy="630620"/>
          </a:xfrm>
          <a:custGeom>
            <a:avLst/>
            <a:gdLst>
              <a:gd name="connsiteX0" fmla="*/ 0 w 546538"/>
              <a:gd name="connsiteY0" fmla="*/ 0 h 630620"/>
              <a:gd name="connsiteX1" fmla="*/ 94594 w 546538"/>
              <a:gd name="connsiteY1" fmla="*/ 430924 h 630620"/>
              <a:gd name="connsiteX2" fmla="*/ 546538 w 546538"/>
              <a:gd name="connsiteY2" fmla="*/ 630620 h 63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538" h="630620">
                <a:moveTo>
                  <a:pt x="0" y="0"/>
                </a:moveTo>
                <a:cubicBezTo>
                  <a:pt x="1752" y="162910"/>
                  <a:pt x="3504" y="325821"/>
                  <a:pt x="94594" y="430924"/>
                </a:cubicBezTo>
                <a:cubicBezTo>
                  <a:pt x="185684" y="536027"/>
                  <a:pt x="366111" y="583323"/>
                  <a:pt x="546538" y="630620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53"/>
          <p:cNvGrpSpPr/>
          <p:nvPr/>
        </p:nvGrpSpPr>
        <p:grpSpPr>
          <a:xfrm>
            <a:off x="3635896" y="2276872"/>
            <a:ext cx="1728192" cy="648072"/>
            <a:chOff x="4139952" y="2276872"/>
            <a:chExt cx="936104" cy="64807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4139952" y="2276872"/>
              <a:ext cx="9361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076056" y="2276872"/>
              <a:ext cx="0" cy="6480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4427984" y="184482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u(t-</a:t>
            </a:r>
            <a:r>
              <a:rPr lang="en-GB" dirty="0" smtClean="0">
                <a:sym typeface="Symbol"/>
              </a:rPr>
              <a:t>)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6372200" y="1700808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t=t2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443711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y(t</a:t>
            </a:r>
            <a:r>
              <a:rPr lang="en-GB" i="1" dirty="0" smtClean="0">
                <a:sym typeface="Symbol"/>
              </a:rPr>
              <a:t>)</a:t>
            </a:r>
            <a:endParaRPr lang="en-GB" i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1331640" y="602128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331640" y="4581128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1331640" y="5211991"/>
            <a:ext cx="588579" cy="809297"/>
          </a:xfrm>
          <a:custGeom>
            <a:avLst/>
            <a:gdLst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588579"/>
              <a:gd name="connsiteY0" fmla="*/ 809297 h 809297"/>
              <a:gd name="connsiteX1" fmla="*/ 199696 w 588579"/>
              <a:gd name="connsiteY1" fmla="*/ 189187 h 809297"/>
              <a:gd name="connsiteX2" fmla="*/ 588579 w 588579"/>
              <a:gd name="connsiteY2" fmla="*/ 0 h 80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8579" h="809297">
                <a:moveTo>
                  <a:pt x="0" y="809297"/>
                </a:moveTo>
                <a:cubicBezTo>
                  <a:pt x="50800" y="566683"/>
                  <a:pt x="101600" y="324070"/>
                  <a:pt x="199696" y="189187"/>
                </a:cubicBezTo>
                <a:cubicBezTo>
                  <a:pt x="297792" y="54304"/>
                  <a:pt x="352096" y="40290"/>
                  <a:pt x="588579" y="0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403648" y="6093296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t1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1763688" y="609329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t2</a:t>
            </a:r>
            <a:endParaRPr lang="en-GB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1907704" y="5229200"/>
            <a:ext cx="0" cy="792088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2196662" y="3205655"/>
            <a:ext cx="3051504" cy="1881352"/>
          </a:xfrm>
          <a:custGeom>
            <a:avLst/>
            <a:gdLst>
              <a:gd name="connsiteX0" fmla="*/ 2669628 w 3051504"/>
              <a:gd name="connsiteY0" fmla="*/ 0 h 1881352"/>
              <a:gd name="connsiteX1" fmla="*/ 2606566 w 3051504"/>
              <a:gd name="connsiteY1" fmla="*/ 851338 h 1881352"/>
              <a:gd name="connsiteX2" fmla="*/ 0 w 3051504"/>
              <a:gd name="connsiteY2" fmla="*/ 1881352 h 188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51504" h="1881352">
                <a:moveTo>
                  <a:pt x="2669628" y="0"/>
                </a:moveTo>
                <a:cubicBezTo>
                  <a:pt x="2860566" y="268889"/>
                  <a:pt x="3051504" y="537779"/>
                  <a:pt x="2606566" y="851338"/>
                </a:cubicBezTo>
                <a:cubicBezTo>
                  <a:pt x="2161628" y="1164897"/>
                  <a:pt x="1080814" y="1523124"/>
                  <a:pt x="0" y="1881352"/>
                </a:cubicBezTo>
              </a:path>
            </a:pathLst>
          </a:custGeom>
          <a:ln w="1905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427124" y="299695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t2</a:t>
            </a:r>
            <a:endParaRPr lang="en-GB" dirty="0"/>
          </a:p>
        </p:txBody>
      </p:sp>
      <p:sp>
        <p:nvSpPr>
          <p:cNvPr id="75" name="Freeform 74"/>
          <p:cNvSpPr/>
          <p:nvPr/>
        </p:nvSpPr>
        <p:spPr>
          <a:xfrm>
            <a:off x="1331640" y="5401178"/>
            <a:ext cx="199696" cy="620110"/>
          </a:xfrm>
          <a:custGeom>
            <a:avLst/>
            <a:gdLst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588579"/>
              <a:gd name="connsiteY0" fmla="*/ 809297 h 809297"/>
              <a:gd name="connsiteX1" fmla="*/ 199696 w 588579"/>
              <a:gd name="connsiteY1" fmla="*/ 189187 h 809297"/>
              <a:gd name="connsiteX2" fmla="*/ 588579 w 588579"/>
              <a:gd name="connsiteY2" fmla="*/ 0 h 809297"/>
              <a:gd name="connsiteX0" fmla="*/ 0 w 199696"/>
              <a:gd name="connsiteY0" fmla="*/ 620110 h 620110"/>
              <a:gd name="connsiteX1" fmla="*/ 199696 w 199696"/>
              <a:gd name="connsiteY1" fmla="*/ 0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696" h="620110">
                <a:moveTo>
                  <a:pt x="0" y="620110"/>
                </a:moveTo>
                <a:cubicBezTo>
                  <a:pt x="50800" y="377496"/>
                  <a:pt x="101600" y="134883"/>
                  <a:pt x="199696" y="0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5364088" y="2276872"/>
            <a:ext cx="578069" cy="432048"/>
          </a:xfrm>
          <a:custGeom>
            <a:avLst/>
            <a:gdLst>
              <a:gd name="connsiteX0" fmla="*/ 0 w 578069"/>
              <a:gd name="connsiteY0" fmla="*/ 283779 h 313559"/>
              <a:gd name="connsiteX1" fmla="*/ 136635 w 578069"/>
              <a:gd name="connsiteY1" fmla="*/ 115614 h 313559"/>
              <a:gd name="connsiteX2" fmla="*/ 346842 w 578069"/>
              <a:gd name="connsiteY2" fmla="*/ 294290 h 313559"/>
              <a:gd name="connsiteX3" fmla="*/ 578069 w 578069"/>
              <a:gd name="connsiteY3" fmla="*/ 0 h 31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069" h="313559">
                <a:moveTo>
                  <a:pt x="0" y="283779"/>
                </a:moveTo>
                <a:cubicBezTo>
                  <a:pt x="39414" y="198820"/>
                  <a:pt x="78828" y="113862"/>
                  <a:pt x="136635" y="115614"/>
                </a:cubicBezTo>
                <a:cubicBezTo>
                  <a:pt x="194442" y="117366"/>
                  <a:pt x="273270" y="313559"/>
                  <a:pt x="346842" y="294290"/>
                </a:cubicBezTo>
                <a:cubicBezTo>
                  <a:pt x="420414" y="275021"/>
                  <a:pt x="499241" y="137510"/>
                  <a:pt x="578069" y="0"/>
                </a:cubicBezTo>
              </a:path>
            </a:pathLst>
          </a:custGeom>
          <a:ln w="1905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3921E-6 L 0.01962 -3.5392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1" grpId="0" animBg="1"/>
      <p:bldP spid="64" grpId="0"/>
      <p:bldP spid="73" grpId="0" animBg="1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Ilustrasi</a:t>
            </a:r>
            <a:r>
              <a:rPr lang="en-GB" dirty="0" smtClean="0"/>
              <a:t> </a:t>
            </a:r>
            <a:r>
              <a:rPr lang="en-GB" dirty="0" err="1" smtClean="0"/>
              <a:t>konvolusi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1628800"/>
            <a:ext cx="1975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Misal</a:t>
            </a:r>
            <a:r>
              <a:rPr lang="en-GB" dirty="0" smtClean="0"/>
              <a:t> :x(t) = u(t)</a:t>
            </a:r>
          </a:p>
          <a:p>
            <a:r>
              <a:rPr lang="en-GB" dirty="0" smtClean="0"/>
              <a:t>             h(t) = e</a:t>
            </a:r>
            <a:r>
              <a:rPr lang="en-GB" baseline="30000" dirty="0" smtClean="0"/>
              <a:t>-</a:t>
            </a:r>
            <a:r>
              <a:rPr lang="en-GB" baseline="30000" dirty="0" err="1" smtClean="0"/>
              <a:t>at</a:t>
            </a:r>
            <a:r>
              <a:rPr lang="en-GB" dirty="0" err="1" smtClean="0"/>
              <a:t>u</a:t>
            </a:r>
            <a:r>
              <a:rPr lang="en-GB" dirty="0" smtClean="0"/>
              <a:t>(t)</a:t>
            </a:r>
          </a:p>
          <a:p>
            <a:r>
              <a:rPr lang="en-GB" dirty="0" smtClean="0"/>
              <a:t>             </a:t>
            </a:r>
            <a:br>
              <a:rPr lang="en-GB" dirty="0" smtClean="0"/>
            </a:br>
            <a:r>
              <a:rPr lang="en-GB" dirty="0" smtClean="0"/>
              <a:t>             y(t)  </a:t>
            </a:r>
            <a:endParaRPr lang="en-GB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076056" y="213285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76056" y="2924944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23629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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652120" y="177281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h(</a:t>
            </a:r>
            <a:r>
              <a:rPr lang="en-GB" dirty="0" smtClean="0">
                <a:sym typeface="Symbol"/>
              </a:rPr>
              <a:t>)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6228184" y="2996952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5004048" y="3068960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0</a:t>
            </a:r>
            <a:endParaRPr lang="en-GB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216150" y="2349500"/>
          <a:ext cx="1927225" cy="1295400"/>
        </p:xfrm>
        <a:graphic>
          <a:graphicData uri="http://schemas.openxmlformats.org/presentationml/2006/ole">
            <p:oleObj spid="_x0000_s34818" name="Equation" r:id="rId3" imgW="1434960" imgH="965160" progId="Equation.3">
              <p:embed/>
            </p:oleObj>
          </a:graphicData>
        </a:graphic>
      </p:graphicFrame>
      <p:sp>
        <p:nvSpPr>
          <p:cNvPr id="42" name="Freeform 41"/>
          <p:cNvSpPr/>
          <p:nvPr/>
        </p:nvSpPr>
        <p:spPr>
          <a:xfrm>
            <a:off x="5076056" y="2276872"/>
            <a:ext cx="546538" cy="630620"/>
          </a:xfrm>
          <a:custGeom>
            <a:avLst/>
            <a:gdLst>
              <a:gd name="connsiteX0" fmla="*/ 0 w 546538"/>
              <a:gd name="connsiteY0" fmla="*/ 0 h 630620"/>
              <a:gd name="connsiteX1" fmla="*/ 94594 w 546538"/>
              <a:gd name="connsiteY1" fmla="*/ 430924 h 630620"/>
              <a:gd name="connsiteX2" fmla="*/ 546538 w 546538"/>
              <a:gd name="connsiteY2" fmla="*/ 630620 h 63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538" h="630620">
                <a:moveTo>
                  <a:pt x="0" y="0"/>
                </a:moveTo>
                <a:cubicBezTo>
                  <a:pt x="1752" y="162910"/>
                  <a:pt x="3504" y="325821"/>
                  <a:pt x="94594" y="430924"/>
                </a:cubicBezTo>
                <a:cubicBezTo>
                  <a:pt x="185684" y="536027"/>
                  <a:pt x="366111" y="583323"/>
                  <a:pt x="546538" y="630620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4427984" y="184482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u(t-</a:t>
            </a:r>
            <a:r>
              <a:rPr lang="en-GB" dirty="0" smtClean="0">
                <a:sym typeface="Symbol"/>
              </a:rPr>
              <a:t>)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6372200" y="1700808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t=t3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443711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y(t</a:t>
            </a:r>
            <a:r>
              <a:rPr lang="en-GB" i="1" dirty="0" smtClean="0">
                <a:sym typeface="Symbol"/>
              </a:rPr>
              <a:t>)</a:t>
            </a:r>
            <a:endParaRPr lang="en-GB" i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1331640" y="602128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331640" y="4581128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1331640" y="5157192"/>
            <a:ext cx="1618593" cy="861848"/>
          </a:xfrm>
          <a:custGeom>
            <a:avLst/>
            <a:gdLst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8593" h="861848">
                <a:moveTo>
                  <a:pt x="0" y="861848"/>
                </a:moveTo>
                <a:cubicBezTo>
                  <a:pt x="50800" y="619234"/>
                  <a:pt x="101600" y="376621"/>
                  <a:pt x="199696" y="241738"/>
                </a:cubicBezTo>
                <a:cubicBezTo>
                  <a:pt x="297792" y="106855"/>
                  <a:pt x="352096" y="92841"/>
                  <a:pt x="588579" y="52551"/>
                </a:cubicBezTo>
                <a:cubicBezTo>
                  <a:pt x="825062" y="12261"/>
                  <a:pt x="1221827" y="6130"/>
                  <a:pt x="1618593" y="0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403648" y="6093296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t1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1763688" y="609329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t2</a:t>
            </a:r>
            <a:endParaRPr lang="en-GB" dirty="0"/>
          </a:p>
        </p:txBody>
      </p:sp>
      <p:sp>
        <p:nvSpPr>
          <p:cNvPr id="54" name="Freeform 53"/>
          <p:cNvSpPr/>
          <p:nvPr/>
        </p:nvSpPr>
        <p:spPr>
          <a:xfrm>
            <a:off x="2995448" y="3478924"/>
            <a:ext cx="2830787" cy="1534510"/>
          </a:xfrm>
          <a:custGeom>
            <a:avLst/>
            <a:gdLst>
              <a:gd name="connsiteX0" fmla="*/ 2480442 w 2830787"/>
              <a:gd name="connsiteY0" fmla="*/ 0 h 1534510"/>
              <a:gd name="connsiteX1" fmla="*/ 2417380 w 2830787"/>
              <a:gd name="connsiteY1" fmla="*/ 704193 h 1534510"/>
              <a:gd name="connsiteX2" fmla="*/ 0 w 2830787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87" h="1534510">
                <a:moveTo>
                  <a:pt x="2480442" y="0"/>
                </a:moveTo>
                <a:cubicBezTo>
                  <a:pt x="2655614" y="224220"/>
                  <a:pt x="2830787" y="448441"/>
                  <a:pt x="2417380" y="704193"/>
                </a:cubicBezTo>
                <a:cubicBezTo>
                  <a:pt x="2003973" y="959945"/>
                  <a:pt x="1001986" y="1247227"/>
                  <a:pt x="0" y="1534510"/>
                </a:cubicBezTo>
              </a:path>
            </a:pathLst>
          </a:custGeom>
          <a:ln w="1905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2843808" y="609329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t3</a:t>
            </a:r>
            <a:endParaRPr lang="en-GB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2987824" y="5157192"/>
            <a:ext cx="0" cy="86409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715156" y="2996952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t3</a:t>
            </a:r>
            <a:endParaRPr lang="en-GB" dirty="0"/>
          </a:p>
        </p:txBody>
      </p:sp>
      <p:sp>
        <p:nvSpPr>
          <p:cNvPr id="77" name="Freeform 76"/>
          <p:cNvSpPr/>
          <p:nvPr/>
        </p:nvSpPr>
        <p:spPr>
          <a:xfrm>
            <a:off x="1331640" y="5211991"/>
            <a:ext cx="588579" cy="809297"/>
          </a:xfrm>
          <a:custGeom>
            <a:avLst/>
            <a:gdLst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1618593"/>
              <a:gd name="connsiteY0" fmla="*/ 861848 h 861848"/>
              <a:gd name="connsiteX1" fmla="*/ 199696 w 1618593"/>
              <a:gd name="connsiteY1" fmla="*/ 241738 h 861848"/>
              <a:gd name="connsiteX2" fmla="*/ 588579 w 1618593"/>
              <a:gd name="connsiteY2" fmla="*/ 52551 h 861848"/>
              <a:gd name="connsiteX3" fmla="*/ 1618593 w 1618593"/>
              <a:gd name="connsiteY3" fmla="*/ 0 h 861848"/>
              <a:gd name="connsiteX0" fmla="*/ 0 w 588579"/>
              <a:gd name="connsiteY0" fmla="*/ 809297 h 809297"/>
              <a:gd name="connsiteX1" fmla="*/ 199696 w 588579"/>
              <a:gd name="connsiteY1" fmla="*/ 189187 h 809297"/>
              <a:gd name="connsiteX2" fmla="*/ 588579 w 588579"/>
              <a:gd name="connsiteY2" fmla="*/ 0 h 80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8579" h="809297">
                <a:moveTo>
                  <a:pt x="0" y="809297"/>
                </a:moveTo>
                <a:cubicBezTo>
                  <a:pt x="50800" y="566683"/>
                  <a:pt x="101600" y="324070"/>
                  <a:pt x="199696" y="189187"/>
                </a:cubicBezTo>
                <a:cubicBezTo>
                  <a:pt x="297792" y="54304"/>
                  <a:pt x="352096" y="40290"/>
                  <a:pt x="588579" y="0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8" name="Group 53"/>
          <p:cNvGrpSpPr/>
          <p:nvPr/>
        </p:nvGrpSpPr>
        <p:grpSpPr>
          <a:xfrm>
            <a:off x="3635896" y="2276872"/>
            <a:ext cx="1872208" cy="648072"/>
            <a:chOff x="4139952" y="2276872"/>
            <a:chExt cx="936104" cy="648072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4139952" y="2276872"/>
              <a:ext cx="9361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5076056" y="2276872"/>
              <a:ext cx="0" cy="6480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139952" y="5445224"/>
          <a:ext cx="2230438" cy="660400"/>
        </p:xfrm>
        <a:graphic>
          <a:graphicData uri="http://schemas.openxmlformats.org/presentationml/2006/ole">
            <p:oleObj spid="_x0000_s34819" name="Equation" r:id="rId4" imgW="1460160" imgH="431640" progId="Equation.3">
              <p:embed/>
            </p:oleObj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6516216" y="4725144"/>
            <a:ext cx="2627784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h(t)=e</a:t>
            </a:r>
            <a:r>
              <a:rPr lang="en-GB" baseline="30000" dirty="0" smtClean="0"/>
              <a:t>-</a:t>
            </a:r>
            <a:r>
              <a:rPr lang="en-GB" baseline="30000" dirty="0" err="1" smtClean="0"/>
              <a:t>at</a:t>
            </a:r>
            <a:r>
              <a:rPr lang="en-GB" dirty="0" err="1" smtClean="0"/>
              <a:t>u</a:t>
            </a:r>
            <a:r>
              <a:rPr lang="en-GB" dirty="0" smtClean="0"/>
              <a:t>(t)</a:t>
            </a:r>
          </a:p>
          <a:p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memodelkan</a:t>
            </a:r>
            <a:r>
              <a:rPr lang="en-GB" dirty="0" smtClean="0"/>
              <a:t> sensor (</a:t>
            </a:r>
            <a:r>
              <a:rPr lang="en-GB" dirty="0" err="1" smtClean="0"/>
              <a:t>orde</a:t>
            </a:r>
            <a:r>
              <a:rPr lang="en-GB" dirty="0" smtClean="0"/>
              <a:t> 1) : sensor </a:t>
            </a:r>
            <a:r>
              <a:rPr lang="en-GB" dirty="0" err="1" smtClean="0"/>
              <a:t>termal</a:t>
            </a:r>
            <a:endParaRPr lang="en-GB" dirty="0"/>
          </a:p>
        </p:txBody>
      </p:sp>
      <p:sp>
        <p:nvSpPr>
          <p:cNvPr id="32" name="Freeform 31"/>
          <p:cNvSpPr/>
          <p:nvPr/>
        </p:nvSpPr>
        <p:spPr>
          <a:xfrm>
            <a:off x="5364088" y="2276872"/>
            <a:ext cx="578069" cy="432048"/>
          </a:xfrm>
          <a:custGeom>
            <a:avLst/>
            <a:gdLst>
              <a:gd name="connsiteX0" fmla="*/ 0 w 578069"/>
              <a:gd name="connsiteY0" fmla="*/ 283779 h 313559"/>
              <a:gd name="connsiteX1" fmla="*/ 136635 w 578069"/>
              <a:gd name="connsiteY1" fmla="*/ 115614 h 313559"/>
              <a:gd name="connsiteX2" fmla="*/ 346842 w 578069"/>
              <a:gd name="connsiteY2" fmla="*/ 294290 h 313559"/>
              <a:gd name="connsiteX3" fmla="*/ 578069 w 578069"/>
              <a:gd name="connsiteY3" fmla="*/ 0 h 31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069" h="313559">
                <a:moveTo>
                  <a:pt x="0" y="283779"/>
                </a:moveTo>
                <a:cubicBezTo>
                  <a:pt x="39414" y="198820"/>
                  <a:pt x="78828" y="113862"/>
                  <a:pt x="136635" y="115614"/>
                </a:cubicBezTo>
                <a:cubicBezTo>
                  <a:pt x="194442" y="117366"/>
                  <a:pt x="273270" y="313559"/>
                  <a:pt x="346842" y="294290"/>
                </a:cubicBezTo>
                <a:cubicBezTo>
                  <a:pt x="420414" y="275021"/>
                  <a:pt x="499241" y="137510"/>
                  <a:pt x="578069" y="0"/>
                </a:cubicBezTo>
              </a:path>
            </a:pathLst>
          </a:custGeom>
          <a:ln w="1905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344590" y="5070486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928794" y="4071942"/>
            <a:ext cx="870472" cy="873128"/>
            <a:chOff x="1928794" y="4071942"/>
            <a:chExt cx="870472" cy="873128"/>
          </a:xfrm>
        </p:grpSpPr>
        <p:sp>
          <p:nvSpPr>
            <p:cNvPr id="34" name="Freeform 33"/>
            <p:cNvSpPr/>
            <p:nvPr/>
          </p:nvSpPr>
          <p:spPr>
            <a:xfrm>
              <a:off x="1928794" y="4500570"/>
              <a:ext cx="368300" cy="444500"/>
            </a:xfrm>
            <a:custGeom>
              <a:avLst/>
              <a:gdLst>
                <a:gd name="connsiteX0" fmla="*/ 0 w 368300"/>
                <a:gd name="connsiteY0" fmla="*/ 444500 h 444500"/>
                <a:gd name="connsiteX1" fmla="*/ 114300 w 368300"/>
                <a:gd name="connsiteY1" fmla="*/ 114300 h 444500"/>
                <a:gd name="connsiteX2" fmla="*/ 241300 w 368300"/>
                <a:gd name="connsiteY2" fmla="*/ 203200 h 444500"/>
                <a:gd name="connsiteX3" fmla="*/ 368300 w 368300"/>
                <a:gd name="connsiteY3" fmla="*/ 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300" h="444500">
                  <a:moveTo>
                    <a:pt x="0" y="444500"/>
                  </a:moveTo>
                  <a:cubicBezTo>
                    <a:pt x="37041" y="299508"/>
                    <a:pt x="74083" y="154517"/>
                    <a:pt x="114300" y="114300"/>
                  </a:cubicBezTo>
                  <a:cubicBezTo>
                    <a:pt x="154517" y="74083"/>
                    <a:pt x="198967" y="222250"/>
                    <a:pt x="241300" y="203200"/>
                  </a:cubicBezTo>
                  <a:cubicBezTo>
                    <a:pt x="283633" y="184150"/>
                    <a:pt x="325966" y="92075"/>
                    <a:pt x="368300" y="0"/>
                  </a:cubicBez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85984" y="4071942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x(t</a:t>
              </a:r>
              <a:r>
                <a:rPr lang="en-GB" i="1" dirty="0" smtClean="0">
                  <a:sym typeface="Symbol"/>
                </a:rPr>
                <a:t>)</a:t>
              </a:r>
              <a:endParaRPr lang="en-GB" i="1" dirty="0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 -3.53921E-6 L 0.05122 -3.5392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8" grpId="0" animBg="1"/>
      <p:bldP spid="54" grpId="0" animBg="1"/>
      <p:bldP spid="66" grpId="0"/>
      <p:bldP spid="76" grpId="0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Matematika</a:t>
            </a:r>
            <a:r>
              <a:rPr lang="en-GB" dirty="0" smtClean="0"/>
              <a:t> </a:t>
            </a:r>
            <a:r>
              <a:rPr lang="en-GB" dirty="0" err="1" smtClean="0"/>
              <a:t>Imajiner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699792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47664" y="2564904"/>
            <a:ext cx="2267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39952" y="2708920"/>
            <a:ext cx="59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Real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119675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Imajiner</a:t>
            </a:r>
            <a:endParaRPr lang="en-GB" dirty="0"/>
          </a:p>
        </p:txBody>
      </p:sp>
      <p:sp>
        <p:nvSpPr>
          <p:cNvPr id="17" name="4-Point Star 16"/>
          <p:cNvSpPr/>
          <p:nvPr/>
        </p:nvSpPr>
        <p:spPr>
          <a:xfrm>
            <a:off x="3419872" y="1628800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endCxn id="17" idx="1"/>
          </p:cNvCxnSpPr>
          <p:nvPr/>
        </p:nvCxnSpPr>
        <p:spPr>
          <a:xfrm flipV="1">
            <a:off x="2699792" y="1700808"/>
            <a:ext cx="72008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1800" y="177281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9466" y="1772816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/>
              <a:t>magnituda</a:t>
            </a:r>
            <a:r>
              <a:rPr lang="en-GB" dirty="0" smtClean="0"/>
              <a:t> =|H|=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571868" y="157161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H=</a:t>
            </a:r>
            <a:r>
              <a:rPr lang="en-GB" dirty="0" smtClean="0">
                <a:sym typeface="Symbol"/>
              </a:rPr>
              <a:t>+j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131840" y="20608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/>
              </a:rPr>
              <a:t>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36096" y="2132856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/>
              <a:t>fasa</a:t>
            </a:r>
            <a:r>
              <a:rPr lang="en-GB" dirty="0" smtClean="0"/>
              <a:t>  =</a:t>
            </a:r>
            <a:r>
              <a:rPr lang="en-GB" dirty="0" smtClean="0">
                <a:sym typeface="Symbol"/>
              </a:rPr>
              <a:t></a:t>
            </a:r>
            <a:r>
              <a:rPr lang="en-GB" dirty="0" smtClean="0"/>
              <a:t>H=</a:t>
            </a:r>
            <a:endParaRPr lang="en-GB" dirty="0"/>
          </a:p>
        </p:txBody>
      </p:sp>
      <p:sp>
        <p:nvSpPr>
          <p:cNvPr id="25" name="Arc 24"/>
          <p:cNvSpPr/>
          <p:nvPr/>
        </p:nvSpPr>
        <p:spPr>
          <a:xfrm>
            <a:off x="2699792" y="2060848"/>
            <a:ext cx="864096" cy="86409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971600" y="4365104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Sudut</a:t>
            </a:r>
            <a:r>
              <a:rPr lang="en-GB" dirty="0" smtClean="0"/>
              <a:t> </a:t>
            </a:r>
            <a:r>
              <a:rPr lang="en-GB" dirty="0" err="1" smtClean="0"/>
              <a:t>kuadran</a:t>
            </a:r>
            <a:r>
              <a:rPr lang="en-GB" dirty="0" smtClean="0"/>
              <a:t> I = 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915816" y="43651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   </a:t>
            </a:r>
            <a:r>
              <a:rPr lang="en-GB" dirty="0" err="1" smtClean="0"/>
              <a:t>s.d</a:t>
            </a:r>
            <a:r>
              <a:rPr lang="en-GB" dirty="0" smtClean="0"/>
              <a:t>.  1/2</a:t>
            </a:r>
            <a:r>
              <a:rPr lang="en-GB" dirty="0" smtClean="0">
                <a:sym typeface="Symbol"/>
              </a:rPr>
              <a:t>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87624" y="1412776"/>
            <a:ext cx="3240360" cy="2097524"/>
            <a:chOff x="1691680" y="1412776"/>
            <a:chExt cx="3240360" cy="2097524"/>
          </a:xfrm>
        </p:grpSpPr>
        <p:sp>
          <p:nvSpPr>
            <p:cNvPr id="28" name="TextBox 27"/>
            <p:cNvSpPr txBox="1"/>
            <p:nvPr/>
          </p:nvSpPr>
          <p:spPr>
            <a:xfrm>
              <a:off x="1691680" y="148478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II</a:t>
              </a:r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99992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I</a:t>
              </a:r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67944" y="31409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IV</a:t>
              </a:r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63688" y="306896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III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71600" y="4869160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Sudut</a:t>
            </a:r>
            <a:r>
              <a:rPr lang="en-GB" dirty="0" smtClean="0"/>
              <a:t> </a:t>
            </a:r>
            <a:r>
              <a:rPr lang="en-GB" dirty="0" err="1" smtClean="0"/>
              <a:t>kuadran</a:t>
            </a:r>
            <a:r>
              <a:rPr lang="en-GB" dirty="0" smtClean="0"/>
              <a:t> II = 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843808" y="4941168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1/2</a:t>
            </a:r>
            <a:r>
              <a:rPr lang="en-GB" dirty="0" smtClean="0">
                <a:sym typeface="Symbol"/>
              </a:rPr>
              <a:t> </a:t>
            </a:r>
            <a:r>
              <a:rPr lang="en-GB" dirty="0" smtClean="0"/>
              <a:t>   </a:t>
            </a:r>
            <a:r>
              <a:rPr lang="en-GB" dirty="0" err="1" smtClean="0"/>
              <a:t>s.d</a:t>
            </a:r>
            <a:r>
              <a:rPr lang="en-GB" dirty="0" smtClean="0"/>
              <a:t>. </a:t>
            </a:r>
            <a:r>
              <a:rPr lang="en-GB" dirty="0" smtClean="0">
                <a:sym typeface="Symbol"/>
              </a:rPr>
              <a:t>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971600" y="5373216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Sudut</a:t>
            </a:r>
            <a:r>
              <a:rPr lang="en-GB" dirty="0" smtClean="0"/>
              <a:t> </a:t>
            </a:r>
            <a:r>
              <a:rPr lang="en-GB" dirty="0" err="1" smtClean="0"/>
              <a:t>kuadran</a:t>
            </a:r>
            <a:r>
              <a:rPr lang="en-GB" dirty="0" smtClean="0"/>
              <a:t> III = 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843808" y="537321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   </a:t>
            </a:r>
            <a:r>
              <a:rPr lang="en-GB" dirty="0" err="1" smtClean="0"/>
              <a:t>s.d</a:t>
            </a:r>
            <a:r>
              <a:rPr lang="en-GB" dirty="0" smtClean="0"/>
              <a:t>. 3/2</a:t>
            </a:r>
            <a:r>
              <a:rPr lang="en-GB" dirty="0" smtClean="0">
                <a:sym typeface="Symbol"/>
              </a:rPr>
              <a:t>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971600" y="5805264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Sudut</a:t>
            </a:r>
            <a:r>
              <a:rPr lang="en-GB" dirty="0" smtClean="0"/>
              <a:t> </a:t>
            </a:r>
            <a:r>
              <a:rPr lang="en-GB" dirty="0" err="1" smtClean="0"/>
              <a:t>kuadran</a:t>
            </a:r>
            <a:r>
              <a:rPr lang="en-GB" dirty="0" smtClean="0"/>
              <a:t> IV = 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915816" y="580526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/>
              </a:rPr>
              <a:t>3/2</a:t>
            </a:r>
            <a:r>
              <a:rPr lang="en-GB" dirty="0" smtClean="0"/>
              <a:t>   </a:t>
            </a:r>
            <a:r>
              <a:rPr lang="en-GB" dirty="0" err="1" smtClean="0"/>
              <a:t>s.d</a:t>
            </a:r>
            <a:r>
              <a:rPr lang="en-GB" dirty="0" smtClean="0"/>
              <a:t>. 2</a:t>
            </a:r>
            <a:r>
              <a:rPr lang="en-GB" dirty="0" smtClean="0">
                <a:sym typeface="Symbol"/>
              </a:rPr>
              <a:t>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148064" y="4581128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H=2+J4</a:t>
            </a:r>
            <a:r>
              <a:rPr lang="en-GB" dirty="0" smtClean="0">
                <a:sym typeface="Symbol"/>
              </a:rPr>
              <a:t> </a:t>
            </a:r>
            <a:r>
              <a:rPr lang="en-GB" dirty="0" err="1" smtClean="0">
                <a:sym typeface="Symbol"/>
              </a:rPr>
              <a:t>kuadran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188015" y="458112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148064" y="5013176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H=-2-J4</a:t>
            </a:r>
            <a:r>
              <a:rPr lang="en-GB" dirty="0" smtClean="0">
                <a:sym typeface="Symbol"/>
              </a:rPr>
              <a:t> </a:t>
            </a:r>
            <a:r>
              <a:rPr lang="en-GB" dirty="0" err="1" smtClean="0">
                <a:sym typeface="Symbol"/>
              </a:rPr>
              <a:t>kuadran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7164288" y="501317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3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5148064" y="5589240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H=-</a:t>
            </a:r>
            <a:r>
              <a:rPr lang="en-GB" dirty="0" err="1" smtClean="0"/>
              <a:t>j</a:t>
            </a:r>
            <a:r>
              <a:rPr lang="en-GB" dirty="0" err="1" smtClean="0">
                <a:sym typeface="Symbol"/>
              </a:rPr>
              <a:t>sudut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fasa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7020272" y="558924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3/2</a:t>
            </a:r>
            <a:r>
              <a:rPr lang="en-GB" dirty="0" smtClean="0">
                <a:sym typeface="Symbol"/>
              </a:rPr>
              <a:t> 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5148064" y="6021288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H= - 100</a:t>
            </a:r>
            <a:r>
              <a:rPr lang="en-GB" dirty="0" smtClean="0">
                <a:sym typeface="Symbol"/>
              </a:rPr>
              <a:t>sudut </a:t>
            </a:r>
            <a:r>
              <a:rPr lang="en-GB" dirty="0" err="1" smtClean="0">
                <a:sym typeface="Symbol"/>
              </a:rPr>
              <a:t>fasa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7308304" y="60212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/>
              </a:rPr>
              <a:t>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2684536" y="25649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grpSp>
        <p:nvGrpSpPr>
          <p:cNvPr id="51" name="Group 50"/>
          <p:cNvGrpSpPr/>
          <p:nvPr/>
        </p:nvGrpSpPr>
        <p:grpSpPr>
          <a:xfrm>
            <a:off x="2771800" y="1772816"/>
            <a:ext cx="664932" cy="657364"/>
            <a:chOff x="3275856" y="1772816"/>
            <a:chExt cx="664932" cy="657364"/>
          </a:xfrm>
        </p:grpSpPr>
        <p:sp>
          <p:nvSpPr>
            <p:cNvPr id="52" name="TextBox 51"/>
            <p:cNvSpPr txBox="1"/>
            <p:nvPr/>
          </p:nvSpPr>
          <p:spPr>
            <a:xfrm>
              <a:off x="3275856" y="17728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635896" y="206084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</a:t>
              </a:r>
              <a:endParaRPr lang="en-GB" dirty="0"/>
            </a:p>
          </p:txBody>
        </p:sp>
      </p:grpSp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7255210" y="1737015"/>
          <a:ext cx="1781286" cy="395841"/>
        </p:xfrm>
        <a:graphic>
          <a:graphicData uri="http://schemas.openxmlformats.org/presentationml/2006/ole">
            <p:oleObj spid="_x0000_s43014" name="Equation" r:id="rId3" imgW="1257120" imgH="279360" progId="Equation.3">
              <p:embed/>
            </p:oleObj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6732240" y="2026872"/>
          <a:ext cx="1223963" cy="649287"/>
        </p:xfrm>
        <a:graphic>
          <a:graphicData uri="http://schemas.openxmlformats.org/presentationml/2006/ole">
            <p:oleObj spid="_x0000_s43015" name="Equation" r:id="rId4" imgW="863280" imgH="45720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714744" y="3429000"/>
            <a:ext cx="2375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H*= Complex </a:t>
            </a:r>
            <a:r>
              <a:rPr lang="en-GB" dirty="0" err="1" smtClean="0"/>
              <a:t>Conjugat</a:t>
            </a:r>
            <a:endParaRPr lang="en-GB" dirty="0" smtClean="0"/>
          </a:p>
          <a:p>
            <a:r>
              <a:rPr lang="en-GB" dirty="0" smtClean="0"/>
              <a:t>      = </a:t>
            </a:r>
            <a:r>
              <a:rPr lang="en-GB" dirty="0" smtClean="0">
                <a:sym typeface="Symbol"/>
              </a:rPr>
              <a:t> - j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5643570" y="271462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j=</a:t>
            </a:r>
            <a:r>
              <a:rPr lang="en-GB" dirty="0" smtClean="0">
                <a:sym typeface="Symbol"/>
              </a:rPr>
              <a:t>-1</a:t>
            </a:r>
            <a:endParaRPr lang="en-GB" dirty="0"/>
          </a:p>
        </p:txBody>
      </p:sp>
      <p:sp>
        <p:nvSpPr>
          <p:cNvPr id="54" name="4-Point Star 53"/>
          <p:cNvSpPr/>
          <p:nvPr/>
        </p:nvSpPr>
        <p:spPr>
          <a:xfrm>
            <a:off x="3427852" y="3500438"/>
            <a:ext cx="144016" cy="14401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2606660" y="2607463"/>
            <a:ext cx="178595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259E-6 L 0.2118 -2.0259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Fungsi</a:t>
            </a:r>
            <a:r>
              <a:rPr lang="en-GB" sz="2800" dirty="0" smtClean="0"/>
              <a:t> Transfer 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187624" y="1916832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</a:t>
            </a:r>
            <a:r>
              <a:rPr lang="en-GB" dirty="0" err="1" smtClean="0"/>
              <a:t>Acos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t)</a:t>
            </a:r>
            <a:endParaRPr lang="en-GB" dirty="0" smtClean="0"/>
          </a:p>
          <a:p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08400" y="2708920"/>
            <a:ext cx="891392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04048" y="2708920"/>
            <a:ext cx="563992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42894" y="219557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2699792" y="2276872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Respon</a:t>
            </a:r>
            <a:r>
              <a:rPr lang="en-GB" dirty="0" smtClean="0"/>
              <a:t> Impulse</a:t>
            </a:r>
            <a:br>
              <a:rPr lang="en-GB" dirty="0" smtClean="0"/>
            </a:br>
            <a:r>
              <a:rPr lang="en-GB" dirty="0" smtClean="0"/>
              <a:t>h(t)</a:t>
            </a:r>
            <a:endParaRPr lang="en-GB" dirty="0"/>
          </a:p>
        </p:txBody>
      </p:sp>
      <p:sp>
        <p:nvSpPr>
          <p:cNvPr id="40" name="Up-Down Arrow 39"/>
          <p:cNvSpPr/>
          <p:nvPr/>
        </p:nvSpPr>
        <p:spPr>
          <a:xfrm>
            <a:off x="3779912" y="3429000"/>
            <a:ext cx="216024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6120581" y="1916113"/>
          <a:ext cx="2555875" cy="3411537"/>
        </p:xfrm>
        <a:graphic>
          <a:graphicData uri="http://schemas.openxmlformats.org/presentationml/2006/ole">
            <p:oleObj spid="_x0000_s37892" name="Equation" r:id="rId3" imgW="1257120" imgH="1676160" progId="Equation.3">
              <p:embed/>
            </p:oleObj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2452688" y="4005263"/>
          <a:ext cx="3021012" cy="955675"/>
        </p:xfrm>
        <a:graphic>
          <a:graphicData uri="http://schemas.openxmlformats.org/presentationml/2006/ole">
            <p:oleObj spid="_x0000_s37893" name="Equation" r:id="rId4" imgW="1485720" imgH="46980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115616" y="5229200"/>
            <a:ext cx="1902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Persamaan</a:t>
            </a:r>
            <a:r>
              <a:rPr lang="en-GB" dirty="0" smtClean="0"/>
              <a:t> Euler=</a:t>
            </a:r>
          </a:p>
          <a:p>
            <a:endParaRPr lang="en-GB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1475656" y="5733256"/>
          <a:ext cx="3303587" cy="801687"/>
        </p:xfrm>
        <a:graphic>
          <a:graphicData uri="http://schemas.openxmlformats.org/presentationml/2006/ole">
            <p:oleObj spid="_x0000_s37894" name="Equation" r:id="rId5" imgW="1625400" imgH="393480" progId="Equation.3">
              <p:embed/>
            </p:oleObj>
          </a:graphicData>
        </a:graphic>
      </p:graphicFrame>
      <p:cxnSp>
        <p:nvCxnSpPr>
          <p:cNvPr id="51" name="Straight Arrow Connector 50"/>
          <p:cNvCxnSpPr/>
          <p:nvPr/>
        </p:nvCxnSpPr>
        <p:spPr>
          <a:xfrm flipV="1">
            <a:off x="5652120" y="2852936"/>
            <a:ext cx="504056" cy="2808312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3203848" y="5877272"/>
          <a:ext cx="1316038" cy="465138"/>
        </p:xfrm>
        <a:graphic>
          <a:graphicData uri="http://schemas.openxmlformats.org/presentationml/2006/ole">
            <p:oleObj spid="_x0000_s37895" name="Equation" r:id="rId6" imgW="647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25624E-6 L 0.18021 3.25624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0" grpId="0" animBg="1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Fungsi</a:t>
            </a:r>
            <a:r>
              <a:rPr lang="en-GB" sz="2800" dirty="0" smtClean="0"/>
              <a:t> Transfer </a:t>
            </a:r>
            <a:r>
              <a:rPr lang="en-GB" sz="2800" dirty="0" err="1" smtClean="0"/>
              <a:t>dan</a:t>
            </a:r>
            <a:r>
              <a:rPr lang="en-GB" sz="2800" dirty="0" smtClean="0"/>
              <a:t> response Impulse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h(t)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H(j</a:t>
                      </a:r>
                      <a:r>
                        <a:rPr lang="en-GB" dirty="0" smtClean="0">
                          <a:sym typeface="Symbol"/>
                        </a:rPr>
                        <a:t>)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e</a:t>
                      </a:r>
                      <a:r>
                        <a:rPr lang="en-GB" baseline="30000" dirty="0" smtClean="0"/>
                        <a:t>-</a:t>
                      </a:r>
                      <a:r>
                        <a:rPr lang="en-GB" baseline="30000" dirty="0" err="1" smtClean="0"/>
                        <a:t>at</a:t>
                      </a:r>
                      <a:r>
                        <a:rPr lang="en-GB" dirty="0" err="1" smtClean="0"/>
                        <a:t>u</a:t>
                      </a:r>
                      <a:r>
                        <a:rPr lang="en-GB" dirty="0" smtClean="0"/>
                        <a:t>(t)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Symbol"/>
                        </a:rPr>
                        <a:t>(t)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32040" y="1772816"/>
          <a:ext cx="2184208" cy="563116"/>
        </p:xfrm>
        <a:graphic>
          <a:graphicData uri="http://schemas.openxmlformats.org/presentationml/2006/ole">
            <p:oleObj spid="_x0000_s40962" name="Equation" r:id="rId3" imgW="1625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Fungsi</a:t>
            </a:r>
            <a:r>
              <a:rPr lang="en-GB" sz="3200" dirty="0" smtClean="0"/>
              <a:t> transfer </a:t>
            </a:r>
            <a:r>
              <a:rPr lang="en-GB" sz="3200" dirty="0" err="1" smtClean="0"/>
              <a:t>dan</a:t>
            </a:r>
            <a:r>
              <a:rPr lang="en-GB" sz="3200" dirty="0" smtClean="0"/>
              <a:t> input </a:t>
            </a:r>
            <a:r>
              <a:rPr lang="en-GB" sz="3200" dirty="0" err="1" smtClean="0"/>
              <a:t>cosinus</a:t>
            </a:r>
            <a:endParaRPr lang="en-GB" sz="3200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93700" y="2051050"/>
          <a:ext cx="4594225" cy="801688"/>
        </p:xfrm>
        <a:graphic>
          <a:graphicData uri="http://schemas.openxmlformats.org/presentationml/2006/ole">
            <p:oleObj spid="_x0000_s38914" name="Equation" r:id="rId3" imgW="226044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267744" y="2924944"/>
          <a:ext cx="2193925" cy="414338"/>
        </p:xfrm>
        <a:graphic>
          <a:graphicData uri="http://schemas.openxmlformats.org/presentationml/2006/ole">
            <p:oleObj spid="_x0000_s38915" name="Equation" r:id="rId4" imgW="1079280" imgH="20304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855663" y="1268413"/>
          <a:ext cx="3535362" cy="801687"/>
        </p:xfrm>
        <a:graphic>
          <a:graphicData uri="http://schemas.openxmlformats.org/presentationml/2006/ole">
            <p:oleObj spid="_x0000_s38916" name="Equation" r:id="rId5" imgW="173988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922588" y="3667125"/>
          <a:ext cx="1316037" cy="803275"/>
        </p:xfrm>
        <a:graphic>
          <a:graphicData uri="http://schemas.openxmlformats.org/presentationml/2006/ole">
            <p:oleObj spid="_x0000_s38917" name="Equation" r:id="rId6" imgW="647640" imgH="39348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771800" y="3429000"/>
            <a:ext cx="216024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07904" y="3284984"/>
            <a:ext cx="1368152" cy="6480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4048" y="37170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Kompleks</a:t>
            </a:r>
            <a:r>
              <a:rPr lang="en-GB" dirty="0" smtClean="0"/>
              <a:t> </a:t>
            </a:r>
            <a:r>
              <a:rPr lang="en-GB" dirty="0" err="1" smtClean="0"/>
              <a:t>Konjugat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187624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endParaRPr lang="en-GB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87624" y="47251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467544" y="4221088"/>
            <a:ext cx="3168352" cy="1881500"/>
            <a:chOff x="467544" y="4221088"/>
            <a:chExt cx="3168352" cy="1881500"/>
          </a:xfrm>
        </p:grpSpPr>
        <p:grpSp>
          <p:nvGrpSpPr>
            <p:cNvPr id="41" name="Group 40"/>
            <p:cNvGrpSpPr/>
            <p:nvPr/>
          </p:nvGrpSpPr>
          <p:grpSpPr>
            <a:xfrm>
              <a:off x="971600" y="4653136"/>
              <a:ext cx="1728192" cy="1152128"/>
              <a:chOff x="971600" y="4653136"/>
              <a:chExt cx="1728192" cy="1152128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971600" y="4653136"/>
                <a:ext cx="0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971600" y="5805264"/>
                <a:ext cx="172819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467544" y="4221088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Amplitudo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27784" y="573325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=2f</a:t>
              </a:r>
              <a:endParaRPr lang="en-GB" baseline="-25000" dirty="0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V="1">
            <a:off x="1331640" y="5013176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0</a:t>
            </a:r>
            <a:endParaRPr lang="en-GB" baseline="-25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99592" y="2852936"/>
            <a:ext cx="0" cy="115212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8064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30000" dirty="0" smtClean="0"/>
              <a:t>*</a:t>
            </a:r>
            <a:endParaRPr lang="en-GB" baseline="300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084168" y="5301208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364088" y="5301208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5076056" y="6165304"/>
            <a:ext cx="1066472" cy="369332"/>
            <a:chOff x="5076056" y="6165304"/>
            <a:chExt cx="1066472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5566464" y="61653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0</a:t>
              </a:r>
              <a:endParaRPr lang="en-GB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6056" y="61653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-</a:t>
              </a:r>
              <a:r>
                <a:rPr lang="en-GB" baseline="-25000" dirty="0" smtClean="0">
                  <a:sym typeface="Symbol"/>
                </a:rPr>
                <a:t>0</a:t>
              </a:r>
              <a:endParaRPr lang="en-GB" baseline="-250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012160" y="50131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grpSp>
        <p:nvGrpSpPr>
          <p:cNvPr id="35" name="Group 34"/>
          <p:cNvGrpSpPr/>
          <p:nvPr/>
        </p:nvGrpSpPr>
        <p:grpSpPr>
          <a:xfrm>
            <a:off x="4716016" y="4941168"/>
            <a:ext cx="3816424" cy="1593468"/>
            <a:chOff x="4716016" y="4941168"/>
            <a:chExt cx="3816424" cy="1593468"/>
          </a:xfrm>
        </p:grpSpPr>
        <p:sp>
          <p:nvSpPr>
            <p:cNvPr id="31" name="TextBox 30"/>
            <p:cNvSpPr txBox="1"/>
            <p:nvPr/>
          </p:nvSpPr>
          <p:spPr>
            <a:xfrm>
              <a:off x="5940152" y="61653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</a:t>
              </a:r>
              <a:r>
                <a:rPr lang="en-GB" baseline="-25000" dirty="0" smtClean="0">
                  <a:sym typeface="Symbol"/>
                </a:rPr>
                <a:t>0</a:t>
              </a:r>
              <a:endParaRPr lang="en-GB" baseline="-250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716016" y="4941168"/>
              <a:ext cx="3816424" cy="1449452"/>
              <a:chOff x="4716016" y="4941168"/>
              <a:chExt cx="3816424" cy="144945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5724128" y="4941168"/>
                <a:ext cx="0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716016" y="6093296"/>
                <a:ext cx="27363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7524328" y="6021288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ym typeface="Symbol"/>
                  </a:rPr>
                  <a:t>=2f</a:t>
                </a:r>
                <a:endParaRPr lang="en-GB" baseline="-25000" dirty="0"/>
              </a:p>
            </p:txBody>
          </p:sp>
        </p:grpSp>
      </p:grpSp>
      <p:sp>
        <p:nvSpPr>
          <p:cNvPr id="40" name="Right Brace 39"/>
          <p:cNvSpPr/>
          <p:nvPr/>
        </p:nvSpPr>
        <p:spPr>
          <a:xfrm rot="2962591">
            <a:off x="4481081" y="4408061"/>
            <a:ext cx="648072" cy="157629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6" grpId="0"/>
      <p:bldP spid="32" grpId="0"/>
      <p:bldP spid="38" grpId="0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Fungsi</a:t>
            </a:r>
            <a:r>
              <a:rPr lang="en-GB" sz="3200" dirty="0" smtClean="0"/>
              <a:t> transfer </a:t>
            </a:r>
            <a:r>
              <a:rPr lang="en-GB" sz="3200" dirty="0" err="1" smtClean="0"/>
              <a:t>dan</a:t>
            </a:r>
            <a:r>
              <a:rPr lang="en-GB" sz="3200" dirty="0" smtClean="0"/>
              <a:t> input </a:t>
            </a:r>
            <a:r>
              <a:rPr lang="en-GB" sz="3200" dirty="0" err="1" smtClean="0"/>
              <a:t>cosinus</a:t>
            </a:r>
            <a:endParaRPr lang="en-GB" sz="3200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547664" y="1988840"/>
          <a:ext cx="4748212" cy="593725"/>
        </p:xfrm>
        <a:graphic>
          <a:graphicData uri="http://schemas.openxmlformats.org/presentationml/2006/ole">
            <p:oleObj spid="_x0000_s39940" name="Equation" r:id="rId3" imgW="2336760" imgH="29196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899592" y="1340768"/>
            <a:ext cx="346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Gain </a:t>
            </a:r>
            <a:r>
              <a:rPr lang="en-GB" dirty="0" err="1" smtClean="0"/>
              <a:t>Fungsi</a:t>
            </a:r>
            <a:r>
              <a:rPr lang="en-GB" dirty="0" smtClean="0"/>
              <a:t> Transfer: </a:t>
            </a:r>
            <a:r>
              <a:rPr lang="en-GB" dirty="0" smtClean="0">
                <a:sym typeface="Symbol"/>
              </a:rPr>
              <a:t>()=|H(j )|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971600" y="2780928"/>
            <a:ext cx="349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Fasa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Transfer: </a:t>
            </a:r>
            <a:r>
              <a:rPr lang="en-GB" dirty="0" smtClean="0">
                <a:sym typeface="Symbol"/>
              </a:rPr>
              <a:t>()=H(j )</a:t>
            </a:r>
            <a:endParaRPr lang="en-GB" dirty="0"/>
          </a:p>
        </p:txBody>
      </p:sp>
      <p:graphicFrame>
        <p:nvGraphicFramePr>
          <p:cNvPr id="42" name="Object 4"/>
          <p:cNvGraphicFramePr>
            <a:graphicFrameLocks noChangeAspect="1"/>
          </p:cNvGraphicFramePr>
          <p:nvPr/>
        </p:nvGraphicFramePr>
        <p:xfrm>
          <a:off x="2051050" y="3405188"/>
          <a:ext cx="3741738" cy="930275"/>
        </p:xfrm>
        <a:graphic>
          <a:graphicData uri="http://schemas.openxmlformats.org/presentationml/2006/ole">
            <p:oleObj spid="_x0000_s39942" name="Equation" r:id="rId4" imgW="1841400" imgH="457200" progId="Equation.3">
              <p:embed/>
            </p:oleObj>
          </a:graphicData>
        </a:graphic>
      </p:graphicFrame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1212850" y="5373688"/>
          <a:ext cx="5110163" cy="515937"/>
        </p:xfrm>
        <a:graphic>
          <a:graphicData uri="http://schemas.openxmlformats.org/presentationml/2006/ole">
            <p:oleObj spid="_x0000_s39943" name="Equation" r:id="rId5" imgW="2514600" imgH="25380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043608" y="4653136"/>
            <a:ext cx="30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Untuk</a:t>
            </a:r>
            <a:r>
              <a:rPr lang="en-GB" dirty="0" smtClean="0"/>
              <a:t> Input x(t) = </a:t>
            </a:r>
            <a:r>
              <a:rPr lang="en-GB" dirty="0" err="1" smtClean="0"/>
              <a:t>Acos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t+)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15616" y="5229200"/>
            <a:ext cx="5400600" cy="9361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44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Menghitung</a:t>
            </a:r>
            <a:r>
              <a:rPr lang="en-GB" sz="2800" dirty="0" smtClean="0"/>
              <a:t> </a:t>
            </a:r>
            <a:r>
              <a:rPr lang="en-GB" sz="2800" dirty="0" err="1" smtClean="0"/>
              <a:t>magnituda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phasa</a:t>
            </a:r>
            <a:r>
              <a:rPr lang="en-GB" sz="2800" dirty="0" smtClean="0"/>
              <a:t> H(j</a:t>
            </a:r>
            <a:r>
              <a:rPr lang="en-GB" sz="2800" dirty="0" smtClean="0">
                <a:sym typeface="Symbol"/>
              </a:rPr>
              <a:t>)</a:t>
            </a:r>
            <a:endParaRPr lang="en-GB" sz="2800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971600" y="1556792"/>
          <a:ext cx="2117725" cy="852488"/>
        </p:xfrm>
        <a:graphic>
          <a:graphicData uri="http://schemas.openxmlformats.org/presentationml/2006/ole">
            <p:oleObj spid="_x0000_s44034" name="Equation" r:id="rId3" imgW="104112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8956" y="2658269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Untuk</a:t>
            </a:r>
            <a:r>
              <a:rPr lang="en-GB" dirty="0" smtClean="0"/>
              <a:t>:  </a:t>
            </a:r>
            <a:r>
              <a:rPr lang="en-GB" dirty="0" smtClean="0">
                <a:sym typeface="Symbol"/>
              </a:rPr>
              <a:t>=0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21124" y="2874293"/>
            <a:ext cx="2016224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91088" y="2582863"/>
          <a:ext cx="1292225" cy="517525"/>
        </p:xfrm>
        <a:graphic>
          <a:graphicData uri="http://schemas.openxmlformats.org/presentationml/2006/ole">
            <p:oleObj spid="_x0000_s44035" name="Equation" r:id="rId4" imgW="634680" imgH="253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88024" y="3284538"/>
          <a:ext cx="1420812" cy="412750"/>
        </p:xfrm>
        <a:graphic>
          <a:graphicData uri="http://schemas.openxmlformats.org/presentationml/2006/ole">
            <p:oleObj spid="_x0000_s44036" name="Equation" r:id="rId5" imgW="69840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414908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Untuk</a:t>
            </a:r>
            <a:r>
              <a:rPr lang="en-GB" dirty="0" smtClean="0"/>
              <a:t>:  </a:t>
            </a:r>
            <a:r>
              <a:rPr lang="en-GB" dirty="0" smtClean="0">
                <a:sym typeface="Symbol"/>
              </a:rPr>
              <a:t>=1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39752" y="4365104"/>
            <a:ext cx="2016224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945063" y="4146550"/>
          <a:ext cx="1266825" cy="517525"/>
        </p:xfrm>
        <a:graphic>
          <a:graphicData uri="http://schemas.openxmlformats.org/presentationml/2006/ole">
            <p:oleObj spid="_x0000_s44037" name="Equation" r:id="rId6" imgW="622080" imgH="2538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644008" y="5254625"/>
          <a:ext cx="1422400" cy="412750"/>
        </p:xfrm>
        <a:graphic>
          <a:graphicData uri="http://schemas.openxmlformats.org/presentationml/2006/ole">
            <p:oleObj spid="_x0000_s44038" name="Equation" r:id="rId7" imgW="698400" imgH="203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111875" y="2370138"/>
          <a:ext cx="644525" cy="904875"/>
        </p:xfrm>
        <a:graphic>
          <a:graphicData uri="http://schemas.openxmlformats.org/presentationml/2006/ole">
            <p:oleObj spid="_x0000_s44039" name="Equation" r:id="rId8" imgW="317160" imgH="4442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404099" y="3309938"/>
          <a:ext cx="1214437" cy="361950"/>
        </p:xfrm>
        <a:graphic>
          <a:graphicData uri="http://schemas.openxmlformats.org/presentationml/2006/ole">
            <p:oleObj spid="_x0000_s44040" name="Equation" r:id="rId9" imgW="596880" imgH="177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372200" y="3933825"/>
          <a:ext cx="2222500" cy="982663"/>
        </p:xfrm>
        <a:graphic>
          <a:graphicData uri="http://schemas.openxmlformats.org/presentationml/2006/ole">
            <p:oleObj spid="_x0000_s44041" name="Equation" r:id="rId10" imgW="1091880" imgH="4824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33517" y="5229225"/>
          <a:ext cx="3074987" cy="465138"/>
        </p:xfrm>
        <a:graphic>
          <a:graphicData uri="http://schemas.openxmlformats.org/presentationml/2006/ole">
            <p:oleObj spid="_x0000_s44042" name="Equation" r:id="rId11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Mencari</a:t>
            </a:r>
            <a:r>
              <a:rPr lang="en-GB" dirty="0" smtClean="0"/>
              <a:t> Output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971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Carilah</a:t>
            </a:r>
            <a:r>
              <a:rPr lang="en-GB" dirty="0" smtClean="0"/>
              <a:t> Output </a:t>
            </a:r>
            <a:r>
              <a:rPr lang="en-GB" dirty="0" err="1" smtClean="0"/>
              <a:t>untuk</a:t>
            </a:r>
            <a:r>
              <a:rPr lang="en-GB" dirty="0" smtClean="0"/>
              <a:t> input x(t)=3 + 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t+1,7) +4</a:t>
            </a:r>
            <a:r>
              <a:rPr lang="en-GB" dirty="0" smtClean="0"/>
              <a:t>cos(2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t-0,4) ; 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=2 </a:t>
            </a:r>
            <a:r>
              <a:rPr lang="en-GB" dirty="0" err="1" smtClean="0">
                <a:sym typeface="Symbol"/>
              </a:rPr>
              <a:t>rad</a:t>
            </a:r>
            <a:r>
              <a:rPr lang="en-GB" dirty="0" smtClean="0">
                <a:sym typeface="Symbol"/>
              </a:rPr>
              <a:t>/s </a:t>
            </a:r>
            <a:r>
              <a:rPr lang="en-GB" dirty="0" err="1" smtClean="0">
                <a:sym typeface="Symbol"/>
              </a:rPr>
              <a:t>untuk</a:t>
            </a:r>
            <a:r>
              <a:rPr lang="en-GB" dirty="0" smtClean="0">
                <a:sym typeface="Symbol"/>
              </a:rPr>
              <a:t> </a:t>
            </a:r>
            <a:endParaRPr lang="en-GB" dirty="0"/>
          </a:p>
        </p:txBody>
      </p:sp>
      <p:graphicFrame>
        <p:nvGraphicFramePr>
          <p:cNvPr id="41987" name="Object 4"/>
          <p:cNvGraphicFramePr>
            <a:graphicFrameLocks noChangeAspect="1"/>
          </p:cNvGraphicFramePr>
          <p:nvPr/>
        </p:nvGraphicFramePr>
        <p:xfrm>
          <a:off x="1187624" y="2276872"/>
          <a:ext cx="2143125" cy="852488"/>
        </p:xfrm>
        <a:graphic>
          <a:graphicData uri="http://schemas.openxmlformats.org/presentationml/2006/ole">
            <p:oleObj spid="_x0000_s41987" name="Equation" r:id="rId3" imgW="1054080" imgH="41904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99592" y="3501008"/>
          <a:ext cx="824441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224136"/>
                <a:gridCol w="1224136"/>
                <a:gridCol w="1368152"/>
                <a:gridCol w="3491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Symbol"/>
                        </a:rPr>
                        <a:t>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</a:t>
                      </a:r>
                      <a:r>
                        <a:rPr lang="en-GB" baseline="-25000" dirty="0" err="1" smtClean="0"/>
                        <a:t>x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|H(j</a:t>
                      </a:r>
                      <a:r>
                        <a:rPr lang="en-GB" dirty="0" smtClean="0">
                          <a:sym typeface="Symbol"/>
                        </a:rPr>
                        <a:t>)|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Symbol"/>
                        </a:rPr>
                        <a:t>H(j)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Symbol"/>
                        </a:rPr>
                        <a:t></a:t>
                      </a:r>
                      <a:r>
                        <a:rPr lang="en-GB" baseline="-25000" dirty="0" smtClean="0">
                          <a:sym typeface="Symbol"/>
                        </a:rPr>
                        <a:t>0</a:t>
                      </a:r>
                      <a:r>
                        <a:rPr lang="en-GB" dirty="0" smtClean="0">
                          <a:sym typeface="Symbol"/>
                        </a:rPr>
                        <a:t> = </a:t>
                      </a:r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Symbol"/>
                        </a:rPr>
                        <a:t>2</a:t>
                      </a:r>
                      <a:r>
                        <a:rPr lang="en-GB" baseline="-25000" dirty="0" smtClean="0">
                          <a:sym typeface="Symbol"/>
                        </a:rPr>
                        <a:t>0</a:t>
                      </a:r>
                      <a:r>
                        <a:rPr lang="en-GB" dirty="0" smtClean="0">
                          <a:sym typeface="Symbol"/>
                        </a:rPr>
                        <a:t>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76625" y="4489450"/>
          <a:ext cx="392113" cy="649288"/>
        </p:xfrm>
        <a:graphic>
          <a:graphicData uri="http://schemas.openxmlformats.org/presentationml/2006/ole">
            <p:oleObj spid="_x0000_s41988" name="Equation" r:id="rId4" imgW="25380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03600" y="5210175"/>
          <a:ext cx="531813" cy="646113"/>
        </p:xfrm>
        <a:graphic>
          <a:graphicData uri="http://schemas.openxmlformats.org/presentationml/2006/ole">
            <p:oleObj spid="_x0000_s41989" name="Equation" r:id="rId5" imgW="342720" imgH="419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38588" y="4710113"/>
          <a:ext cx="2082800" cy="352425"/>
        </p:xfrm>
        <a:graphic>
          <a:graphicData uri="http://schemas.openxmlformats.org/presentationml/2006/ole">
            <p:oleObj spid="_x0000_s41990" name="Equation" r:id="rId6" imgW="134604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179888" y="5359400"/>
          <a:ext cx="1495425" cy="350838"/>
        </p:xfrm>
        <a:graphic>
          <a:graphicData uri="http://schemas.openxmlformats.org/presentationml/2006/ole">
            <p:oleObj spid="_x0000_s41991" name="Equation" r:id="rId7" imgW="965160" imgH="228600" progId="Equation.3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497908" y="4008438"/>
          <a:ext cx="354012" cy="314325"/>
        </p:xfrm>
        <a:graphic>
          <a:graphicData uri="http://schemas.openxmlformats.org/presentationml/2006/ole">
            <p:oleObj spid="_x0000_s41992" name="Equation" r:id="rId8" imgW="228600" imgH="20304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807198" y="4018458"/>
          <a:ext cx="196850" cy="274638"/>
        </p:xfrm>
        <a:graphic>
          <a:graphicData uri="http://schemas.openxmlformats.org/presentationml/2006/ole">
            <p:oleObj spid="_x0000_s41993" name="Equation" r:id="rId9" imgW="126720" imgH="17748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7164288" y="4005064"/>
          <a:ext cx="315913" cy="314325"/>
        </p:xfrm>
        <a:graphic>
          <a:graphicData uri="http://schemas.openxmlformats.org/presentationml/2006/ole">
            <p:oleObj spid="_x0000_s41994" name="Equation" r:id="rId10" imgW="203040" imgH="2030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6188075" y="4489450"/>
          <a:ext cx="2276475" cy="647700"/>
        </p:xfrm>
        <a:graphic>
          <a:graphicData uri="http://schemas.openxmlformats.org/presentationml/2006/ole">
            <p:oleObj spid="_x0000_s41995" name="Equation" r:id="rId11" imgW="1473120" imgH="419040" progId="Equation.3">
              <p:embed/>
            </p:oleObj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6180138" y="5138738"/>
          <a:ext cx="2355850" cy="646112"/>
        </p:xfrm>
        <a:graphic>
          <a:graphicData uri="http://schemas.openxmlformats.org/presentationml/2006/ole">
            <p:oleObj spid="_x0000_s41996" name="Equation" r:id="rId12" imgW="1523880" imgH="419040" progId="Equation.3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3857620" y="2285992"/>
          <a:ext cx="2143125" cy="852488"/>
        </p:xfrm>
        <a:graphic>
          <a:graphicData uri="http://schemas.openxmlformats.org/presentationml/2006/ole">
            <p:oleObj spid="_x0000_s41997" name="Equation" r:id="rId13" imgW="1054080" imgH="419040" progId="Equation.3">
              <p:embed/>
            </p:oleObj>
          </a:graphicData>
        </a:graphic>
      </p:graphicFrame>
      <p:sp>
        <p:nvSpPr>
          <p:cNvPr id="17" name="Freeform 16"/>
          <p:cNvSpPr/>
          <p:nvPr/>
        </p:nvSpPr>
        <p:spPr>
          <a:xfrm>
            <a:off x="4037014" y="3149073"/>
            <a:ext cx="749300" cy="637117"/>
          </a:xfrm>
          <a:custGeom>
            <a:avLst/>
            <a:gdLst>
              <a:gd name="connsiteX0" fmla="*/ 0 w 749300"/>
              <a:gd name="connsiteY0" fmla="*/ 622300 h 637117"/>
              <a:gd name="connsiteX1" fmla="*/ 139700 w 749300"/>
              <a:gd name="connsiteY1" fmla="*/ 393700 h 637117"/>
              <a:gd name="connsiteX2" fmla="*/ 190500 w 749300"/>
              <a:gd name="connsiteY2" fmla="*/ 571500 h 637117"/>
              <a:gd name="connsiteX3" fmla="*/ 749300 w 749300"/>
              <a:gd name="connsiteY3" fmla="*/ 0 h 63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637117">
                <a:moveTo>
                  <a:pt x="0" y="622300"/>
                </a:moveTo>
                <a:cubicBezTo>
                  <a:pt x="53975" y="512233"/>
                  <a:pt x="107950" y="402167"/>
                  <a:pt x="139700" y="393700"/>
                </a:cubicBezTo>
                <a:cubicBezTo>
                  <a:pt x="171450" y="385233"/>
                  <a:pt x="88900" y="637117"/>
                  <a:pt x="190500" y="571500"/>
                </a:cubicBezTo>
                <a:cubicBezTo>
                  <a:pt x="292100" y="505883"/>
                  <a:pt x="520700" y="252941"/>
                  <a:pt x="749300" y="0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857752" y="3357562"/>
            <a:ext cx="749300" cy="637117"/>
          </a:xfrm>
          <a:custGeom>
            <a:avLst/>
            <a:gdLst>
              <a:gd name="connsiteX0" fmla="*/ 0 w 749300"/>
              <a:gd name="connsiteY0" fmla="*/ 622300 h 637117"/>
              <a:gd name="connsiteX1" fmla="*/ 139700 w 749300"/>
              <a:gd name="connsiteY1" fmla="*/ 393700 h 637117"/>
              <a:gd name="connsiteX2" fmla="*/ 190500 w 749300"/>
              <a:gd name="connsiteY2" fmla="*/ 571500 h 637117"/>
              <a:gd name="connsiteX3" fmla="*/ 749300 w 749300"/>
              <a:gd name="connsiteY3" fmla="*/ 0 h 63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637117">
                <a:moveTo>
                  <a:pt x="0" y="622300"/>
                </a:moveTo>
                <a:cubicBezTo>
                  <a:pt x="53975" y="512233"/>
                  <a:pt x="107950" y="402167"/>
                  <a:pt x="139700" y="393700"/>
                </a:cubicBezTo>
                <a:cubicBezTo>
                  <a:pt x="171450" y="385233"/>
                  <a:pt x="88900" y="637117"/>
                  <a:pt x="190500" y="571500"/>
                </a:cubicBezTo>
                <a:cubicBezTo>
                  <a:pt x="292100" y="505883"/>
                  <a:pt x="520700" y="252941"/>
                  <a:pt x="749300" y="0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5468938" y="2357438"/>
          <a:ext cx="2349500" cy="852487"/>
        </p:xfrm>
        <a:graphic>
          <a:graphicData uri="http://schemas.openxmlformats.org/presentationml/2006/ole">
            <p:oleObj spid="_x0000_s41998" name="Equation" r:id="rId14" imgW="1155600" imgH="419040" progId="Equation.3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3997325" y="2312988"/>
          <a:ext cx="2220913" cy="928687"/>
        </p:xfrm>
        <a:graphic>
          <a:graphicData uri="http://schemas.openxmlformats.org/presentationml/2006/ole">
            <p:oleObj spid="_x0000_s41999" name="Equation" r:id="rId15" imgW="1091880" imgH="457200" progId="Equation.3">
              <p:embed/>
            </p:oleObj>
          </a:graphicData>
        </a:graphic>
      </p:graphicFrame>
      <p:sp>
        <p:nvSpPr>
          <p:cNvPr id="22" name="Freeform 21"/>
          <p:cNvSpPr/>
          <p:nvPr/>
        </p:nvSpPr>
        <p:spPr>
          <a:xfrm>
            <a:off x="3857620" y="3143248"/>
            <a:ext cx="1357322" cy="1565811"/>
          </a:xfrm>
          <a:custGeom>
            <a:avLst/>
            <a:gdLst>
              <a:gd name="connsiteX0" fmla="*/ 0 w 749300"/>
              <a:gd name="connsiteY0" fmla="*/ 622300 h 637117"/>
              <a:gd name="connsiteX1" fmla="*/ 139700 w 749300"/>
              <a:gd name="connsiteY1" fmla="*/ 393700 h 637117"/>
              <a:gd name="connsiteX2" fmla="*/ 190500 w 749300"/>
              <a:gd name="connsiteY2" fmla="*/ 571500 h 637117"/>
              <a:gd name="connsiteX3" fmla="*/ 749300 w 749300"/>
              <a:gd name="connsiteY3" fmla="*/ 0 h 63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637117">
                <a:moveTo>
                  <a:pt x="0" y="622300"/>
                </a:moveTo>
                <a:cubicBezTo>
                  <a:pt x="53975" y="512233"/>
                  <a:pt x="107950" y="402167"/>
                  <a:pt x="139700" y="393700"/>
                </a:cubicBezTo>
                <a:cubicBezTo>
                  <a:pt x="171450" y="385233"/>
                  <a:pt x="88900" y="637117"/>
                  <a:pt x="190500" y="571500"/>
                </a:cubicBezTo>
                <a:cubicBezTo>
                  <a:pt x="292100" y="505883"/>
                  <a:pt x="520700" y="252941"/>
                  <a:pt x="749300" y="0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03756" y="3286116"/>
            <a:ext cx="749300" cy="1500206"/>
          </a:xfrm>
          <a:custGeom>
            <a:avLst/>
            <a:gdLst>
              <a:gd name="connsiteX0" fmla="*/ 0 w 749300"/>
              <a:gd name="connsiteY0" fmla="*/ 622300 h 637117"/>
              <a:gd name="connsiteX1" fmla="*/ 139700 w 749300"/>
              <a:gd name="connsiteY1" fmla="*/ 393700 h 637117"/>
              <a:gd name="connsiteX2" fmla="*/ 190500 w 749300"/>
              <a:gd name="connsiteY2" fmla="*/ 571500 h 637117"/>
              <a:gd name="connsiteX3" fmla="*/ 749300 w 749300"/>
              <a:gd name="connsiteY3" fmla="*/ 0 h 63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637117">
                <a:moveTo>
                  <a:pt x="0" y="622300"/>
                </a:moveTo>
                <a:cubicBezTo>
                  <a:pt x="53975" y="512233"/>
                  <a:pt x="107950" y="402167"/>
                  <a:pt x="139700" y="393700"/>
                </a:cubicBezTo>
                <a:cubicBezTo>
                  <a:pt x="171450" y="385233"/>
                  <a:pt x="88900" y="637117"/>
                  <a:pt x="190500" y="571500"/>
                </a:cubicBezTo>
                <a:cubicBezTo>
                  <a:pt x="292100" y="505883"/>
                  <a:pt x="520700" y="252941"/>
                  <a:pt x="749300" y="0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073650" y="2286000"/>
          <a:ext cx="2633663" cy="852488"/>
        </p:xfrm>
        <a:graphic>
          <a:graphicData uri="http://schemas.openxmlformats.org/presentationml/2006/ole">
            <p:oleObj spid="_x0000_s42000" name="Equation" r:id="rId16" imgW="1295280" imgH="419040" progId="Equation.3">
              <p:embed/>
            </p:oleObj>
          </a:graphicData>
        </a:graphic>
      </p:graphicFrame>
      <p:sp>
        <p:nvSpPr>
          <p:cNvPr id="25" name="Freeform 24"/>
          <p:cNvSpPr/>
          <p:nvPr/>
        </p:nvSpPr>
        <p:spPr>
          <a:xfrm>
            <a:off x="3714744" y="3181340"/>
            <a:ext cx="1357322" cy="2390800"/>
          </a:xfrm>
          <a:custGeom>
            <a:avLst/>
            <a:gdLst>
              <a:gd name="connsiteX0" fmla="*/ 0 w 749300"/>
              <a:gd name="connsiteY0" fmla="*/ 622300 h 637117"/>
              <a:gd name="connsiteX1" fmla="*/ 139700 w 749300"/>
              <a:gd name="connsiteY1" fmla="*/ 393700 h 637117"/>
              <a:gd name="connsiteX2" fmla="*/ 190500 w 749300"/>
              <a:gd name="connsiteY2" fmla="*/ 571500 h 637117"/>
              <a:gd name="connsiteX3" fmla="*/ 749300 w 749300"/>
              <a:gd name="connsiteY3" fmla="*/ 0 h 63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637117">
                <a:moveTo>
                  <a:pt x="0" y="622300"/>
                </a:moveTo>
                <a:cubicBezTo>
                  <a:pt x="53975" y="512233"/>
                  <a:pt x="107950" y="402167"/>
                  <a:pt x="139700" y="393700"/>
                </a:cubicBezTo>
                <a:cubicBezTo>
                  <a:pt x="171450" y="385233"/>
                  <a:pt x="88900" y="637117"/>
                  <a:pt x="190500" y="571500"/>
                </a:cubicBezTo>
                <a:cubicBezTo>
                  <a:pt x="292100" y="505883"/>
                  <a:pt x="520700" y="252941"/>
                  <a:pt x="749300" y="0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4830763" y="2286000"/>
          <a:ext cx="2219325" cy="930275"/>
        </p:xfrm>
        <a:graphic>
          <a:graphicData uri="http://schemas.openxmlformats.org/presentationml/2006/ole">
            <p:oleObj spid="_x0000_s42001" name="Equation" r:id="rId17" imgW="1091880" imgH="457200" progId="Equation.3">
              <p:embed/>
            </p:oleObj>
          </a:graphicData>
        </a:graphic>
      </p:graphicFrame>
      <p:sp>
        <p:nvSpPr>
          <p:cNvPr id="27" name="Freeform 26"/>
          <p:cNvSpPr/>
          <p:nvPr/>
        </p:nvSpPr>
        <p:spPr>
          <a:xfrm>
            <a:off x="5154626" y="3895712"/>
            <a:ext cx="749300" cy="1500206"/>
          </a:xfrm>
          <a:custGeom>
            <a:avLst/>
            <a:gdLst>
              <a:gd name="connsiteX0" fmla="*/ 0 w 749300"/>
              <a:gd name="connsiteY0" fmla="*/ 622300 h 637117"/>
              <a:gd name="connsiteX1" fmla="*/ 139700 w 749300"/>
              <a:gd name="connsiteY1" fmla="*/ 393700 h 637117"/>
              <a:gd name="connsiteX2" fmla="*/ 190500 w 749300"/>
              <a:gd name="connsiteY2" fmla="*/ 571500 h 637117"/>
              <a:gd name="connsiteX3" fmla="*/ 749300 w 749300"/>
              <a:gd name="connsiteY3" fmla="*/ 0 h 63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637117">
                <a:moveTo>
                  <a:pt x="0" y="622300"/>
                </a:moveTo>
                <a:cubicBezTo>
                  <a:pt x="53975" y="512233"/>
                  <a:pt x="107950" y="402167"/>
                  <a:pt x="139700" y="393700"/>
                </a:cubicBezTo>
                <a:cubicBezTo>
                  <a:pt x="171450" y="385233"/>
                  <a:pt x="88900" y="637117"/>
                  <a:pt x="190500" y="571500"/>
                </a:cubicBezTo>
                <a:cubicBezTo>
                  <a:pt x="292100" y="505883"/>
                  <a:pt x="520700" y="252941"/>
                  <a:pt x="749300" y="0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4683125" y="2882900"/>
          <a:ext cx="4518025" cy="877888"/>
        </p:xfrm>
        <a:graphic>
          <a:graphicData uri="http://schemas.openxmlformats.org/presentationml/2006/ole">
            <p:oleObj spid="_x0000_s42002" name="Equation" r:id="rId18" imgW="2222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Pemodelan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727088" y="2204864"/>
            <a:ext cx="36004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059832" y="2204864"/>
            <a:ext cx="852024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59832" y="2708920"/>
            <a:ext cx="864096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9672" y="2132856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x(t)=u(t)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08400" y="2708920"/>
            <a:ext cx="8913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720153" y="2322081"/>
          <a:ext cx="597743" cy="818887"/>
        </p:xfrm>
        <a:graphic>
          <a:graphicData uri="http://schemas.openxmlformats.org/presentationml/2006/ole">
            <p:oleObj spid="_x0000_s23554" name="Equation" r:id="rId3" imgW="203040" imgH="27936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3184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95736" y="2708920"/>
            <a:ext cx="0" cy="108012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95736" y="3789040"/>
            <a:ext cx="252028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3928" y="2708920"/>
            <a:ext cx="5639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19450" y="242088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+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716016" y="2996952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04048" y="2708920"/>
            <a:ext cx="5639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08104" y="213285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000760" y="2130974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2tu(t)+u(t)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Respon</a:t>
            </a:r>
            <a:r>
              <a:rPr lang="en-GB" sz="2800" dirty="0" smtClean="0"/>
              <a:t> Step, Response Impulse, </a:t>
            </a:r>
            <a:r>
              <a:rPr lang="en-GB" sz="2800" dirty="0" err="1" smtClean="0"/>
              <a:t>Konvolusi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2727088" y="2204864"/>
            <a:ext cx="360040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059832" y="2204864"/>
            <a:ext cx="852024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59832" y="2708920"/>
            <a:ext cx="864096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9672" y="2132856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x(t)=u(t)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08400" y="2708920"/>
            <a:ext cx="8913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720153" y="2322081"/>
          <a:ext cx="597743" cy="818887"/>
        </p:xfrm>
        <a:graphic>
          <a:graphicData uri="http://schemas.openxmlformats.org/presentationml/2006/ole">
            <p:oleObj spid="_x0000_s27650" name="Equation" r:id="rId3" imgW="203040" imgH="27936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3184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95736" y="2708920"/>
            <a:ext cx="0" cy="108012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95736" y="3789040"/>
            <a:ext cx="252028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3928" y="2708920"/>
            <a:ext cx="5639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19450" y="242088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+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716016" y="2996952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04048" y="2708920"/>
            <a:ext cx="5639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08104" y="2132856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y(t)=2tu(t)+u(t)</a:t>
            </a:r>
            <a:endParaRPr lang="en-GB" dirty="0"/>
          </a:p>
        </p:txBody>
      </p:sp>
      <p:sp>
        <p:nvSpPr>
          <p:cNvPr id="18" name="Freeform 17"/>
          <p:cNvSpPr/>
          <p:nvPr/>
        </p:nvSpPr>
        <p:spPr>
          <a:xfrm>
            <a:off x="1051035" y="2554014"/>
            <a:ext cx="893379" cy="2154620"/>
          </a:xfrm>
          <a:custGeom>
            <a:avLst/>
            <a:gdLst>
              <a:gd name="connsiteX0" fmla="*/ 515006 w 893379"/>
              <a:gd name="connsiteY0" fmla="*/ 0 h 2154620"/>
              <a:gd name="connsiteX1" fmla="*/ 63062 w 893379"/>
              <a:gd name="connsiteY1" fmla="*/ 1418896 h 2154620"/>
              <a:gd name="connsiteX2" fmla="*/ 893379 w 893379"/>
              <a:gd name="connsiteY2" fmla="*/ 2154620 h 215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3379" h="2154620">
                <a:moveTo>
                  <a:pt x="515006" y="0"/>
                </a:moveTo>
                <a:cubicBezTo>
                  <a:pt x="257503" y="529896"/>
                  <a:pt x="0" y="1059793"/>
                  <a:pt x="63062" y="1418896"/>
                </a:cubicBezTo>
                <a:cubicBezTo>
                  <a:pt x="126124" y="1777999"/>
                  <a:pt x="509751" y="1966309"/>
                  <a:pt x="893379" y="215462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2051720" y="4499828"/>
            <a:ext cx="3024336" cy="378624"/>
            <a:chOff x="2051720" y="4499828"/>
            <a:chExt cx="3024336" cy="378624"/>
          </a:xfrm>
        </p:grpSpPr>
        <p:sp>
          <p:nvSpPr>
            <p:cNvPr id="20" name="TextBox 19"/>
            <p:cNvSpPr txBox="1"/>
            <p:nvPr/>
          </p:nvSpPr>
          <p:spPr>
            <a:xfrm>
              <a:off x="2051720" y="4509120"/>
              <a:ext cx="137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x(t)=2e</a:t>
              </a:r>
              <a:r>
                <a:rPr lang="en-GB" baseline="30000" dirty="0" smtClean="0"/>
                <a:t>-at</a:t>
              </a:r>
              <a:r>
                <a:rPr lang="en-GB" dirty="0" smtClean="0"/>
                <a:t>u(t)</a:t>
              </a:r>
              <a:endParaRPr lang="en-GB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491880" y="4725144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444152" y="449982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51720" y="4931876"/>
            <a:ext cx="3070569" cy="378624"/>
            <a:chOff x="2051720" y="4931876"/>
            <a:chExt cx="3070569" cy="378624"/>
          </a:xfrm>
        </p:grpSpPr>
        <p:sp>
          <p:nvSpPr>
            <p:cNvPr id="31" name="TextBox 30"/>
            <p:cNvSpPr txBox="1"/>
            <p:nvPr/>
          </p:nvSpPr>
          <p:spPr>
            <a:xfrm>
              <a:off x="2051720" y="4941168"/>
              <a:ext cx="1077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x(t)=4</a:t>
              </a:r>
              <a:r>
                <a:rPr lang="en-GB" dirty="0" smtClean="0">
                  <a:sym typeface="Symbol"/>
                </a:rPr>
                <a:t>(t)</a:t>
              </a:r>
              <a:endParaRPr lang="en-GB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491880" y="5157192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90385" y="493187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51720" y="5291916"/>
            <a:ext cx="3096344" cy="378624"/>
            <a:chOff x="2051720" y="5291916"/>
            <a:chExt cx="3096344" cy="378624"/>
          </a:xfrm>
        </p:grpSpPr>
        <p:sp>
          <p:nvSpPr>
            <p:cNvPr id="34" name="TextBox 33"/>
            <p:cNvSpPr txBox="1"/>
            <p:nvPr/>
          </p:nvSpPr>
          <p:spPr>
            <a:xfrm>
              <a:off x="2051720" y="5301208"/>
              <a:ext cx="1439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</a:t>
              </a:r>
              <a:r>
                <a:rPr lang="en-GB" dirty="0" err="1" smtClean="0"/>
                <a:t>cos</a:t>
              </a:r>
              <a:r>
                <a:rPr lang="en-GB" dirty="0" smtClean="0"/>
                <a:t>(</a:t>
              </a:r>
              <a:r>
                <a:rPr lang="en-GB" dirty="0" smtClean="0">
                  <a:sym typeface="Symbol"/>
                </a:rPr>
                <a:t></a:t>
              </a:r>
              <a:r>
                <a:rPr lang="en-GB" baseline="-25000" dirty="0" smtClean="0">
                  <a:sym typeface="Symbol"/>
                </a:rPr>
                <a:t>0</a:t>
              </a:r>
              <a:r>
                <a:rPr lang="en-GB" dirty="0" smtClean="0">
                  <a:sym typeface="Symbol"/>
                </a:rPr>
                <a:t>t)</a:t>
              </a:r>
              <a:endParaRPr lang="en-GB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491880" y="5517232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516160" y="529191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000628" y="4488428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-(4/a) e</a:t>
            </a:r>
            <a:r>
              <a:rPr lang="en-GB" baseline="30000" dirty="0" smtClean="0"/>
              <a:t>-</a:t>
            </a:r>
            <a:r>
              <a:rPr lang="en-GB" baseline="30000" dirty="0" err="1" smtClean="0"/>
              <a:t>at</a:t>
            </a:r>
            <a:r>
              <a:rPr lang="en-GB" dirty="0" err="1" smtClean="0"/>
              <a:t>u</a:t>
            </a:r>
            <a:r>
              <a:rPr lang="en-GB" dirty="0" smtClean="0"/>
              <a:t>(t)+2e</a:t>
            </a:r>
            <a:r>
              <a:rPr lang="en-GB" baseline="30000" dirty="0" smtClean="0"/>
              <a:t>-at</a:t>
            </a:r>
            <a:r>
              <a:rPr lang="en-GB" dirty="0" smtClean="0"/>
              <a:t>u(t)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021266" y="4929198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8u(t) + 4</a:t>
            </a:r>
            <a:r>
              <a:rPr lang="en-GB" dirty="0" smtClean="0">
                <a:sym typeface="Symbol"/>
              </a:rPr>
              <a:t></a:t>
            </a:r>
            <a:r>
              <a:rPr lang="en-GB" dirty="0" smtClean="0"/>
              <a:t> (t)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5000628" y="5286388"/>
            <a:ext cx="236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(2/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)sin(</a:t>
            </a:r>
            <a:r>
              <a:rPr lang="en-GB" baseline="-25000" dirty="0" err="1" smtClean="0">
                <a:sym typeface="Symbol"/>
              </a:rPr>
              <a:t>o</a:t>
            </a:r>
            <a:r>
              <a:rPr lang="en-GB" dirty="0" err="1" smtClean="0">
                <a:sym typeface="Symbol"/>
              </a:rPr>
              <a:t>t</a:t>
            </a:r>
            <a:r>
              <a:rPr lang="en-GB" dirty="0" smtClean="0">
                <a:sym typeface="Symbol"/>
              </a:rPr>
              <a:t>)+</a:t>
            </a:r>
            <a:r>
              <a:rPr lang="en-GB" dirty="0" err="1" smtClean="0">
                <a:sym typeface="Symbol"/>
              </a:rPr>
              <a:t>cos</a:t>
            </a:r>
            <a:r>
              <a:rPr lang="en-GB" dirty="0" smtClean="0">
                <a:sym typeface="Symbol"/>
              </a:rPr>
              <a:t>(</a:t>
            </a:r>
            <a:r>
              <a:rPr lang="en-GB" baseline="-25000" dirty="0" err="1" smtClean="0">
                <a:sym typeface="Symbol"/>
              </a:rPr>
              <a:t>o</a:t>
            </a:r>
            <a:r>
              <a:rPr lang="en-GB" dirty="0" err="1" smtClean="0">
                <a:sym typeface="Symbol"/>
              </a:rPr>
              <a:t>t</a:t>
            </a:r>
            <a:r>
              <a:rPr lang="en-GB" dirty="0" smtClean="0">
                <a:sym typeface="Symbol"/>
              </a:rPr>
              <a:t>)</a:t>
            </a:r>
            <a:endParaRPr lang="en-GB" dirty="0"/>
          </a:p>
        </p:txBody>
      </p:sp>
      <p:pic>
        <p:nvPicPr>
          <p:cNvPr id="30" name="Picture 2" descr="http://t0.gstatic.com/images?q=tbn:ANd9GcRYMzdyhG8L3jWBMximUyMeOvfvU3FrNWwcCjnu8ynGnMmarHkHpg&amp;t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795861"/>
            <a:ext cx="2143125" cy="2133601"/>
          </a:xfrm>
          <a:prstGeom prst="rect">
            <a:avLst/>
          </a:prstGeom>
          <a:noFill/>
        </p:spPr>
      </p:pic>
      <p:sp>
        <p:nvSpPr>
          <p:cNvPr id="40" name="Rounded Rectangular Callout 39"/>
          <p:cNvSpPr/>
          <p:nvPr/>
        </p:nvSpPr>
        <p:spPr>
          <a:xfrm>
            <a:off x="6000760" y="3000372"/>
            <a:ext cx="2428892" cy="15716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Sembarang</a:t>
            </a:r>
            <a:r>
              <a:rPr lang="en-US" sz="2400" dirty="0" smtClean="0"/>
              <a:t> input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2071670" y="5857892"/>
            <a:ext cx="3929090" cy="369332"/>
            <a:chOff x="2071670" y="5857892"/>
            <a:chExt cx="3929090" cy="369332"/>
          </a:xfrm>
        </p:grpSpPr>
        <p:sp>
          <p:nvSpPr>
            <p:cNvPr id="45" name="TextBox 44"/>
            <p:cNvSpPr txBox="1"/>
            <p:nvPr/>
          </p:nvSpPr>
          <p:spPr>
            <a:xfrm>
              <a:off x="2071670" y="5857892"/>
              <a:ext cx="16706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x(t)=∑</a:t>
              </a:r>
              <a:r>
                <a:rPr lang="en-GB" dirty="0" err="1" smtClean="0"/>
                <a:t>A</a:t>
              </a:r>
              <a:r>
                <a:rPr lang="en-GB" baseline="-25000" dirty="0" err="1" smtClean="0"/>
                <a:t>i</a:t>
              </a:r>
              <a:r>
                <a:rPr lang="en-GB" dirty="0" err="1" smtClean="0"/>
                <a:t>cos</a:t>
              </a:r>
              <a:r>
                <a:rPr lang="en-GB" dirty="0" smtClean="0">
                  <a:sym typeface="Symbol"/>
                </a:rPr>
                <a:t> </a:t>
              </a:r>
              <a:r>
                <a:rPr lang="en-GB" dirty="0" smtClean="0">
                  <a:sym typeface="Symbol"/>
                </a:rPr>
                <a:t>i</a:t>
              </a:r>
              <a:r>
                <a:rPr lang="en-GB" baseline="-25000" dirty="0" smtClean="0">
                  <a:sym typeface="Symbol"/>
                </a:rPr>
                <a:t>0</a:t>
              </a:r>
              <a:r>
                <a:rPr lang="en-GB" dirty="0" smtClean="0">
                  <a:sym typeface="Symbol"/>
                </a:rPr>
                <a:t>t</a:t>
              </a:r>
              <a:endParaRPr lang="en-GB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3492450" y="6072206"/>
              <a:ext cx="2508310" cy="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Respon</a:t>
            </a:r>
            <a:r>
              <a:rPr lang="en-GB" sz="2800" dirty="0" smtClean="0"/>
              <a:t> Step, Response Impulse, </a:t>
            </a:r>
            <a:r>
              <a:rPr lang="en-GB" sz="2800" dirty="0" err="1" smtClean="0"/>
              <a:t>Konvolusi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2727088" y="2204864"/>
            <a:ext cx="360040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059832" y="2204864"/>
            <a:ext cx="852024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59832" y="2708920"/>
            <a:ext cx="864096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9672" y="2132856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x(t)=u(t)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08400" y="2708920"/>
            <a:ext cx="8913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720153" y="2322081"/>
          <a:ext cx="597743" cy="818887"/>
        </p:xfrm>
        <a:graphic>
          <a:graphicData uri="http://schemas.openxmlformats.org/presentationml/2006/ole">
            <p:oleObj spid="_x0000_s35842" name="Equation" r:id="rId3" imgW="203040" imgH="27936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3184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95736" y="2708920"/>
            <a:ext cx="0" cy="108012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95736" y="3789040"/>
            <a:ext cx="252028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3928" y="2708920"/>
            <a:ext cx="5639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19450" y="242088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+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716016" y="2996952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04048" y="2708920"/>
            <a:ext cx="5639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08104" y="2132856"/>
            <a:ext cx="2177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 2tu(t)+u(t) =g(t)</a:t>
            </a:r>
            <a:br>
              <a:rPr lang="en-GB" dirty="0" smtClean="0"/>
            </a:br>
            <a:r>
              <a:rPr lang="en-GB" dirty="0" smtClean="0"/>
              <a:t>       = </a:t>
            </a:r>
            <a:r>
              <a:rPr lang="en-GB" dirty="0" err="1" smtClean="0"/>
              <a:t>Respon</a:t>
            </a:r>
            <a:r>
              <a:rPr lang="en-GB" dirty="0" smtClean="0"/>
              <a:t> step</a:t>
            </a:r>
            <a:endParaRPr lang="en-GB" dirty="0"/>
          </a:p>
        </p:txBody>
      </p:sp>
      <p:sp>
        <p:nvSpPr>
          <p:cNvPr id="18" name="Freeform 17"/>
          <p:cNvSpPr/>
          <p:nvPr/>
        </p:nvSpPr>
        <p:spPr>
          <a:xfrm>
            <a:off x="1051035" y="2554014"/>
            <a:ext cx="893379" cy="2154620"/>
          </a:xfrm>
          <a:custGeom>
            <a:avLst/>
            <a:gdLst>
              <a:gd name="connsiteX0" fmla="*/ 515006 w 893379"/>
              <a:gd name="connsiteY0" fmla="*/ 0 h 2154620"/>
              <a:gd name="connsiteX1" fmla="*/ 63062 w 893379"/>
              <a:gd name="connsiteY1" fmla="*/ 1418896 h 2154620"/>
              <a:gd name="connsiteX2" fmla="*/ 893379 w 893379"/>
              <a:gd name="connsiteY2" fmla="*/ 2154620 h 215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3379" h="2154620">
                <a:moveTo>
                  <a:pt x="515006" y="0"/>
                </a:moveTo>
                <a:cubicBezTo>
                  <a:pt x="257503" y="529896"/>
                  <a:pt x="0" y="1059793"/>
                  <a:pt x="63062" y="1418896"/>
                </a:cubicBezTo>
                <a:cubicBezTo>
                  <a:pt x="126124" y="1777999"/>
                  <a:pt x="509751" y="1966309"/>
                  <a:pt x="893379" y="2154620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36"/>
          <p:cNvGrpSpPr/>
          <p:nvPr/>
        </p:nvGrpSpPr>
        <p:grpSpPr>
          <a:xfrm>
            <a:off x="2051720" y="4499828"/>
            <a:ext cx="3024336" cy="378624"/>
            <a:chOff x="2051720" y="4499828"/>
            <a:chExt cx="3024336" cy="378624"/>
          </a:xfrm>
        </p:grpSpPr>
        <p:sp>
          <p:nvSpPr>
            <p:cNvPr id="20" name="TextBox 19"/>
            <p:cNvSpPr txBox="1"/>
            <p:nvPr/>
          </p:nvSpPr>
          <p:spPr>
            <a:xfrm>
              <a:off x="2051720" y="4509120"/>
              <a:ext cx="137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x(t)=2e</a:t>
              </a:r>
              <a:r>
                <a:rPr lang="en-GB" baseline="30000" dirty="0" smtClean="0"/>
                <a:t>-at</a:t>
              </a:r>
              <a:r>
                <a:rPr lang="en-GB" dirty="0" smtClean="0"/>
                <a:t>u(t)</a:t>
              </a:r>
              <a:endParaRPr lang="en-GB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491880" y="4725144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444152" y="449982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grpSp>
        <p:nvGrpSpPr>
          <p:cNvPr id="4" name="Group 37"/>
          <p:cNvGrpSpPr/>
          <p:nvPr/>
        </p:nvGrpSpPr>
        <p:grpSpPr>
          <a:xfrm>
            <a:off x="2051720" y="4931876"/>
            <a:ext cx="3070569" cy="378624"/>
            <a:chOff x="2051720" y="4931876"/>
            <a:chExt cx="3070569" cy="378624"/>
          </a:xfrm>
        </p:grpSpPr>
        <p:sp>
          <p:nvSpPr>
            <p:cNvPr id="31" name="TextBox 30"/>
            <p:cNvSpPr txBox="1"/>
            <p:nvPr/>
          </p:nvSpPr>
          <p:spPr>
            <a:xfrm>
              <a:off x="2051720" y="4941168"/>
              <a:ext cx="1077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x(t)=4</a:t>
              </a:r>
              <a:r>
                <a:rPr lang="en-GB" dirty="0" smtClean="0">
                  <a:sym typeface="Symbol"/>
                </a:rPr>
                <a:t>(t)</a:t>
              </a:r>
              <a:endParaRPr lang="en-GB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491880" y="5157192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90385" y="493187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2051720" y="5291916"/>
            <a:ext cx="3096344" cy="378624"/>
            <a:chOff x="2051720" y="5291916"/>
            <a:chExt cx="3096344" cy="378624"/>
          </a:xfrm>
        </p:grpSpPr>
        <p:sp>
          <p:nvSpPr>
            <p:cNvPr id="34" name="TextBox 33"/>
            <p:cNvSpPr txBox="1"/>
            <p:nvPr/>
          </p:nvSpPr>
          <p:spPr>
            <a:xfrm>
              <a:off x="2051720" y="5301208"/>
              <a:ext cx="1439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</a:t>
              </a:r>
              <a:r>
                <a:rPr lang="en-GB" dirty="0" err="1" smtClean="0"/>
                <a:t>cos</a:t>
              </a:r>
              <a:r>
                <a:rPr lang="en-GB" dirty="0" smtClean="0"/>
                <a:t>(</a:t>
              </a:r>
              <a:r>
                <a:rPr lang="en-GB" dirty="0" smtClean="0">
                  <a:sym typeface="Symbol"/>
                </a:rPr>
                <a:t></a:t>
              </a:r>
              <a:r>
                <a:rPr lang="en-GB" baseline="-25000" dirty="0" smtClean="0">
                  <a:sym typeface="Symbol"/>
                </a:rPr>
                <a:t>0</a:t>
              </a:r>
              <a:r>
                <a:rPr lang="en-GB" dirty="0" smtClean="0">
                  <a:sym typeface="Symbol"/>
                </a:rPr>
                <a:t>t)</a:t>
              </a:r>
              <a:endParaRPr lang="en-GB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491880" y="5517232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516160" y="529191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000628" y="4488428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-(4/a) e</a:t>
            </a:r>
            <a:r>
              <a:rPr lang="en-GB" baseline="30000" dirty="0" smtClean="0"/>
              <a:t>-</a:t>
            </a:r>
            <a:r>
              <a:rPr lang="en-GB" baseline="30000" dirty="0" err="1" smtClean="0"/>
              <a:t>at</a:t>
            </a:r>
            <a:r>
              <a:rPr lang="en-GB" dirty="0" err="1" smtClean="0"/>
              <a:t>u</a:t>
            </a:r>
            <a:r>
              <a:rPr lang="en-GB" dirty="0" smtClean="0"/>
              <a:t>(t)+2e</a:t>
            </a:r>
            <a:r>
              <a:rPr lang="en-GB" baseline="30000" dirty="0" smtClean="0"/>
              <a:t>-at</a:t>
            </a:r>
            <a:r>
              <a:rPr lang="en-GB" dirty="0" smtClean="0"/>
              <a:t>u(t)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021266" y="4929198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8u(t) + 4</a:t>
            </a:r>
            <a:r>
              <a:rPr lang="en-GB" dirty="0" smtClean="0">
                <a:sym typeface="Symbol"/>
              </a:rPr>
              <a:t></a:t>
            </a:r>
            <a:r>
              <a:rPr lang="en-GB" dirty="0" smtClean="0"/>
              <a:t> (t)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5000628" y="5286388"/>
            <a:ext cx="236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(2/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)sin(</a:t>
            </a:r>
            <a:r>
              <a:rPr lang="en-GB" baseline="-25000" dirty="0" err="1" smtClean="0">
                <a:sym typeface="Symbol"/>
              </a:rPr>
              <a:t>o</a:t>
            </a:r>
            <a:r>
              <a:rPr lang="en-GB" dirty="0" err="1" smtClean="0">
                <a:sym typeface="Symbol"/>
              </a:rPr>
              <a:t>t</a:t>
            </a:r>
            <a:r>
              <a:rPr lang="en-GB" dirty="0" smtClean="0">
                <a:sym typeface="Symbol"/>
              </a:rPr>
              <a:t>)+</a:t>
            </a:r>
            <a:r>
              <a:rPr lang="en-GB" dirty="0" err="1" smtClean="0">
                <a:sym typeface="Symbol"/>
              </a:rPr>
              <a:t>cos</a:t>
            </a:r>
            <a:r>
              <a:rPr lang="en-GB" dirty="0" smtClean="0">
                <a:sym typeface="Symbol"/>
              </a:rPr>
              <a:t>(</a:t>
            </a:r>
            <a:r>
              <a:rPr lang="en-GB" baseline="-25000" dirty="0" err="1" smtClean="0">
                <a:sym typeface="Symbol"/>
              </a:rPr>
              <a:t>o</a:t>
            </a:r>
            <a:r>
              <a:rPr lang="en-GB" dirty="0" err="1" smtClean="0">
                <a:sym typeface="Symbol"/>
              </a:rPr>
              <a:t>t</a:t>
            </a:r>
            <a:r>
              <a:rPr lang="en-GB" dirty="0" smtClean="0">
                <a:sym typeface="Symbol"/>
              </a:rPr>
              <a:t>)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071670" y="5857892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x(t)=∑</a:t>
            </a:r>
            <a:r>
              <a:rPr lang="en-GB" dirty="0" err="1" smtClean="0"/>
              <a:t>cos</a:t>
            </a:r>
            <a:r>
              <a:rPr lang="en-GB" dirty="0" smtClean="0">
                <a:sym typeface="Symbol"/>
              </a:rPr>
              <a:t> 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t</a:t>
            </a:r>
            <a:endParaRPr lang="en-GB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492450" y="6072206"/>
            <a:ext cx="1008112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11600" y="584575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Respon</a:t>
            </a:r>
            <a:r>
              <a:rPr lang="en-GB" sz="2800" dirty="0" smtClean="0"/>
              <a:t> Step, Response Impulse, </a:t>
            </a:r>
            <a:r>
              <a:rPr lang="en-GB" sz="2800" dirty="0" err="1" smtClean="0"/>
              <a:t>Konvolusi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2132856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x(t)=u(t)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08400" y="2708920"/>
            <a:ext cx="8913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04048" y="2708920"/>
            <a:ext cx="56399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08104" y="2132856"/>
            <a:ext cx="2177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 2tu(t)+u(t) =g(t)</a:t>
            </a:r>
            <a:br>
              <a:rPr lang="en-GB" dirty="0" smtClean="0"/>
            </a:br>
            <a:r>
              <a:rPr lang="en-GB" dirty="0" smtClean="0"/>
              <a:t>       = </a:t>
            </a:r>
            <a:r>
              <a:rPr lang="en-GB" dirty="0" err="1" smtClean="0"/>
              <a:t>Respon</a:t>
            </a:r>
            <a:r>
              <a:rPr lang="en-GB" dirty="0" smtClean="0"/>
              <a:t> step</a:t>
            </a:r>
            <a:endParaRPr lang="en-GB" dirty="0"/>
          </a:p>
        </p:txBody>
      </p:sp>
      <p:sp>
        <p:nvSpPr>
          <p:cNvPr id="18" name="Freeform 17"/>
          <p:cNvSpPr/>
          <p:nvPr/>
        </p:nvSpPr>
        <p:spPr>
          <a:xfrm>
            <a:off x="1051035" y="2554014"/>
            <a:ext cx="893379" cy="2154620"/>
          </a:xfrm>
          <a:custGeom>
            <a:avLst/>
            <a:gdLst>
              <a:gd name="connsiteX0" fmla="*/ 515006 w 893379"/>
              <a:gd name="connsiteY0" fmla="*/ 0 h 2154620"/>
              <a:gd name="connsiteX1" fmla="*/ 63062 w 893379"/>
              <a:gd name="connsiteY1" fmla="*/ 1418896 h 2154620"/>
              <a:gd name="connsiteX2" fmla="*/ 893379 w 893379"/>
              <a:gd name="connsiteY2" fmla="*/ 2154620 h 215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3379" h="2154620">
                <a:moveTo>
                  <a:pt x="515006" y="0"/>
                </a:moveTo>
                <a:cubicBezTo>
                  <a:pt x="257503" y="529896"/>
                  <a:pt x="0" y="1059793"/>
                  <a:pt x="63062" y="1418896"/>
                </a:cubicBezTo>
                <a:cubicBezTo>
                  <a:pt x="126124" y="1777999"/>
                  <a:pt x="509751" y="1966309"/>
                  <a:pt x="893379" y="2154620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36"/>
          <p:cNvGrpSpPr/>
          <p:nvPr/>
        </p:nvGrpSpPr>
        <p:grpSpPr>
          <a:xfrm>
            <a:off x="2051720" y="4499828"/>
            <a:ext cx="3024336" cy="378624"/>
            <a:chOff x="2051720" y="4499828"/>
            <a:chExt cx="3024336" cy="378624"/>
          </a:xfrm>
        </p:grpSpPr>
        <p:sp>
          <p:nvSpPr>
            <p:cNvPr id="20" name="TextBox 19"/>
            <p:cNvSpPr txBox="1"/>
            <p:nvPr/>
          </p:nvSpPr>
          <p:spPr>
            <a:xfrm>
              <a:off x="2051720" y="4509120"/>
              <a:ext cx="137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x(t)=2e</a:t>
              </a:r>
              <a:r>
                <a:rPr lang="en-GB" baseline="30000" dirty="0" smtClean="0"/>
                <a:t>-at</a:t>
              </a:r>
              <a:r>
                <a:rPr lang="en-GB" dirty="0" smtClean="0"/>
                <a:t>u(t)</a:t>
              </a:r>
              <a:endParaRPr lang="en-GB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491880" y="4725144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444152" y="449982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grpSp>
        <p:nvGrpSpPr>
          <p:cNvPr id="4" name="Group 37"/>
          <p:cNvGrpSpPr/>
          <p:nvPr/>
        </p:nvGrpSpPr>
        <p:grpSpPr>
          <a:xfrm>
            <a:off x="2051720" y="4931876"/>
            <a:ext cx="3070569" cy="378624"/>
            <a:chOff x="2051720" y="4931876"/>
            <a:chExt cx="3070569" cy="378624"/>
          </a:xfrm>
        </p:grpSpPr>
        <p:sp>
          <p:nvSpPr>
            <p:cNvPr id="31" name="TextBox 30"/>
            <p:cNvSpPr txBox="1"/>
            <p:nvPr/>
          </p:nvSpPr>
          <p:spPr>
            <a:xfrm>
              <a:off x="2051720" y="4941168"/>
              <a:ext cx="1077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x(t)=4</a:t>
              </a:r>
              <a:r>
                <a:rPr lang="en-GB" dirty="0" smtClean="0">
                  <a:sym typeface="Symbol"/>
                </a:rPr>
                <a:t>(t)</a:t>
              </a:r>
              <a:endParaRPr lang="en-GB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491880" y="5157192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90385" y="493187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2051720" y="5291916"/>
            <a:ext cx="3096344" cy="378624"/>
            <a:chOff x="2051720" y="5291916"/>
            <a:chExt cx="3096344" cy="378624"/>
          </a:xfrm>
        </p:grpSpPr>
        <p:sp>
          <p:nvSpPr>
            <p:cNvPr id="34" name="TextBox 33"/>
            <p:cNvSpPr txBox="1"/>
            <p:nvPr/>
          </p:nvSpPr>
          <p:spPr>
            <a:xfrm>
              <a:off x="2051720" y="5301208"/>
              <a:ext cx="1439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x(t)=</a:t>
              </a:r>
              <a:r>
                <a:rPr lang="en-GB" dirty="0" err="1" smtClean="0"/>
                <a:t>cos</a:t>
              </a:r>
              <a:r>
                <a:rPr lang="en-GB" dirty="0" smtClean="0"/>
                <a:t>(</a:t>
              </a:r>
              <a:r>
                <a:rPr lang="en-GB" dirty="0" smtClean="0">
                  <a:sym typeface="Symbol"/>
                </a:rPr>
                <a:t></a:t>
              </a:r>
              <a:r>
                <a:rPr lang="en-GB" baseline="-25000" dirty="0" smtClean="0">
                  <a:sym typeface="Symbol"/>
                </a:rPr>
                <a:t>0</a:t>
              </a:r>
              <a:r>
                <a:rPr lang="en-GB" dirty="0" smtClean="0">
                  <a:sym typeface="Symbol"/>
                </a:rPr>
                <a:t>t)</a:t>
              </a:r>
              <a:endParaRPr lang="en-GB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491880" y="5517232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516160" y="529191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y(t)=</a:t>
              </a:r>
              <a:endParaRPr lang="en-GB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699792" y="2276872"/>
            <a:ext cx="2304256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Respon</a:t>
            </a:r>
            <a:r>
              <a:rPr lang="en-GB" dirty="0" smtClean="0"/>
              <a:t> Impulse</a:t>
            </a:r>
            <a:br>
              <a:rPr lang="en-GB" dirty="0" smtClean="0"/>
            </a:br>
            <a:r>
              <a:rPr lang="en-GB" dirty="0" smtClean="0"/>
              <a:t>h(t)</a:t>
            </a:r>
            <a:endParaRPr lang="en-GB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5292725" y="3500438"/>
          <a:ext cx="2590800" cy="600075"/>
        </p:xfrm>
        <a:graphic>
          <a:graphicData uri="http://schemas.openxmlformats.org/presentationml/2006/ole">
            <p:oleObj spid="_x0000_s29699" name="Equation" r:id="rId3" imgW="1701720" imgH="39348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796136" y="4797152"/>
            <a:ext cx="142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y(t)=x(t)*h(t)</a:t>
            </a:r>
          </a:p>
          <a:p>
            <a:endParaRPr lang="en-GB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5897588" y="5572145"/>
          <a:ext cx="2246312" cy="714375"/>
        </p:xfrm>
        <a:graphic>
          <a:graphicData uri="http://schemas.openxmlformats.org/presentationml/2006/ole">
            <p:oleObj spid="_x0000_s29700" name="Equation" r:id="rId4" imgW="1473120" imgH="469800" progId="Equation.3">
              <p:embed/>
            </p:oleObj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7236296" y="4726885"/>
            <a:ext cx="1440160" cy="646331"/>
            <a:chOff x="7236296" y="4726885"/>
            <a:chExt cx="1440160" cy="646331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7236296" y="4941168"/>
              <a:ext cx="360040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542491" y="4726885"/>
              <a:ext cx="1133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konvolusi</a:t>
              </a:r>
              <a:r>
                <a:rPr lang="en-GB" dirty="0" smtClean="0"/>
                <a:t> </a:t>
              </a:r>
            </a:p>
            <a:p>
              <a:endParaRPr lang="en-GB" dirty="0"/>
            </a:p>
          </p:txBody>
        </p:sp>
      </p:grpSp>
      <p:sp>
        <p:nvSpPr>
          <p:cNvPr id="43" name="Freeform 42"/>
          <p:cNvSpPr/>
          <p:nvPr/>
        </p:nvSpPr>
        <p:spPr>
          <a:xfrm>
            <a:off x="6120524" y="2726559"/>
            <a:ext cx="655145" cy="702441"/>
          </a:xfrm>
          <a:custGeom>
            <a:avLst/>
            <a:gdLst>
              <a:gd name="connsiteX0" fmla="*/ 101600 w 655145"/>
              <a:gd name="connsiteY0" fmla="*/ 61310 h 702441"/>
              <a:gd name="connsiteX1" fmla="*/ 80579 w 655145"/>
              <a:gd name="connsiteY1" fmla="*/ 397641 h 702441"/>
              <a:gd name="connsiteX2" fmla="*/ 585076 w 655145"/>
              <a:gd name="connsiteY2" fmla="*/ 50800 h 702441"/>
              <a:gd name="connsiteX3" fmla="*/ 500993 w 655145"/>
              <a:gd name="connsiteY3" fmla="*/ 702441 h 70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145" h="702441">
                <a:moveTo>
                  <a:pt x="101600" y="61310"/>
                </a:moveTo>
                <a:cubicBezTo>
                  <a:pt x="50800" y="230351"/>
                  <a:pt x="0" y="399393"/>
                  <a:pt x="80579" y="397641"/>
                </a:cubicBezTo>
                <a:cubicBezTo>
                  <a:pt x="161158" y="395889"/>
                  <a:pt x="515007" y="0"/>
                  <a:pt x="585076" y="50800"/>
                </a:cubicBezTo>
                <a:cubicBezTo>
                  <a:pt x="655145" y="101600"/>
                  <a:pt x="578069" y="402020"/>
                  <a:pt x="500993" y="702441"/>
                </a:cubicBezTo>
              </a:path>
            </a:pathLst>
          </a:cu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Brace 43"/>
          <p:cNvSpPr/>
          <p:nvPr/>
        </p:nvSpPr>
        <p:spPr>
          <a:xfrm>
            <a:off x="5220072" y="4653136"/>
            <a:ext cx="360040" cy="134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2071670" y="5857892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x(t)=∑</a:t>
            </a:r>
            <a:r>
              <a:rPr lang="en-GB" dirty="0" err="1" smtClean="0"/>
              <a:t>cos</a:t>
            </a:r>
            <a:r>
              <a:rPr lang="en-GB" dirty="0" smtClean="0">
                <a:sym typeface="Symbol"/>
              </a:rPr>
              <a:t> 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t</a:t>
            </a:r>
            <a:endParaRPr lang="en-GB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500430" y="6000768"/>
            <a:ext cx="100811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00562" y="577431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5857884" y="5143512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y(t)=x(t) </a:t>
            </a:r>
            <a:r>
              <a:rPr lang="en-GB" dirty="0" err="1" smtClean="0"/>
              <a:t>conv</a:t>
            </a:r>
            <a:r>
              <a:rPr lang="en-GB" dirty="0" smtClean="0"/>
              <a:t> h(t)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8" grpId="0"/>
      <p:bldP spid="43" grpId="0" animBg="1"/>
      <p:bldP spid="44" grpId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/>
              <a:t>Mencari</a:t>
            </a:r>
            <a:r>
              <a:rPr lang="en-GB" sz="3600" dirty="0" smtClean="0"/>
              <a:t> Output </a:t>
            </a:r>
            <a:r>
              <a:rPr lang="en-GB" sz="3600" dirty="0" err="1" smtClean="0"/>
              <a:t>dengan</a:t>
            </a:r>
            <a:r>
              <a:rPr lang="en-GB" sz="3600" dirty="0" smtClean="0"/>
              <a:t> </a:t>
            </a:r>
            <a:r>
              <a:rPr lang="en-GB" sz="3600" dirty="0" err="1" smtClean="0"/>
              <a:t>konvolusi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1628800"/>
            <a:ext cx="19287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Misal</a:t>
            </a:r>
            <a:r>
              <a:rPr lang="en-GB" dirty="0" smtClean="0"/>
              <a:t> :x(t) =u(t)</a:t>
            </a:r>
          </a:p>
          <a:p>
            <a:r>
              <a:rPr lang="en-GB" dirty="0" smtClean="0"/>
              <a:t>             h(t) =e</a:t>
            </a:r>
            <a:r>
              <a:rPr lang="en-GB" baseline="30000" dirty="0" smtClean="0"/>
              <a:t>-</a:t>
            </a:r>
            <a:r>
              <a:rPr lang="en-GB" baseline="30000" dirty="0" err="1" smtClean="0"/>
              <a:t>at</a:t>
            </a:r>
            <a:r>
              <a:rPr lang="en-GB" dirty="0" err="1" smtClean="0"/>
              <a:t>u</a:t>
            </a:r>
            <a:r>
              <a:rPr lang="en-GB" dirty="0" smtClean="0"/>
              <a:t>(t)</a:t>
            </a:r>
          </a:p>
          <a:p>
            <a:r>
              <a:rPr lang="en-GB" dirty="0" smtClean="0"/>
              <a:t>             </a:t>
            </a:r>
            <a:br>
              <a:rPr lang="en-GB" dirty="0" smtClean="0"/>
            </a:br>
            <a:r>
              <a:rPr lang="en-GB" dirty="0" smtClean="0"/>
              <a:t>             y(t)  </a:t>
            </a:r>
            <a:endParaRPr lang="en-GB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216756" y="2348880"/>
          <a:ext cx="1927161" cy="1296144"/>
        </p:xfrm>
        <a:graphic>
          <a:graphicData uri="http://schemas.openxmlformats.org/presentationml/2006/ole">
            <p:oleObj spid="_x0000_s30726" name="Equation" r:id="rId3" imgW="1434960" imgH="96516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215194" y="3701316"/>
          <a:ext cx="1008112" cy="735796"/>
        </p:xfrm>
        <a:graphic>
          <a:graphicData uri="http://schemas.openxmlformats.org/presentationml/2006/ole">
            <p:oleObj spid="_x0000_s30727" name="Equation" r:id="rId4" imgW="660240" imgH="482400" progId="Equation.3">
              <p:embed/>
            </p:oleObj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5004048" y="1988840"/>
            <a:ext cx="2592288" cy="1881500"/>
            <a:chOff x="5004048" y="1988840"/>
            <a:chExt cx="2592288" cy="188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5076056" y="1988840"/>
              <a:ext cx="0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76056" y="3356992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076056" y="2708920"/>
              <a:ext cx="12961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372200" y="2708920"/>
              <a:ext cx="0" cy="6480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236296" y="335699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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80112" y="2132856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u(</a:t>
              </a:r>
              <a:r>
                <a:rPr lang="en-GB" dirty="0" smtClean="0">
                  <a:sym typeface="Symbol"/>
                </a:rPr>
                <a:t>)u(t- )</a:t>
              </a:r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28184" y="3429000"/>
              <a:ext cx="2648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/>
                </a:rPr>
                <a:t>t</a:t>
              </a:r>
              <a:endParaRPr lang="en-GB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04048" y="3501008"/>
              <a:ext cx="303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/>
                </a:rPr>
                <a:t>0</a:t>
              </a:r>
              <a:endParaRPr lang="en-GB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494431" y="3789040"/>
            <a:ext cx="3101905" cy="1377444"/>
            <a:chOff x="4494431" y="3789040"/>
            <a:chExt cx="3101905" cy="1377444"/>
          </a:xfrm>
        </p:grpSpPr>
        <p:sp>
          <p:nvSpPr>
            <p:cNvPr id="39" name="Rectangle 38"/>
            <p:cNvSpPr/>
            <p:nvPr/>
          </p:nvSpPr>
          <p:spPr>
            <a:xfrm>
              <a:off x="5004048" y="4797152"/>
              <a:ext cx="303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/>
                </a:rPr>
                <a:t>0</a:t>
              </a:r>
              <a:endParaRPr lang="en-GB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4494431" y="3789040"/>
              <a:ext cx="3101905" cy="1305436"/>
              <a:chOff x="4494431" y="3789040"/>
              <a:chExt cx="3101905" cy="130543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5076056" y="3861048"/>
                <a:ext cx="0" cy="7920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076056" y="4653136"/>
                <a:ext cx="22322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236296" y="465313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ym typeface="Symbol"/>
                  </a:rPr>
                  <a:t>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494431" y="3789040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u(</a:t>
                </a:r>
                <a:r>
                  <a:rPr lang="en-GB" dirty="0" smtClean="0">
                    <a:sym typeface="Symbol"/>
                  </a:rPr>
                  <a:t>)</a:t>
                </a:r>
                <a:endParaRPr lang="en-GB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228184" y="4725144"/>
                <a:ext cx="2648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>
                    <a:sym typeface="Symbol"/>
                  </a:rPr>
                  <a:t>t</a:t>
                </a:r>
                <a:endParaRPr lang="en-GB" dirty="0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5076056" y="4005064"/>
                <a:ext cx="22322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>
            <a:off x="4355976" y="4941168"/>
            <a:ext cx="3240360" cy="1521460"/>
            <a:chOff x="4355976" y="4941168"/>
            <a:chExt cx="3240360" cy="152146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5076056" y="5157192"/>
              <a:ext cx="0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6056" y="5949280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7236296" y="59492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</a:t>
              </a:r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55976" y="494116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u(-</a:t>
              </a:r>
              <a:r>
                <a:rPr lang="en-GB" dirty="0" smtClean="0">
                  <a:sym typeface="Symbol"/>
                </a:rPr>
                <a:t>)</a:t>
              </a:r>
              <a:endParaRPr lang="en-GB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228184" y="6021288"/>
              <a:ext cx="2648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/>
                </a:rPr>
                <a:t>t</a:t>
              </a:r>
              <a:endParaRPr lang="en-GB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04048" y="6093296"/>
              <a:ext cx="303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/>
                </a:rPr>
                <a:t>0</a:t>
              </a:r>
              <a:endParaRPr lang="en-GB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987824" y="5301208"/>
            <a:ext cx="2088232" cy="648072"/>
            <a:chOff x="4283968" y="5301208"/>
            <a:chExt cx="2088232" cy="64807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283968" y="5301208"/>
              <a:ext cx="20882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6372200" y="5301208"/>
              <a:ext cx="0" cy="6480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7812360" y="465313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x</a:t>
            </a:r>
            <a:endParaRPr lang="en-GB" dirty="0"/>
          </a:p>
        </p:txBody>
      </p:sp>
      <p:sp>
        <p:nvSpPr>
          <p:cNvPr id="57" name="Freeform 56"/>
          <p:cNvSpPr/>
          <p:nvPr/>
        </p:nvSpPr>
        <p:spPr>
          <a:xfrm>
            <a:off x="7672552" y="3710152"/>
            <a:ext cx="996730" cy="1124607"/>
          </a:xfrm>
          <a:custGeom>
            <a:avLst/>
            <a:gdLst>
              <a:gd name="connsiteX0" fmla="*/ 557048 w 996730"/>
              <a:gd name="connsiteY0" fmla="*/ 1124607 h 1124607"/>
              <a:gd name="connsiteX1" fmla="*/ 903889 w 996730"/>
              <a:gd name="connsiteY1" fmla="*/ 725214 h 1124607"/>
              <a:gd name="connsiteX2" fmla="*/ 0 w 996730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6730" h="1124607">
                <a:moveTo>
                  <a:pt x="557048" y="1124607"/>
                </a:moveTo>
                <a:cubicBezTo>
                  <a:pt x="776889" y="1018627"/>
                  <a:pt x="996730" y="912648"/>
                  <a:pt x="903889" y="725214"/>
                </a:cubicBezTo>
                <a:cubicBezTo>
                  <a:pt x="811048" y="537780"/>
                  <a:pt x="405524" y="268890"/>
                  <a:pt x="0" y="0"/>
                </a:cubicBezTo>
              </a:path>
            </a:pathLst>
          </a:cu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>
            <a:off x="4170855" y="3300248"/>
            <a:ext cx="485228" cy="956442"/>
          </a:xfrm>
          <a:custGeom>
            <a:avLst/>
            <a:gdLst>
              <a:gd name="connsiteX0" fmla="*/ 12262 w 485228"/>
              <a:gd name="connsiteY0" fmla="*/ 0 h 956442"/>
              <a:gd name="connsiteX1" fmla="*/ 285531 w 485228"/>
              <a:gd name="connsiteY1" fmla="*/ 294290 h 956442"/>
              <a:gd name="connsiteX2" fmla="*/ 33283 w 485228"/>
              <a:gd name="connsiteY2" fmla="*/ 641131 h 956442"/>
              <a:gd name="connsiteX3" fmla="*/ 485228 w 485228"/>
              <a:gd name="connsiteY3" fmla="*/ 956442 h 95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228" h="956442">
                <a:moveTo>
                  <a:pt x="12262" y="0"/>
                </a:moveTo>
                <a:cubicBezTo>
                  <a:pt x="147145" y="93717"/>
                  <a:pt x="282028" y="187435"/>
                  <a:pt x="285531" y="294290"/>
                </a:cubicBezTo>
                <a:cubicBezTo>
                  <a:pt x="289034" y="401145"/>
                  <a:pt x="0" y="530772"/>
                  <a:pt x="33283" y="641131"/>
                </a:cubicBezTo>
                <a:cubicBezTo>
                  <a:pt x="66566" y="751490"/>
                  <a:pt x="275897" y="853966"/>
                  <a:pt x="485228" y="956442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/>
        </p:nvGraphicFramePr>
        <p:xfrm>
          <a:off x="2192536" y="4412382"/>
          <a:ext cx="1803400" cy="2112962"/>
        </p:xfrm>
        <a:graphic>
          <a:graphicData uri="http://schemas.openxmlformats.org/presentationml/2006/ole">
            <p:oleObj spid="_x0000_s30728" name="Equation" r:id="rId5" imgW="1180800" imgH="1384200" progId="Equation.3">
              <p:embed/>
            </p:oleObj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6588224" y="5301208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u(t-</a:t>
            </a:r>
            <a:r>
              <a:rPr lang="en-GB" dirty="0" smtClean="0">
                <a:sym typeface="Symbol"/>
              </a:rPr>
              <a:t>)</a:t>
            </a:r>
            <a:endParaRPr lang="en-GB" dirty="0"/>
          </a:p>
        </p:txBody>
      </p:sp>
      <p:sp>
        <p:nvSpPr>
          <p:cNvPr id="99" name="Rectangle 98"/>
          <p:cNvSpPr/>
          <p:nvPr/>
        </p:nvSpPr>
        <p:spPr>
          <a:xfrm>
            <a:off x="4427984" y="4987776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3563888" y="3068960"/>
            <a:ext cx="1296144" cy="1008112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6766E-7 L 0.13767 2.56766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66" grpId="0" animBg="1"/>
      <p:bldP spid="89" grpId="0"/>
      <p:bldP spid="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Menyelesaikan</a:t>
            </a:r>
            <a:r>
              <a:rPr lang="en-GB" sz="2800" dirty="0" smtClean="0"/>
              <a:t> </a:t>
            </a:r>
            <a:r>
              <a:rPr lang="en-GB" sz="2800" dirty="0" err="1" smtClean="0"/>
              <a:t>sistem</a:t>
            </a:r>
            <a:r>
              <a:rPr lang="en-GB" sz="2800" dirty="0" smtClean="0"/>
              <a:t> </a:t>
            </a:r>
            <a:r>
              <a:rPr lang="en-GB" sz="2800" dirty="0" err="1" smtClean="0"/>
              <a:t>yg</a:t>
            </a:r>
            <a:r>
              <a:rPr lang="en-GB" sz="2800" dirty="0" smtClean="0"/>
              <a:t> </a:t>
            </a:r>
            <a:r>
              <a:rPr lang="en-GB" sz="2800" dirty="0" err="1" smtClean="0"/>
              <a:t>kompleks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</a:t>
            </a:r>
            <a:r>
              <a:rPr lang="en-GB" sz="2800" dirty="0" err="1" smtClean="0"/>
              <a:t>konvolusi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213285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</a:t>
            </a:r>
            <a:endParaRPr lang="en-GB" dirty="0"/>
          </a:p>
        </p:txBody>
      </p:sp>
      <p:grpSp>
        <p:nvGrpSpPr>
          <p:cNvPr id="82" name="Group 81"/>
          <p:cNvGrpSpPr/>
          <p:nvPr/>
        </p:nvGrpSpPr>
        <p:grpSpPr>
          <a:xfrm>
            <a:off x="1808400" y="1196752"/>
            <a:ext cx="6003960" cy="4320480"/>
            <a:chOff x="1808400" y="1196752"/>
            <a:chExt cx="6003960" cy="4320480"/>
          </a:xfrm>
        </p:grpSpPr>
        <p:sp>
          <p:nvSpPr>
            <p:cNvPr id="5" name="Rectangle 4"/>
            <p:cNvSpPr/>
            <p:nvPr/>
          </p:nvSpPr>
          <p:spPr>
            <a:xfrm>
              <a:off x="2727088" y="2204864"/>
              <a:ext cx="360040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059832" y="2204864"/>
              <a:ext cx="852024" cy="50405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059832" y="2708920"/>
              <a:ext cx="864096" cy="50405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808400" y="2708920"/>
              <a:ext cx="891392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2720153" y="2322081"/>
            <a:ext cx="597743" cy="818887"/>
          </p:xfrm>
          <a:graphic>
            <a:graphicData uri="http://schemas.openxmlformats.org/presentationml/2006/ole">
              <p:oleObj spid="_x0000_s24578" name="Equation" r:id="rId3" imgW="203040" imgH="279360" progId="Equation.3">
                <p:embed/>
              </p:oleObj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3131840" y="242088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2</a:t>
              </a:r>
              <a:endParaRPr lang="en-GB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195736" y="2708920"/>
              <a:ext cx="0" cy="230425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923928" y="2708920"/>
              <a:ext cx="563992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519450" y="2420888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bg1"/>
                  </a:solidFill>
                </a:rPr>
                <a:t>+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4716016" y="2996952"/>
              <a:ext cx="0" cy="79208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004048" y="2708920"/>
              <a:ext cx="563992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578935" y="1196752"/>
              <a:ext cx="360040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911679" y="1196752"/>
              <a:ext cx="852024" cy="50405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911679" y="1700808"/>
              <a:ext cx="864096" cy="50405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4572000" y="1313969"/>
            <a:ext cx="597743" cy="818887"/>
          </p:xfrm>
          <a:graphic>
            <a:graphicData uri="http://schemas.openxmlformats.org/presentationml/2006/ole">
              <p:oleObj spid="_x0000_s24579" name="Equation" r:id="rId4" imgW="203040" imgH="279360" progId="Equation.3">
                <p:embed/>
              </p:oleObj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983687" y="1412776"/>
              <a:ext cx="348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3</a:t>
              </a:r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80112" y="2276872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t-4</a:t>
              </a:r>
              <a:endParaRPr lang="en-GB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195736" y="3789040"/>
              <a:ext cx="2304256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067944" y="1700808"/>
              <a:ext cx="0" cy="1008112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067944" y="1700808"/>
              <a:ext cx="504056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6867308" y="2420888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bg1"/>
                  </a:solidFill>
                </a:rPr>
                <a:t>+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785626" y="1700808"/>
              <a:ext cx="1296144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081770" y="1700808"/>
              <a:ext cx="0" cy="648072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444208" y="2708920"/>
              <a:ext cx="432048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380312" y="2708920"/>
              <a:ext cx="432048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4531522" y="3501008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bg1"/>
                  </a:solidFill>
                </a:rPr>
                <a:t>+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6732240" y="2708920"/>
              <a:ext cx="0" cy="108012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5292080" y="3262759"/>
              <a:ext cx="934538" cy="1030337"/>
              <a:chOff x="5292080" y="3406775"/>
              <a:chExt cx="934538" cy="1030337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5796136" y="3429000"/>
                <a:ext cx="360040" cy="10081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aphicFrame>
            <p:nvGraphicFramePr>
              <p:cNvPr id="54" name="Object 53"/>
              <p:cNvGraphicFramePr>
                <a:graphicFrameLocks noChangeAspect="1"/>
              </p:cNvGraphicFramePr>
              <p:nvPr/>
            </p:nvGraphicFramePr>
            <p:xfrm>
              <a:off x="5804340" y="3406775"/>
              <a:ext cx="422278" cy="814313"/>
            </p:xfrm>
            <a:graphic>
              <a:graphicData uri="http://schemas.openxmlformats.org/presentationml/2006/ole">
                <p:oleObj spid="_x0000_s24581" name="Equation" r:id="rId5" imgW="203040" imgH="393480" progId="Equation.3">
                  <p:embed/>
                </p:oleObj>
              </a:graphicData>
            </a:graphic>
          </p:graphicFrame>
          <p:cxnSp>
            <p:nvCxnSpPr>
              <p:cNvPr id="56" name="Straight Connector 55"/>
              <p:cNvCxnSpPr/>
              <p:nvPr/>
            </p:nvCxnSpPr>
            <p:spPr>
              <a:xfrm flipV="1">
                <a:off x="5292080" y="3429000"/>
                <a:ext cx="504056" cy="504056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292080" y="3933056"/>
                <a:ext cx="504056" cy="504056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436096" y="3573016"/>
                <a:ext cx="3481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3</a:t>
                </a:r>
                <a:endParaRPr lang="en-GB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156176" y="3789040"/>
              <a:ext cx="576064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004048" y="3789040"/>
              <a:ext cx="288032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303152" y="4509120"/>
              <a:ext cx="360040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635896" y="4509120"/>
              <a:ext cx="852024" cy="50405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3635896" y="5013176"/>
              <a:ext cx="864096" cy="50405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3296217" y="4626337"/>
            <a:ext cx="597743" cy="818887"/>
          </p:xfrm>
          <a:graphic>
            <a:graphicData uri="http://schemas.openxmlformats.org/presentationml/2006/ole">
              <p:oleObj spid="_x0000_s24582" name="Equation" r:id="rId6" imgW="203040" imgH="279360" progId="Equation.3">
                <p:embed/>
              </p:oleObj>
            </a:graphicData>
          </a:graphic>
        </p:graphicFrame>
        <p:sp>
          <p:nvSpPr>
            <p:cNvPr id="73" name="TextBox 72"/>
            <p:cNvSpPr txBox="1"/>
            <p:nvPr/>
          </p:nvSpPr>
          <p:spPr>
            <a:xfrm>
              <a:off x="3707904" y="472514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2</a:t>
              </a:r>
              <a:endParaRPr lang="en-GB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483768" y="4797152"/>
              <a:ext cx="57606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t-4</a:t>
              </a:r>
              <a:endParaRPr lang="en-GB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2195736" y="5013176"/>
              <a:ext cx="216024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059832" y="5013176"/>
              <a:ext cx="216024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4499992" y="4077072"/>
              <a:ext cx="288032" cy="936104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7338722" y="2132856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 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Menyelesaikan</a:t>
            </a:r>
            <a:r>
              <a:rPr lang="en-GB" sz="2800" dirty="0" smtClean="0"/>
              <a:t> </a:t>
            </a:r>
            <a:r>
              <a:rPr lang="en-GB" sz="2800" dirty="0" err="1" smtClean="0"/>
              <a:t>sistem</a:t>
            </a:r>
            <a:r>
              <a:rPr lang="en-GB" sz="2800" dirty="0" smtClean="0"/>
              <a:t> </a:t>
            </a:r>
            <a:r>
              <a:rPr lang="en-GB" sz="2800" dirty="0" err="1" smtClean="0"/>
              <a:t>yg</a:t>
            </a:r>
            <a:r>
              <a:rPr lang="en-GB" sz="2800" dirty="0" smtClean="0"/>
              <a:t> </a:t>
            </a:r>
            <a:r>
              <a:rPr lang="en-GB" sz="2800" dirty="0" err="1" smtClean="0"/>
              <a:t>kompleks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</a:t>
            </a:r>
            <a:r>
              <a:rPr lang="en-GB" sz="2800" dirty="0" err="1" smtClean="0"/>
              <a:t>konvolusi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213285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08400" y="2708920"/>
            <a:ext cx="819384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380312" y="2708920"/>
            <a:ext cx="432048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338722" y="2132856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y(t)= ?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2627784" y="2204864"/>
            <a:ext cx="4752528" cy="15121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Respon</a:t>
            </a:r>
            <a:r>
              <a:rPr lang="en-GB" dirty="0" smtClean="0"/>
              <a:t> Impulse</a:t>
            </a:r>
          </a:p>
          <a:p>
            <a:pPr algn="ctr"/>
            <a:r>
              <a:rPr lang="en-GB" dirty="0" smtClean="0"/>
              <a:t>h(t)</a:t>
            </a:r>
            <a:endParaRPr lang="en-GB" dirty="0"/>
          </a:p>
        </p:txBody>
      </p:sp>
      <p:graphicFrame>
        <p:nvGraphicFramePr>
          <p:cNvPr id="25607" name="Object 3"/>
          <p:cNvGraphicFramePr>
            <a:graphicFrameLocks noChangeAspect="1"/>
          </p:cNvGraphicFramePr>
          <p:nvPr/>
        </p:nvGraphicFramePr>
        <p:xfrm>
          <a:off x="2123728" y="4365104"/>
          <a:ext cx="2246313" cy="714375"/>
        </p:xfrm>
        <a:graphic>
          <a:graphicData uri="http://schemas.openxmlformats.org/presentationml/2006/ole">
            <p:oleObj spid="_x0000_s25607" name="Equation" r:id="rId3" imgW="1473120" imgH="469800" progId="Equation.3">
              <p:embed/>
            </p:oleObj>
          </a:graphicData>
        </a:graphic>
      </p:graphicFrame>
      <p:graphicFrame>
        <p:nvGraphicFramePr>
          <p:cNvPr id="55" name="Object 3"/>
          <p:cNvGraphicFramePr>
            <a:graphicFrameLocks noChangeAspect="1"/>
          </p:cNvGraphicFramePr>
          <p:nvPr/>
        </p:nvGraphicFramePr>
        <p:xfrm>
          <a:off x="5508104" y="4365104"/>
          <a:ext cx="2246313" cy="714375"/>
        </p:xfrm>
        <a:graphic>
          <a:graphicData uri="http://schemas.openxmlformats.org/presentationml/2006/ole">
            <p:oleObj spid="_x0000_s25608" name="Equation" r:id="rId4" imgW="1473120" imgH="469800" progId="Equation.3">
              <p:embed/>
            </p:oleObj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H="1">
            <a:off x="3635896" y="3933056"/>
            <a:ext cx="432048" cy="36004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868144" y="3861048"/>
            <a:ext cx="360040" cy="36004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3"/>
          <p:cNvGraphicFramePr>
            <a:graphicFrameLocks noChangeAspect="1"/>
          </p:cNvGraphicFramePr>
          <p:nvPr/>
        </p:nvGraphicFramePr>
        <p:xfrm>
          <a:off x="2125663" y="5824538"/>
          <a:ext cx="2244725" cy="385762"/>
        </p:xfrm>
        <a:graphic>
          <a:graphicData uri="http://schemas.openxmlformats.org/presentationml/2006/ole">
            <p:oleObj spid="_x0000_s25609" name="Equation" r:id="rId5" imgW="1473120" imgH="253800" progId="Equation.3">
              <p:embed/>
            </p:oleObj>
          </a:graphicData>
        </a:graphic>
      </p:graphicFrame>
      <p:graphicFrame>
        <p:nvGraphicFramePr>
          <p:cNvPr id="67" name="Object 3"/>
          <p:cNvGraphicFramePr>
            <a:graphicFrameLocks noChangeAspect="1"/>
          </p:cNvGraphicFramePr>
          <p:nvPr/>
        </p:nvGraphicFramePr>
        <p:xfrm>
          <a:off x="5518150" y="5895975"/>
          <a:ext cx="2227263" cy="385763"/>
        </p:xfrm>
        <a:graphic>
          <a:graphicData uri="http://schemas.openxmlformats.org/presentationml/2006/ole">
            <p:oleObj spid="_x0000_s25610" name="Equation" r:id="rId6" imgW="1460160" imgH="253800" progId="Equation.3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1259632" y="5301208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diskrit</a:t>
            </a:r>
            <a:endParaRPr lang="en-GB" dirty="0"/>
          </a:p>
        </p:txBody>
      </p:sp>
      <p:sp>
        <p:nvSpPr>
          <p:cNvPr id="75" name="Up-Down Arrow 74"/>
          <p:cNvSpPr/>
          <p:nvPr/>
        </p:nvSpPr>
        <p:spPr>
          <a:xfrm>
            <a:off x="2915816" y="5301208"/>
            <a:ext cx="216024" cy="432048"/>
          </a:xfrm>
          <a:prstGeom prst="up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Up-Down Arrow 75"/>
          <p:cNvSpPr/>
          <p:nvPr/>
        </p:nvSpPr>
        <p:spPr>
          <a:xfrm>
            <a:off x="6394782" y="5280188"/>
            <a:ext cx="216024" cy="432048"/>
          </a:xfrm>
          <a:prstGeom prst="up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5868144" y="638132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h(k)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filter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8" grpId="0"/>
      <p:bldP spid="75" grpId="0" animBg="1"/>
      <p:bldP spid="76" grpId="0" animBg="1"/>
      <p:bldP spid="79" grpId="0"/>
      <p:bldP spid="7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Ilustrasi</a:t>
            </a:r>
            <a:r>
              <a:rPr lang="en-GB" dirty="0" smtClean="0"/>
              <a:t> </a:t>
            </a:r>
            <a:r>
              <a:rPr lang="en-GB" dirty="0" err="1" smtClean="0"/>
              <a:t>konvolusi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1628800"/>
            <a:ext cx="2042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Misal</a:t>
            </a:r>
            <a:r>
              <a:rPr lang="en-GB" dirty="0" smtClean="0"/>
              <a:t> :x(t) =u(t)</a:t>
            </a:r>
          </a:p>
          <a:p>
            <a:r>
              <a:rPr lang="en-GB" dirty="0" smtClean="0"/>
              <a:t>             h(t) =</a:t>
            </a:r>
            <a:r>
              <a:rPr lang="en-GB" dirty="0" err="1" smtClean="0"/>
              <a:t>ae</a:t>
            </a:r>
            <a:r>
              <a:rPr lang="en-GB" baseline="30000" dirty="0" err="1" smtClean="0"/>
              <a:t>-at</a:t>
            </a:r>
            <a:r>
              <a:rPr lang="en-GB" dirty="0" err="1" smtClean="0"/>
              <a:t>u</a:t>
            </a:r>
            <a:r>
              <a:rPr lang="en-GB" dirty="0" smtClean="0"/>
              <a:t>(t)</a:t>
            </a:r>
          </a:p>
          <a:p>
            <a:r>
              <a:rPr lang="en-GB" dirty="0" smtClean="0"/>
              <a:t>             </a:t>
            </a:r>
            <a:br>
              <a:rPr lang="en-GB" dirty="0" smtClean="0"/>
            </a:br>
            <a:r>
              <a:rPr lang="en-GB" dirty="0" smtClean="0"/>
              <a:t>             y(t)  </a:t>
            </a:r>
            <a:endParaRPr lang="en-GB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216150" y="2349500"/>
          <a:ext cx="1927225" cy="1295400"/>
        </p:xfrm>
        <a:graphic>
          <a:graphicData uri="http://schemas.openxmlformats.org/presentationml/2006/ole">
            <p:oleObj spid="_x0000_s31749" name="Equation" r:id="rId3" imgW="1434960" imgH="965160" progId="Equation.3">
              <p:embed/>
            </p:oleObj>
          </a:graphicData>
        </a:graphic>
      </p:graphicFrame>
      <p:grpSp>
        <p:nvGrpSpPr>
          <p:cNvPr id="79" name="Group 78"/>
          <p:cNvGrpSpPr/>
          <p:nvPr/>
        </p:nvGrpSpPr>
        <p:grpSpPr>
          <a:xfrm>
            <a:off x="3275856" y="1844824"/>
            <a:ext cx="4320480" cy="1593468"/>
            <a:chOff x="3275856" y="1844824"/>
            <a:chExt cx="4320480" cy="1593468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5076056" y="2132856"/>
              <a:ext cx="0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3275856" y="1844824"/>
              <a:ext cx="4320480" cy="1593468"/>
              <a:chOff x="3275856" y="1844824"/>
              <a:chExt cx="4320480" cy="1593468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275856" y="2276872"/>
                <a:ext cx="1800200" cy="648072"/>
                <a:chOff x="4139952" y="2276872"/>
                <a:chExt cx="936104" cy="648072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139952" y="2276872"/>
                  <a:ext cx="93610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5076056" y="2276872"/>
                  <a:ext cx="0" cy="64807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/>
              <p:cNvGrpSpPr/>
              <p:nvPr/>
            </p:nvGrpSpPr>
            <p:grpSpPr>
              <a:xfrm>
                <a:off x="4427984" y="1844824"/>
                <a:ext cx="3168352" cy="1593468"/>
                <a:chOff x="4427984" y="1844824"/>
                <a:chExt cx="3168352" cy="1593468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5076056" y="2924944"/>
                  <a:ext cx="22322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7236296" y="2924944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sym typeface="Symbol"/>
                    </a:rPr>
                    <a:t></a:t>
                  </a:r>
                  <a:endParaRPr lang="en-GB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6228184" y="2996952"/>
                  <a:ext cx="2648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 smtClean="0">
                      <a:sym typeface="Symbol"/>
                    </a:rPr>
                    <a:t>t</a:t>
                  </a:r>
                  <a:endParaRPr lang="en-GB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5004048" y="3068960"/>
                  <a:ext cx="3032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 smtClean="0">
                      <a:sym typeface="Symbol"/>
                    </a:rPr>
                    <a:t>0</a:t>
                  </a:r>
                  <a:endParaRPr lang="en-GB" dirty="0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5076056" y="2276872"/>
                  <a:ext cx="546538" cy="630620"/>
                </a:xfrm>
                <a:custGeom>
                  <a:avLst/>
                  <a:gdLst>
                    <a:gd name="connsiteX0" fmla="*/ 0 w 546538"/>
                    <a:gd name="connsiteY0" fmla="*/ 0 h 630620"/>
                    <a:gd name="connsiteX1" fmla="*/ 94594 w 546538"/>
                    <a:gd name="connsiteY1" fmla="*/ 430924 h 630620"/>
                    <a:gd name="connsiteX2" fmla="*/ 546538 w 546538"/>
                    <a:gd name="connsiteY2" fmla="*/ 630620 h 630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6538" h="630620">
                      <a:moveTo>
                        <a:pt x="0" y="0"/>
                      </a:moveTo>
                      <a:cubicBezTo>
                        <a:pt x="1752" y="162910"/>
                        <a:pt x="3504" y="325821"/>
                        <a:pt x="94594" y="430924"/>
                      </a:cubicBezTo>
                      <a:cubicBezTo>
                        <a:pt x="185684" y="536027"/>
                        <a:pt x="366111" y="583323"/>
                        <a:pt x="546538" y="630620"/>
                      </a:cubicBezTo>
                    </a:path>
                  </a:pathLst>
                </a:cu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4427984" y="1844824"/>
                  <a:ext cx="7264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u(t-</a:t>
                  </a:r>
                  <a:r>
                    <a:rPr lang="en-GB" dirty="0" smtClean="0">
                      <a:sym typeface="Symbol"/>
                    </a:rPr>
                    <a:t>)</a:t>
                  </a:r>
                  <a:endParaRPr lang="en-GB" dirty="0"/>
                </a:p>
              </p:txBody>
            </p:sp>
          </p:grpSp>
        </p:grpSp>
      </p:grpSp>
      <p:sp>
        <p:nvSpPr>
          <p:cNvPr id="58" name="Rectangle 57"/>
          <p:cNvSpPr/>
          <p:nvPr/>
        </p:nvSpPr>
        <p:spPr>
          <a:xfrm>
            <a:off x="6372200" y="1700808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t=0</a:t>
            </a: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5364089" y="1772816"/>
            <a:ext cx="860624" cy="936104"/>
            <a:chOff x="5364089" y="1772816"/>
            <a:chExt cx="860624" cy="936104"/>
          </a:xfrm>
        </p:grpSpPr>
        <p:sp>
          <p:nvSpPr>
            <p:cNvPr id="47" name="TextBox 46"/>
            <p:cNvSpPr txBox="1"/>
            <p:nvPr/>
          </p:nvSpPr>
          <p:spPr>
            <a:xfrm>
              <a:off x="5652120" y="1772816"/>
              <a:ext cx="57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h(</a:t>
              </a:r>
              <a:r>
                <a:rPr lang="en-GB" dirty="0" smtClean="0">
                  <a:sym typeface="Symbol"/>
                </a:rPr>
                <a:t>)</a:t>
              </a:r>
              <a:endParaRPr lang="en-GB" dirty="0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364089" y="2060848"/>
              <a:ext cx="576064" cy="648072"/>
            </a:xfrm>
            <a:custGeom>
              <a:avLst/>
              <a:gdLst>
                <a:gd name="connsiteX0" fmla="*/ 0 w 578069"/>
                <a:gd name="connsiteY0" fmla="*/ 283779 h 313559"/>
                <a:gd name="connsiteX1" fmla="*/ 136635 w 578069"/>
                <a:gd name="connsiteY1" fmla="*/ 115614 h 313559"/>
                <a:gd name="connsiteX2" fmla="*/ 346842 w 578069"/>
                <a:gd name="connsiteY2" fmla="*/ 294290 h 313559"/>
                <a:gd name="connsiteX3" fmla="*/ 578069 w 578069"/>
                <a:gd name="connsiteY3" fmla="*/ 0 h 313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069" h="313559">
                  <a:moveTo>
                    <a:pt x="0" y="283779"/>
                  </a:moveTo>
                  <a:cubicBezTo>
                    <a:pt x="39414" y="198820"/>
                    <a:pt x="78828" y="113862"/>
                    <a:pt x="136635" y="115614"/>
                  </a:cubicBezTo>
                  <a:cubicBezTo>
                    <a:pt x="194442" y="117366"/>
                    <a:pt x="273270" y="313559"/>
                    <a:pt x="346842" y="294290"/>
                  </a:cubicBezTo>
                  <a:cubicBezTo>
                    <a:pt x="420414" y="275021"/>
                    <a:pt x="499241" y="137510"/>
                    <a:pt x="578069" y="0"/>
                  </a:cubicBezTo>
                </a:path>
              </a:pathLst>
            </a:custGeom>
            <a:ln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2" name="Freeform 71"/>
          <p:cNvSpPr/>
          <p:nvPr/>
        </p:nvSpPr>
        <p:spPr>
          <a:xfrm>
            <a:off x="1334814" y="3773214"/>
            <a:ext cx="4021958" cy="2249214"/>
          </a:xfrm>
          <a:custGeom>
            <a:avLst/>
            <a:gdLst>
              <a:gd name="connsiteX0" fmla="*/ 3710152 w 4021958"/>
              <a:gd name="connsiteY0" fmla="*/ 0 h 2249214"/>
              <a:gd name="connsiteX1" fmla="*/ 3510455 w 4021958"/>
              <a:gd name="connsiteY1" fmla="*/ 840827 h 2249214"/>
              <a:gd name="connsiteX2" fmla="*/ 641131 w 4021958"/>
              <a:gd name="connsiteY2" fmla="*/ 1114096 h 2249214"/>
              <a:gd name="connsiteX3" fmla="*/ 0 w 4021958"/>
              <a:gd name="connsiteY3" fmla="*/ 2249214 h 224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1958" h="2249214">
                <a:moveTo>
                  <a:pt x="3710152" y="0"/>
                </a:moveTo>
                <a:cubicBezTo>
                  <a:pt x="3866055" y="327572"/>
                  <a:pt x="4021958" y="655144"/>
                  <a:pt x="3510455" y="840827"/>
                </a:cubicBezTo>
                <a:cubicBezTo>
                  <a:pt x="2998952" y="1026510"/>
                  <a:pt x="1226207" y="879365"/>
                  <a:pt x="641131" y="1114096"/>
                </a:cubicBezTo>
                <a:cubicBezTo>
                  <a:pt x="56055" y="1348827"/>
                  <a:pt x="28027" y="1799020"/>
                  <a:pt x="0" y="2249214"/>
                </a:cubicBezTo>
              </a:path>
            </a:pathLst>
          </a:custGeom>
          <a:ln w="1905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5" name="Group 74"/>
          <p:cNvGrpSpPr/>
          <p:nvPr/>
        </p:nvGrpSpPr>
        <p:grpSpPr>
          <a:xfrm>
            <a:off x="755576" y="4437112"/>
            <a:ext cx="2808312" cy="2025516"/>
            <a:chOff x="755576" y="4437112"/>
            <a:chExt cx="2808312" cy="2025516"/>
          </a:xfrm>
        </p:grpSpPr>
        <p:sp>
          <p:nvSpPr>
            <p:cNvPr id="59" name="TextBox 58"/>
            <p:cNvSpPr txBox="1"/>
            <p:nvPr/>
          </p:nvSpPr>
          <p:spPr>
            <a:xfrm>
              <a:off x="755576" y="4437112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y(t</a:t>
              </a:r>
              <a:r>
                <a:rPr lang="en-GB" i="1" dirty="0" smtClean="0">
                  <a:sym typeface="Symbol"/>
                </a:rPr>
                <a:t>)</a:t>
              </a:r>
              <a:endParaRPr lang="en-GB" i="1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331640" y="6021288"/>
              <a:ext cx="223224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331640" y="4581128"/>
              <a:ext cx="0" cy="14401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1187624" y="6093296"/>
              <a:ext cx="303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/>
                </a:rPr>
                <a:t>0</a:t>
              </a:r>
              <a:endParaRPr lang="en-GB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364088" y="414908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y(t)=</a:t>
            </a:r>
            <a:r>
              <a:rPr lang="en-GB" dirty="0" err="1" smtClean="0"/>
              <a:t>luas</a:t>
            </a:r>
            <a:r>
              <a:rPr lang="en-GB" dirty="0" smtClean="0"/>
              <a:t> </a:t>
            </a:r>
            <a:r>
              <a:rPr lang="en-GB" dirty="0" err="1" smtClean="0"/>
              <a:t>irisan</a:t>
            </a:r>
            <a:r>
              <a:rPr lang="en-GB" dirty="0" smtClean="0"/>
              <a:t> </a:t>
            </a:r>
            <a:r>
              <a:rPr lang="en-GB" dirty="0" err="1" smtClean="0"/>
              <a:t>kedua</a:t>
            </a:r>
            <a:r>
              <a:rPr lang="en-GB" dirty="0" smtClean="0"/>
              <a:t>   </a:t>
            </a:r>
            <a:br>
              <a:rPr lang="en-GB" dirty="0" smtClean="0"/>
            </a:br>
            <a:r>
              <a:rPr lang="en-GB" dirty="0" smtClean="0"/>
              <a:t>          </a:t>
            </a:r>
            <a:r>
              <a:rPr lang="en-GB" dirty="0" err="1" smtClean="0"/>
              <a:t>kurva</a:t>
            </a:r>
            <a:endParaRPr lang="en-GB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2" grpId="0" animBg="1"/>
      <p:bldP spid="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757</TotalTime>
  <Words>773</Words>
  <Application>Microsoft Office PowerPoint</Application>
  <PresentationFormat>On-screen Show (4:3)</PresentationFormat>
  <Paragraphs>232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Metro</vt:lpstr>
      <vt:lpstr>Equation</vt:lpstr>
      <vt:lpstr>Seri Mencari Output: Response impulse dan konvolusi</vt:lpstr>
      <vt:lpstr>Pemodelan Sistem </vt:lpstr>
      <vt:lpstr>Respon Step, Response Impulse, Konvolusi</vt:lpstr>
      <vt:lpstr>Respon Step, Response Impulse, Konvolusi</vt:lpstr>
      <vt:lpstr>Respon Step, Response Impulse, Konvolusi</vt:lpstr>
      <vt:lpstr>Mencari Output dengan konvolusi</vt:lpstr>
      <vt:lpstr>Menyelesaikan sistem yg kompleks dengan konvolusi</vt:lpstr>
      <vt:lpstr>Menyelesaikan sistem yg kompleks dengan konvolusi</vt:lpstr>
      <vt:lpstr>Ilustrasi konvolusi</vt:lpstr>
      <vt:lpstr>Ilustrasi konvolusi</vt:lpstr>
      <vt:lpstr>Ilustrasi konvolusi</vt:lpstr>
      <vt:lpstr>Ilustrasi konvolusi</vt:lpstr>
      <vt:lpstr>Matematika Imajiner</vt:lpstr>
      <vt:lpstr>Fungsi Transfer </vt:lpstr>
      <vt:lpstr>Fungsi Transfer dan response Impulse</vt:lpstr>
      <vt:lpstr>Fungsi transfer dan input cosinus</vt:lpstr>
      <vt:lpstr>Fungsi transfer dan input cosinus</vt:lpstr>
      <vt:lpstr>Menghitung magnituda dan phasa H(j)</vt:lpstr>
      <vt:lpstr>Mencari Output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Sifat-sifat Sistem</dc:title>
  <dc:creator>Jeffry</dc:creator>
  <cp:lastModifiedBy>YEFFRY </cp:lastModifiedBy>
  <cp:revision>59</cp:revision>
  <dcterms:created xsi:type="dcterms:W3CDTF">2012-09-23T08:14:41Z</dcterms:created>
  <dcterms:modified xsi:type="dcterms:W3CDTF">2012-10-23T07:28:47Z</dcterms:modified>
</cp:coreProperties>
</file>