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9" r:id="rId11"/>
    <p:sldId id="400" r:id="rId12"/>
    <p:sldId id="424" r:id="rId13"/>
    <p:sldId id="425" r:id="rId14"/>
    <p:sldId id="401" r:id="rId15"/>
    <p:sldId id="402" r:id="rId16"/>
    <p:sldId id="410" r:id="rId17"/>
    <p:sldId id="403" r:id="rId18"/>
    <p:sldId id="412" r:id="rId19"/>
    <p:sldId id="411" r:id="rId20"/>
    <p:sldId id="413" r:id="rId21"/>
    <p:sldId id="404" r:id="rId22"/>
    <p:sldId id="414" r:id="rId23"/>
    <p:sldId id="415" r:id="rId24"/>
    <p:sldId id="416" r:id="rId25"/>
    <p:sldId id="405" r:id="rId26"/>
    <p:sldId id="406" r:id="rId27"/>
    <p:sldId id="407" r:id="rId28"/>
    <p:sldId id="417" r:id="rId29"/>
    <p:sldId id="418" r:id="rId30"/>
    <p:sldId id="408" r:id="rId31"/>
    <p:sldId id="419" r:id="rId32"/>
    <p:sldId id="420" r:id="rId33"/>
    <p:sldId id="421" r:id="rId34"/>
    <p:sldId id="422" r:id="rId35"/>
    <p:sldId id="26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2773" autoAdjust="0"/>
  </p:normalViewPr>
  <p:slideViewPr>
    <p:cSldViewPr>
      <p:cViewPr>
        <p:scale>
          <a:sx n="78" d="100"/>
          <a:sy n="78" d="100"/>
        </p:scale>
        <p:origin x="-9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2B3B-D207-4719-B985-B726E96575DF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E647-BD40-4C3F-98C9-FE1943A96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82E2-33EC-4D62-B2CF-0260D401D730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B825-7D69-4B96-8EED-2C26F7159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8900" y="1033463"/>
            <a:ext cx="5024438" cy="13081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6088" y="4268790"/>
            <a:ext cx="4598987" cy="11017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06375" y="6334125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803A9F-2E01-4682-811A-E068FDFC8E4A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97225" y="6346825"/>
            <a:ext cx="3049588" cy="458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75514" y="6338888"/>
            <a:ext cx="1677987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D2824-7251-4DFE-A2D5-5564A1C107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7D20D-A557-404B-856D-73134BB2FB9A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F915-740F-4B69-B0A6-D607CC109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6" y="68265"/>
            <a:ext cx="2195513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6" y="68265"/>
            <a:ext cx="6438900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16BD-43A9-43DC-B109-B872D630FD38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FD92-C915-41E1-B33D-DDCF2C179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6376" y="68265"/>
            <a:ext cx="8786813" cy="599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6375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4F570C-E827-4A56-A056-EBD3202EE2EA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800" y="62658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38988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E07C18-7FA1-4552-86CE-238044B1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AFD2-940B-4F43-8E83-D5CCCCF9D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DDC83-92D6-4B98-9694-4F17BED72E8A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5CA19-A8CD-4625-A0BF-B651A53B47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6" y="1169988"/>
            <a:ext cx="4316413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169988"/>
            <a:ext cx="4318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3F871-9648-46D2-92F2-15EECCB8E915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E158-6B66-4F6D-BE92-BDA6002F0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A0AD-CC54-4306-99EF-CFF0B7DDC35B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7AE2-6BB2-49B7-865B-E55D101105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E8D45-67ED-4C31-AF67-0A0B8369259C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8B15-BFE5-4E0E-92FE-3C0DD7CB1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6BB39-9AC8-4AF9-A6BD-9CF4383DB74C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CDB4-2179-49A3-BC68-D12A876EC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F2C96-1F60-432C-BEE3-820C54090977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5D6E-18B5-44B6-BFE7-1FF767F06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BE3A7-46F9-48C0-99E7-A33853CF6058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2330-F75E-45E2-BF0C-E502F213A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6" y="68265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6" y="1169988"/>
            <a:ext cx="87868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C1878BF-B5F8-47AC-9F83-5975827C0C91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5800" y="62658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8988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B08AB8-0B2B-48DF-B5FB-841C332F50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GAMBAR/kernel.JPG" TargetMode="External"/><Relationship Id="rId2" Type="http://schemas.openxmlformats.org/officeDocument/2006/relationships/hyperlink" Target="GAMBAR/eigh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MBAR/Matriks_eight_neigborhood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AMBAR/hist_rice.jpg" TargetMode="External"/><Relationship Id="rId2" Type="http://schemas.openxmlformats.org/officeDocument/2006/relationships/hyperlink" Target="GAMBAR/ric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AMBAR/hist_adjustment_ric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GAMBAR/rice_hist_EQUALIZATION.xlsx" TargetMode="External"/><Relationship Id="rId2" Type="http://schemas.openxmlformats.org/officeDocument/2006/relationships/hyperlink" Target="GAMBAR/rice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MBAR/hist_equalization_ric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600200"/>
            <a:ext cx="4953000" cy="13081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HISTOGRAM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57600" y="4419600"/>
            <a:ext cx="563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KK</a:t>
            </a:r>
            <a:r>
              <a:rPr lang="en-US" sz="2600" b="1" kern="0" baseline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-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Komputasi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dan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Kecerdasan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Buatan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Teknik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endParaRPr lang="en-US" sz="2600" b="1" kern="0" dirty="0" smtClean="0">
              <a:solidFill>
                <a:srgbClr val="7030A0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Universitas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Indonesia-UNIKOM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066800"/>
            <a:ext cx="2590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Pertemuan-4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324600"/>
            <a:ext cx="3146425" cy="304801"/>
          </a:xfrm>
        </p:spPr>
        <p:txBody>
          <a:bodyPr/>
          <a:lstStyle/>
          <a:p>
            <a:fld id="{2008EFDE-E4DE-4A4E-8480-D79EC046A52C}" type="datetime2">
              <a:rPr lang="en-US" altLang="en-US" b="1" smtClean="0">
                <a:solidFill>
                  <a:srgbClr val="FF0000"/>
                </a:solidFill>
              </a:rPr>
              <a:pPr/>
              <a:t>Wednesday, October 17, 2012</a:t>
            </a:fld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BD2824-7251-4DFE-A2D5-5564A1C107F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53200" y="2895600"/>
            <a:ext cx="2590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53200" y="2895600"/>
            <a:ext cx="2590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John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600" i="0" u="none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adler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Matriks</a:t>
            </a:r>
            <a:r>
              <a:rPr lang="en-US" dirty="0" smtClean="0">
                <a:solidFill>
                  <a:srgbClr val="FF0000"/>
                </a:solidFill>
              </a:rPr>
              <a:t> I Versus </a:t>
            </a:r>
            <a:r>
              <a:rPr lang="en-US" dirty="0" err="1" smtClean="0">
                <a:solidFill>
                  <a:srgbClr val="FF0000"/>
                </a:solidFill>
              </a:rPr>
              <a:t>Matriks</a:t>
            </a:r>
            <a:r>
              <a:rPr lang="en-US" dirty="0" smtClean="0">
                <a:solidFill>
                  <a:srgbClr val="FF0000"/>
                </a:solidFill>
              </a:rPr>
              <a:t>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 descr="histExcell_rice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6943725" cy="4162425"/>
          </a:xfrm>
          <a:prstGeom prst="rect">
            <a:avLst/>
          </a:prstGeom>
        </p:spPr>
      </p:pic>
      <p:pic>
        <p:nvPicPr>
          <p:cNvPr id="9" name="Content Placeholder 8" descr="histExcell_EQUALIZATION_ri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0" y="2667000"/>
            <a:ext cx="69723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Thresholding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86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pemisahan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piksel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derajat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keabuan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dimilikinya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Piksel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derajat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keabuan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ditentukan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diberi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Sebaliknya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kern="0" dirty="0" err="1" smtClean="0"/>
              <a:t>Perintah</a:t>
            </a:r>
            <a:r>
              <a:rPr lang="en-US" kern="0" dirty="0" smtClean="0"/>
              <a:t> </a:t>
            </a:r>
            <a:r>
              <a:rPr lang="en-US" kern="0" dirty="0" err="1" smtClean="0"/>
              <a:t>melakukan</a:t>
            </a:r>
            <a:r>
              <a:rPr lang="en-US" kern="0" dirty="0" smtClean="0"/>
              <a:t> </a:t>
            </a:r>
            <a:r>
              <a:rPr lang="en-US" kern="0" dirty="0" err="1" smtClean="0"/>
              <a:t>thresholding</a:t>
            </a:r>
            <a:endParaRPr lang="en-US" kern="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kern="0" dirty="0" smtClean="0"/>
              <a:t>      </a:t>
            </a:r>
            <a:r>
              <a:rPr lang="en-US" i="1" kern="0" dirty="0" smtClean="0"/>
              <a:t>I = </a:t>
            </a:r>
            <a:r>
              <a:rPr lang="en-US" i="1" kern="0" dirty="0" err="1" smtClean="0"/>
              <a:t>imread</a:t>
            </a:r>
            <a:r>
              <a:rPr lang="en-US" i="1" kern="0" dirty="0" smtClean="0"/>
              <a:t>(‘</a:t>
            </a:r>
            <a:r>
              <a:rPr lang="en-US" i="1" kern="0" dirty="0" smtClean="0"/>
              <a:t>rice.png’);</a:t>
            </a:r>
            <a:endParaRPr lang="en-US" i="1" kern="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i="1" kern="0" dirty="0" smtClean="0"/>
              <a:t>	  J=im2bw(I,0.4);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i="1" kern="0" dirty="0" smtClean="0"/>
              <a:t>      K=im2bw(I,0.5);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i="1" kern="0" dirty="0" smtClean="0"/>
              <a:t>	  figure, </a:t>
            </a:r>
            <a:r>
              <a:rPr lang="en-US" i="1" kern="0" dirty="0" err="1" smtClean="0"/>
              <a:t>imshow</a:t>
            </a:r>
            <a:r>
              <a:rPr lang="en-US" i="1" kern="0" dirty="0" smtClean="0"/>
              <a:t>(I);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kern="0" dirty="0" smtClean="0"/>
              <a:t>      figure, </a:t>
            </a:r>
            <a:r>
              <a:rPr lang="en-US" i="1" kern="0" dirty="0" err="1" smtClean="0"/>
              <a:t>imhist</a:t>
            </a:r>
            <a:r>
              <a:rPr lang="en-US" i="1" kern="0" dirty="0" smtClean="0"/>
              <a:t>(I);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i="1" kern="0" dirty="0" smtClean="0"/>
              <a:t> 	 figure, </a:t>
            </a:r>
            <a:r>
              <a:rPr lang="en-US" i="1" kern="0" dirty="0" err="1" smtClean="0"/>
              <a:t>imshow</a:t>
            </a:r>
            <a:r>
              <a:rPr lang="en-US" i="1" kern="0" dirty="0" smtClean="0"/>
              <a:t>(J);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kern="0" dirty="0" smtClean="0"/>
              <a:t>      figure, </a:t>
            </a:r>
            <a:r>
              <a:rPr lang="en-US" i="1" kern="0" dirty="0" err="1" smtClean="0"/>
              <a:t>imshow</a:t>
            </a:r>
            <a:r>
              <a:rPr lang="en-US" i="1" kern="0" dirty="0" smtClean="0"/>
              <a:t>(K);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Thresholding</a:t>
            </a:r>
            <a:r>
              <a:rPr lang="en-US" dirty="0" smtClean="0">
                <a:solidFill>
                  <a:srgbClr val="FF0000"/>
                </a:solidFill>
              </a:rPr>
              <a:t> [Contd.]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 descr="rice_thresholdingK_im2bw(0.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762000"/>
            <a:ext cx="4000500" cy="325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3429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Thresholding_K</a:t>
            </a:r>
            <a:r>
              <a:rPr lang="en-US" dirty="0" smtClean="0"/>
              <a:t>[0,5]</a:t>
            </a:r>
            <a:endParaRPr lang="en-US" dirty="0"/>
          </a:p>
        </p:txBody>
      </p:sp>
      <p:pic>
        <p:nvPicPr>
          <p:cNvPr id="9" name="Picture 8" descr="rice_thresholdingJ_im2bw(0.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4000500" cy="325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3429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Thresholding_J</a:t>
            </a:r>
            <a:r>
              <a:rPr lang="en-US" dirty="0" smtClean="0"/>
              <a:t>[0,4]</a:t>
            </a:r>
            <a:endParaRPr lang="en-US" dirty="0"/>
          </a:p>
        </p:txBody>
      </p:sp>
      <p:pic>
        <p:nvPicPr>
          <p:cNvPr id="11" name="Picture 10" descr="hist_r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5050"/>
            <a:ext cx="3657267" cy="2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810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Histogram_rice</a:t>
            </a:r>
            <a:endParaRPr lang="en-US" dirty="0"/>
          </a:p>
        </p:txBody>
      </p:sp>
      <p:pic>
        <p:nvPicPr>
          <p:cNvPr id="13" name="Picture 12" descr="r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962400"/>
            <a:ext cx="3352800" cy="2730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Rice.png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Rice.png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 descr="histExcell_rice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6943725" cy="4162425"/>
          </a:xfrm>
          <a:prstGeom prst="rect">
            <a:avLst/>
          </a:prstGeom>
        </p:spPr>
      </p:pic>
      <p:pic>
        <p:nvPicPr>
          <p:cNvPr id="9" name="Picture 8" descr="thresholding_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48025"/>
            <a:ext cx="6943725" cy="3609975"/>
          </a:xfrm>
          <a:prstGeom prst="rect">
            <a:avLst/>
          </a:prstGeom>
        </p:spPr>
      </p:pic>
      <p:pic>
        <p:nvPicPr>
          <p:cNvPr id="7" name="Content Placeholder 6" descr="thresholding_J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28825" y="2438400"/>
            <a:ext cx="6962775" cy="3209925"/>
          </a:xfrm>
        </p:spPr>
      </p:pic>
      <p:sp>
        <p:nvSpPr>
          <p:cNvPr id="10" name="TextBox 9"/>
          <p:cNvSpPr txBox="1"/>
          <p:nvPr/>
        </p:nvSpPr>
        <p:spPr>
          <a:xfrm>
            <a:off x="6781800" y="198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Thresholding_0.4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Thresholding_0.5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Spasial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kernel </a:t>
            </a:r>
            <a:r>
              <a:rPr lang="en-US" dirty="0" err="1" smtClean="0"/>
              <a:t>konvolusi</a:t>
            </a:r>
            <a:r>
              <a:rPr lang="en-US" dirty="0" smtClean="0"/>
              <a:t> 2D.</a:t>
            </a:r>
          </a:p>
          <a:p>
            <a:pPr marL="514350" indent="-514350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image enhancement : neighborhood averaging, median filtering, </a:t>
            </a:r>
            <a:r>
              <a:rPr lang="en-US" dirty="0" err="1" smtClean="0"/>
              <a:t>dan</a:t>
            </a:r>
            <a:r>
              <a:rPr lang="en-US" dirty="0" smtClean="0"/>
              <a:t> high-pass filtering.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Neighborhood averaging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Filter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: </a:t>
            </a:r>
            <a:r>
              <a:rPr lang="en-US" sz="2800" dirty="0" err="1" smtClean="0"/>
              <a:t>jenis</a:t>
            </a:r>
            <a:r>
              <a:rPr lang="en-US" sz="2800" dirty="0" smtClean="0"/>
              <a:t> low-pass.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mengganti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piksel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piksel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tetangganya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Contoh</a:t>
            </a:r>
            <a:r>
              <a:rPr lang="en-US" sz="2800" dirty="0" smtClean="0"/>
              <a:t> neighborhood averaging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kernel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3x3 :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400" i="1" dirty="0" smtClean="0">
                <a:hlinkClick r:id="rId2" action="ppaction://hlinkfile"/>
              </a:rPr>
              <a:t>I=</a:t>
            </a:r>
            <a:r>
              <a:rPr lang="en-US" sz="2400" i="1" dirty="0" err="1" smtClean="0">
                <a:hlinkClick r:id="rId2" action="ppaction://hlinkfile"/>
              </a:rPr>
              <a:t>imread</a:t>
            </a:r>
            <a:r>
              <a:rPr lang="en-US" sz="2400" i="1" dirty="0" smtClean="0">
                <a:hlinkClick r:id="rId2" action="ppaction://hlinkfile"/>
              </a:rPr>
              <a:t>(‘eight.tif’);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</a:t>
            </a:r>
            <a:r>
              <a:rPr lang="en-US" sz="2400" i="1" dirty="0" smtClean="0">
                <a:hlinkClick r:id="rId3" action="ppaction://hlinkfile"/>
              </a:rPr>
              <a:t>kernel=[1 1 1;1 1 1;1 1 1]/9;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</a:t>
            </a:r>
            <a:r>
              <a:rPr lang="en-US" sz="2400" i="1" dirty="0" smtClean="0">
                <a:hlinkClick r:id="rId4" action="ppaction://hlinkfile"/>
              </a:rPr>
              <a:t>J=uint8(conv2(double(I), </a:t>
            </a:r>
            <a:r>
              <a:rPr lang="en-US" sz="2400" i="1" dirty="0" err="1" smtClean="0">
                <a:hlinkClick r:id="rId4" action="ppaction://hlinkfile"/>
              </a:rPr>
              <a:t>kernel,’same</a:t>
            </a:r>
            <a:r>
              <a:rPr lang="en-US" sz="2400" i="1" dirty="0" smtClean="0">
                <a:hlinkClick r:id="rId4" action="ppaction://hlinkfile"/>
              </a:rPr>
              <a:t>’));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(I); </a:t>
            </a:r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(J);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-100584"/>
            <a:ext cx="8786813" cy="655637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Matriks</a:t>
            </a:r>
            <a:r>
              <a:rPr lang="en-US" dirty="0" smtClean="0">
                <a:solidFill>
                  <a:srgbClr val="FF0000"/>
                </a:solidFill>
              </a:rPr>
              <a:t> I Vs J (Neighborhood averaging)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e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4495800" cy="312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 descr="eight_neighborh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838200"/>
            <a:ext cx="4495800" cy="3124200"/>
          </a:xfrm>
          <a:prstGeom prst="rect">
            <a:avLst/>
          </a:prstGeom>
        </p:spPr>
      </p:pic>
      <p:pic>
        <p:nvPicPr>
          <p:cNvPr id="8" name="Picture 7" descr="matriks_e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6915150" cy="4124325"/>
          </a:xfrm>
          <a:prstGeom prst="rect">
            <a:avLst/>
          </a:prstGeom>
        </p:spPr>
      </p:pic>
      <p:pic>
        <p:nvPicPr>
          <p:cNvPr id="9" name="Picture 8" descr="Matriks_eight_neigborh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686050"/>
            <a:ext cx="69342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Neighborhood averaging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/>
              <a:t>Permasalah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neighborhood averaging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input </a:t>
            </a:r>
            <a:r>
              <a:rPr lang="en-US" sz="2800" dirty="0" err="1" smtClean="0"/>
              <a:t>terkontaminasi</a:t>
            </a:r>
            <a:r>
              <a:rPr lang="en-US" sz="2800" dirty="0" smtClean="0"/>
              <a:t> noise :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400" i="1" dirty="0" smtClean="0"/>
              <a:t>I=</a:t>
            </a:r>
            <a:r>
              <a:rPr lang="en-US" sz="2400" i="1" dirty="0" err="1" smtClean="0"/>
              <a:t>imread</a:t>
            </a:r>
            <a:r>
              <a:rPr lang="en-US" sz="2400" i="1" dirty="0" smtClean="0"/>
              <a:t>(‘eight.tif’);</a:t>
            </a:r>
          </a:p>
          <a:p>
            <a:pPr>
              <a:buNone/>
            </a:pPr>
            <a:r>
              <a:rPr lang="en-US" sz="2400" i="1" dirty="0" smtClean="0"/>
              <a:t>		IN=</a:t>
            </a:r>
            <a:r>
              <a:rPr lang="en-US" sz="2400" i="1" dirty="0" err="1" smtClean="0"/>
              <a:t>imnoise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I,’salt</a:t>
            </a:r>
            <a:r>
              <a:rPr lang="en-US" sz="2400" i="1" dirty="0" smtClean="0"/>
              <a:t> &amp; pepper’,0.02);</a:t>
            </a:r>
          </a:p>
          <a:p>
            <a:pPr>
              <a:buNone/>
            </a:pPr>
            <a:r>
              <a:rPr lang="en-US" sz="2400" i="1" dirty="0" smtClean="0"/>
              <a:t>		kernel=[1 1 1;1 1 1;1 1 1]/9;</a:t>
            </a:r>
          </a:p>
          <a:p>
            <a:pPr>
              <a:buNone/>
            </a:pPr>
            <a:r>
              <a:rPr lang="en-US" sz="2400" i="1" dirty="0" smtClean="0"/>
              <a:t>		J=uint8(conv2(double(I), </a:t>
            </a:r>
            <a:r>
              <a:rPr lang="en-US" sz="2400" i="1" dirty="0" err="1" smtClean="0"/>
              <a:t>kernel,’same</a:t>
            </a:r>
            <a:r>
              <a:rPr lang="en-US" sz="2400" i="1" dirty="0" smtClean="0"/>
              <a:t>’)); 	</a:t>
            </a:r>
            <a:r>
              <a:rPr lang="en-US" sz="2400" i="1" dirty="0" smtClean="0"/>
              <a:t>JN=uint8(conv2(double(IN</a:t>
            </a:r>
            <a:r>
              <a:rPr lang="en-US" sz="2400" i="1" dirty="0" smtClean="0"/>
              <a:t>), </a:t>
            </a:r>
            <a:r>
              <a:rPr lang="en-US" sz="2400" i="1" dirty="0" err="1" smtClean="0"/>
              <a:t>kernel,’same</a:t>
            </a:r>
            <a:r>
              <a:rPr lang="en-US" sz="2400" i="1" dirty="0" smtClean="0"/>
              <a:t>’));</a:t>
            </a:r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(I); </a:t>
            </a:r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(J); </a:t>
            </a:r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(IN); </a:t>
            </a:r>
          </a:p>
          <a:p>
            <a:pPr>
              <a:buNone/>
            </a:pPr>
            <a:r>
              <a:rPr lang="en-US" sz="2400" i="1" dirty="0" smtClean="0"/>
              <a:t>		figure,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(JN);</a:t>
            </a:r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-100584"/>
            <a:ext cx="8786813" cy="655637"/>
          </a:xfrm>
        </p:spPr>
        <p:txBody>
          <a:bodyPr/>
          <a:lstStyle/>
          <a:p>
            <a:r>
              <a:rPr lang="en-US" sz="2600" dirty="0" err="1" smtClean="0">
                <a:solidFill>
                  <a:srgbClr val="FF0000"/>
                </a:solidFill>
              </a:rPr>
              <a:t>Matriks</a:t>
            </a:r>
            <a:r>
              <a:rPr lang="en-US" sz="2600" dirty="0" smtClean="0">
                <a:solidFill>
                  <a:srgbClr val="FF0000"/>
                </a:solidFill>
              </a:rPr>
              <a:t> I,IN Vs J,JN (Neighborhood </a:t>
            </a:r>
            <a:r>
              <a:rPr lang="en-US" sz="2600" dirty="0" err="1" smtClean="0">
                <a:solidFill>
                  <a:srgbClr val="FF0000"/>
                </a:solidFill>
              </a:rPr>
              <a:t>averaging_NOISE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Picture 7" descr="matriks_e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6915150" cy="4124325"/>
          </a:xfrm>
          <a:prstGeom prst="rect">
            <a:avLst/>
          </a:prstGeom>
        </p:spPr>
      </p:pic>
      <p:pic>
        <p:nvPicPr>
          <p:cNvPr id="10" name="Picture 9" descr="Matriks_eight_neigborhood_N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90800"/>
            <a:ext cx="6934200" cy="4038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16200000" flipH="1">
            <a:off x="2209800" y="2133600"/>
            <a:ext cx="2438400" cy="2133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arrow" w="lg" len="lg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905000" y="1676400"/>
            <a:ext cx="685800" cy="8382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114800" y="4114800"/>
            <a:ext cx="685800" cy="11430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-100584"/>
            <a:ext cx="8786813" cy="655637"/>
          </a:xfrm>
        </p:spPr>
        <p:txBody>
          <a:bodyPr/>
          <a:lstStyle/>
          <a:p>
            <a:r>
              <a:rPr lang="en-US" sz="2600" dirty="0" err="1" smtClean="0">
                <a:solidFill>
                  <a:srgbClr val="FF0000"/>
                </a:solidFill>
              </a:rPr>
              <a:t>Matriks</a:t>
            </a:r>
            <a:r>
              <a:rPr lang="en-US" sz="2600" dirty="0" smtClean="0">
                <a:solidFill>
                  <a:srgbClr val="FF0000"/>
                </a:solidFill>
              </a:rPr>
              <a:t> I,IN Vs J,JN (Neighborhood </a:t>
            </a:r>
            <a:r>
              <a:rPr lang="en-US" sz="2600" dirty="0" err="1" smtClean="0">
                <a:solidFill>
                  <a:srgbClr val="FF0000"/>
                </a:solidFill>
              </a:rPr>
              <a:t>averaging_NOISE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 bwMode="auto">
          <a:xfrm>
            <a:off x="4114800" y="4114800"/>
            <a:ext cx="685800" cy="8382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Matriks_eight_neigborh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6934200" cy="4171950"/>
          </a:xfrm>
          <a:prstGeom prst="rect">
            <a:avLst/>
          </a:prstGeom>
        </p:spPr>
      </p:pic>
      <p:pic>
        <p:nvPicPr>
          <p:cNvPr id="16" name="Content Placeholder 15" descr="Matriks_eight_neigborhood_JNOIS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9325" y="2767013"/>
            <a:ext cx="6924675" cy="4090987"/>
          </a:xfrm>
        </p:spPr>
      </p:pic>
      <p:sp>
        <p:nvSpPr>
          <p:cNvPr id="17" name="Rectangle 16"/>
          <p:cNvSpPr/>
          <p:nvPr/>
        </p:nvSpPr>
        <p:spPr bwMode="auto">
          <a:xfrm>
            <a:off x="1371600" y="1828800"/>
            <a:ext cx="1752600" cy="3810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81400" y="4343400"/>
            <a:ext cx="1752600" cy="5334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7" idx="2"/>
            <a:endCxn id="18" idx="0"/>
          </p:cNvCxnSpPr>
          <p:nvPr/>
        </p:nvCxnSpPr>
        <p:spPr bwMode="auto">
          <a:xfrm rot="16200000" flipH="1">
            <a:off x="2286000" y="2171700"/>
            <a:ext cx="213360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172200" y="1524000"/>
            <a:ext cx="533400" cy="4572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382000" y="3962400"/>
            <a:ext cx="533400" cy="6096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2" idx="1"/>
          </p:cNvCxnSpPr>
          <p:nvPr/>
        </p:nvCxnSpPr>
        <p:spPr bwMode="auto">
          <a:xfrm>
            <a:off x="6705600" y="1752600"/>
            <a:ext cx="1676400" cy="2514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image Enhancement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meningkatkan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kualitas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digital,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menonjolkan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suatu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ciri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tertentu</a:t>
            </a:r>
            <a:r>
              <a:rPr lang="en-US" i="1" u="sng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2"/>
                </a:solidFill>
              </a:rPr>
              <a:t>tampilan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i="1" u="sng" dirty="0" err="1" smtClean="0">
                <a:solidFill>
                  <a:schemeClr val="accent1"/>
                </a:solidFill>
              </a:rPr>
              <a:t>bersifat</a:t>
            </a:r>
            <a:r>
              <a:rPr lang="en-US" i="1" u="sng" dirty="0" smtClean="0">
                <a:solidFill>
                  <a:schemeClr val="accent1"/>
                </a:solidFill>
              </a:rPr>
              <a:t> </a:t>
            </a:r>
            <a:r>
              <a:rPr lang="en-US" i="1" u="sng" dirty="0" err="1" smtClean="0">
                <a:solidFill>
                  <a:schemeClr val="accent1"/>
                </a:solidFill>
              </a:rPr>
              <a:t>eksperimental</a:t>
            </a:r>
            <a:r>
              <a:rPr lang="en-US" dirty="0" smtClean="0"/>
              <a:t>, </a:t>
            </a:r>
            <a:r>
              <a:rPr lang="en-US" i="1" u="sng" dirty="0" err="1" smtClean="0">
                <a:solidFill>
                  <a:schemeClr val="accent1"/>
                </a:solidFill>
              </a:rPr>
              <a:t>subjektif</a:t>
            </a:r>
            <a:r>
              <a:rPr lang="en-US" i="1" u="sng" dirty="0" smtClean="0">
                <a:solidFill>
                  <a:schemeClr val="accent1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1"/>
                </a:solidFill>
              </a:rPr>
              <a:t>tergantung</a:t>
            </a:r>
            <a:r>
              <a:rPr lang="en-US" i="1" u="sng" dirty="0" smtClean="0">
                <a:solidFill>
                  <a:schemeClr val="accent1"/>
                </a:solidFill>
              </a:rPr>
              <a:t> </a:t>
            </a:r>
            <a:r>
              <a:rPr lang="en-US" i="1" u="sng" dirty="0" err="1" smtClean="0">
                <a:solidFill>
                  <a:schemeClr val="accent1"/>
                </a:solidFill>
              </a:rPr>
              <a:t>pada</a:t>
            </a:r>
            <a:r>
              <a:rPr lang="en-US" i="1" u="sng" dirty="0" smtClean="0">
                <a:solidFill>
                  <a:schemeClr val="accent1"/>
                </a:solidFill>
              </a:rPr>
              <a:t> </a:t>
            </a:r>
            <a:r>
              <a:rPr lang="en-US" i="1" u="sng" dirty="0" err="1" smtClean="0">
                <a:solidFill>
                  <a:schemeClr val="accent1"/>
                </a:solidFill>
              </a:rPr>
              <a:t>tujuan</a:t>
            </a:r>
            <a:r>
              <a:rPr lang="en-US" i="1" u="sng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Figure I, IN, J, &amp; JN (Neighborhood Aver.)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e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4495800" cy="3124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657600" y="1219200"/>
            <a:ext cx="2209800" cy="609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674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(I)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eight_neighborh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4495800" cy="312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2743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(J)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>
            <a:endCxn id="12" idx="3"/>
          </p:cNvCxnSpPr>
          <p:nvPr/>
        </p:nvCxnSpPr>
        <p:spPr bwMode="auto">
          <a:xfrm rot="10800000" flipV="1">
            <a:off x="5638800" y="2971799"/>
            <a:ext cx="1524000" cy="22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pic>
        <p:nvPicPr>
          <p:cNvPr id="16" name="Picture 15" descr="eight_NO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114800"/>
            <a:ext cx="4495800" cy="3124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3505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(IN)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/>
        </p:nvCxnSpPr>
        <p:spPr bwMode="auto">
          <a:xfrm rot="5400000" flipH="1" flipV="1">
            <a:off x="326083" y="4478985"/>
            <a:ext cx="1138537" cy="1142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pic>
        <p:nvPicPr>
          <p:cNvPr id="21" name="Picture 20" descr="eight_neighborhood_NOI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114800"/>
            <a:ext cx="4495800" cy="3124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29000" y="4495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(JN)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>
            <a:off x="4724400" y="4955234"/>
            <a:ext cx="1905000" cy="683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median filtering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Filter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: </a:t>
            </a:r>
            <a:r>
              <a:rPr lang="en-US" sz="2000" dirty="0" err="1" smtClean="0"/>
              <a:t>jenis</a:t>
            </a:r>
            <a:r>
              <a:rPr lang="en-US" sz="2000" dirty="0" smtClean="0"/>
              <a:t> low-pass.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piksel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citra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median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piksel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tetangganya</a:t>
            </a:r>
            <a:r>
              <a:rPr lang="en-US" sz="2000" dirty="0" smtClean="0"/>
              <a:t>.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neighborhood averaging, filter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sensitif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ekstrim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median filtering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kernel </a:t>
            </a:r>
            <a:r>
              <a:rPr lang="en-US" sz="2000" dirty="0" err="1" smtClean="0"/>
              <a:t>berukuran</a:t>
            </a:r>
            <a:r>
              <a:rPr lang="en-US" sz="2000" dirty="0" smtClean="0"/>
              <a:t> 3x3 :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i="1" dirty="0" smtClean="0"/>
              <a:t>I=</a:t>
            </a:r>
            <a:r>
              <a:rPr lang="en-US" sz="2000" i="1" dirty="0" err="1" smtClean="0"/>
              <a:t>imread</a:t>
            </a:r>
            <a:r>
              <a:rPr lang="en-US" sz="2000" i="1" dirty="0" smtClean="0"/>
              <a:t>(‘eight.tif’);</a:t>
            </a:r>
          </a:p>
          <a:p>
            <a:pPr>
              <a:buNone/>
            </a:pPr>
            <a:r>
              <a:rPr lang="en-US" sz="2000" i="1" dirty="0" smtClean="0"/>
              <a:t>		IN=</a:t>
            </a:r>
            <a:r>
              <a:rPr lang="en-US" sz="2000" i="1" dirty="0" err="1" smtClean="0"/>
              <a:t>imnoise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I,’salt</a:t>
            </a:r>
            <a:r>
              <a:rPr lang="en-US" sz="2000" i="1" dirty="0" smtClean="0"/>
              <a:t> &amp; pepper’,0.02); </a:t>
            </a:r>
          </a:p>
          <a:p>
            <a:pPr>
              <a:buNone/>
            </a:pPr>
            <a:r>
              <a:rPr lang="en-US" sz="2000" i="1" dirty="0" smtClean="0"/>
              <a:t>		J=medfilt2(I,[3 3]);</a:t>
            </a:r>
          </a:p>
          <a:p>
            <a:pPr>
              <a:buNone/>
            </a:pPr>
            <a:r>
              <a:rPr lang="en-US" sz="2000" i="1" dirty="0" smtClean="0"/>
              <a:t>		JN=medfilt2(IN,[3 3]);</a:t>
            </a:r>
          </a:p>
          <a:p>
            <a:pPr>
              <a:buNone/>
            </a:pPr>
            <a:r>
              <a:rPr lang="en-US" sz="2000" i="1" dirty="0" smtClean="0"/>
              <a:t>		figure, </a:t>
            </a:r>
            <a:r>
              <a:rPr lang="en-US" sz="2000" i="1" dirty="0" err="1" smtClean="0"/>
              <a:t>imshow</a:t>
            </a:r>
            <a:r>
              <a:rPr lang="en-US" sz="2000" i="1" dirty="0" smtClean="0"/>
              <a:t>(I); </a:t>
            </a:r>
          </a:p>
          <a:p>
            <a:pPr>
              <a:buNone/>
            </a:pPr>
            <a:r>
              <a:rPr lang="en-US" sz="2000" i="1" dirty="0" smtClean="0"/>
              <a:t>		figure, </a:t>
            </a:r>
            <a:r>
              <a:rPr lang="en-US" sz="2000" i="1" dirty="0" err="1" smtClean="0"/>
              <a:t>imshow</a:t>
            </a:r>
            <a:r>
              <a:rPr lang="en-US" sz="2000" i="1" dirty="0" smtClean="0"/>
              <a:t>(J); </a:t>
            </a:r>
          </a:p>
          <a:p>
            <a:pPr>
              <a:buNone/>
            </a:pPr>
            <a:r>
              <a:rPr lang="en-US" sz="2000" i="1" dirty="0" smtClean="0"/>
              <a:t>		figure, </a:t>
            </a:r>
            <a:r>
              <a:rPr lang="en-US" sz="2000" i="1" dirty="0" err="1" smtClean="0"/>
              <a:t>imshow</a:t>
            </a:r>
            <a:r>
              <a:rPr lang="en-US" sz="2000" i="1" dirty="0" smtClean="0"/>
              <a:t>(IN); </a:t>
            </a:r>
          </a:p>
          <a:p>
            <a:pPr>
              <a:buNone/>
            </a:pPr>
            <a:r>
              <a:rPr lang="en-US" sz="2000" i="1" dirty="0" smtClean="0"/>
              <a:t>		figure, </a:t>
            </a:r>
            <a:r>
              <a:rPr lang="en-US" sz="2000" i="1" dirty="0" err="1" smtClean="0"/>
              <a:t>imshow</a:t>
            </a:r>
            <a:r>
              <a:rPr lang="en-US" sz="2000" i="1" dirty="0" smtClean="0"/>
              <a:t>(JN);</a:t>
            </a:r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-100584"/>
            <a:ext cx="8786813" cy="655637"/>
          </a:xfrm>
        </p:spPr>
        <p:txBody>
          <a:bodyPr/>
          <a:lstStyle/>
          <a:p>
            <a:r>
              <a:rPr lang="en-US" sz="2600" dirty="0" err="1" smtClean="0">
                <a:solidFill>
                  <a:srgbClr val="FF0000"/>
                </a:solidFill>
              </a:rPr>
              <a:t>Matriks</a:t>
            </a:r>
            <a:r>
              <a:rPr lang="en-US" sz="2600" dirty="0" smtClean="0">
                <a:solidFill>
                  <a:srgbClr val="FF0000"/>
                </a:solidFill>
              </a:rPr>
              <a:t> I,IN Vs J,JN (Median </a:t>
            </a:r>
            <a:r>
              <a:rPr lang="en-US" sz="2600" dirty="0" err="1" smtClean="0">
                <a:solidFill>
                  <a:srgbClr val="FF0000"/>
                </a:solidFill>
              </a:rPr>
              <a:t>Filter_Noise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 descr="matriks_e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6915150" cy="41243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5498592" y="1411224"/>
            <a:ext cx="685800" cy="8382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 descr="Matriks_eight_median filter_N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586037"/>
            <a:ext cx="6915150" cy="4119563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4"/>
            <a:endCxn id="12" idx="2"/>
          </p:cNvCxnSpPr>
          <p:nvPr/>
        </p:nvCxnSpPr>
        <p:spPr bwMode="auto">
          <a:xfrm rot="16200000" flipH="1">
            <a:off x="5664708" y="2426208"/>
            <a:ext cx="2132076" cy="1778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arrow" w="lg" len="lg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7620000" y="3810000"/>
            <a:ext cx="685800" cy="11430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Matriks_eight_median filter_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6915150" cy="3248025"/>
          </a:xfrm>
        </p:spPr>
      </p:pic>
      <p:pic>
        <p:nvPicPr>
          <p:cNvPr id="19" name="Picture 18" descr="Matriks_eight_median filter_JN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3124200"/>
            <a:ext cx="6915150" cy="324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-100584"/>
            <a:ext cx="8786813" cy="655637"/>
          </a:xfrm>
        </p:spPr>
        <p:txBody>
          <a:bodyPr/>
          <a:lstStyle/>
          <a:p>
            <a:r>
              <a:rPr lang="en-US" sz="2600" dirty="0" err="1" smtClean="0">
                <a:solidFill>
                  <a:srgbClr val="FF0000"/>
                </a:solidFill>
              </a:rPr>
              <a:t>Matriks</a:t>
            </a:r>
            <a:r>
              <a:rPr lang="en-US" sz="2600" dirty="0" smtClean="0">
                <a:solidFill>
                  <a:srgbClr val="FF0000"/>
                </a:solidFill>
              </a:rPr>
              <a:t> I,IN Vs J,JN (</a:t>
            </a:r>
            <a:r>
              <a:rPr lang="en-US" sz="2600" dirty="0" smtClean="0">
                <a:solidFill>
                  <a:srgbClr val="FF0000"/>
                </a:solidFill>
              </a:rPr>
              <a:t>Median </a:t>
            </a:r>
            <a:r>
              <a:rPr lang="en-US" sz="2600" dirty="0" err="1" smtClean="0">
                <a:solidFill>
                  <a:srgbClr val="FF0000"/>
                </a:solidFill>
              </a:rPr>
              <a:t>Filter_Noise</a:t>
            </a:r>
            <a:r>
              <a:rPr lang="en-US" sz="2600" dirty="0" smtClean="0">
                <a:solidFill>
                  <a:srgbClr val="FF0000"/>
                </a:solidFill>
              </a:rPr>
              <a:t>)[Contd.]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6" y="228600"/>
            <a:ext cx="8786813" cy="6556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Figure JN (Median Filter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Neighborhood aver.)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1" name="Picture 20" descr="eight_neighborhood_NO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495800" cy="3124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(JN) [Neighborhood Averaging]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>
            <a:off x="4724400" y="4955234"/>
            <a:ext cx="1905000" cy="683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pic>
        <p:nvPicPr>
          <p:cNvPr id="20" name="Picture 19" descr="eight_median filter_N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4495800" cy="3124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1371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Imshow</a:t>
            </a:r>
            <a:r>
              <a:rPr lang="en-US" dirty="0" smtClean="0">
                <a:solidFill>
                  <a:srgbClr val="FF0000"/>
                </a:solidFill>
              </a:rPr>
              <a:t>(JN) [Median Filter]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 bwMode="auto">
          <a:xfrm flipV="1">
            <a:off x="2743200" y="1787099"/>
            <a:ext cx="2514600" cy="5751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High-pass 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 smtClean="0"/>
              <a:t>Sebagaimana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1D, high-pass filter 2D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melewatkan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meredam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perintah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high-pass filtering:</a:t>
            </a:r>
          </a:p>
          <a:p>
            <a:pPr>
              <a:buNone/>
            </a:pPr>
            <a:r>
              <a:rPr lang="en-US" sz="1800" dirty="0" smtClean="0"/>
              <a:t>		 </a:t>
            </a:r>
            <a:r>
              <a:rPr lang="en-US" sz="1800" i="1" dirty="0" smtClean="0"/>
              <a:t>I=</a:t>
            </a:r>
            <a:r>
              <a:rPr lang="en-US" sz="1800" i="1" dirty="0" err="1" smtClean="0"/>
              <a:t>imread</a:t>
            </a:r>
            <a:r>
              <a:rPr lang="en-US" sz="1800" i="1" dirty="0" smtClean="0"/>
              <a:t>(‘</a:t>
            </a:r>
            <a:r>
              <a:rPr lang="en-US" sz="1800" i="1" dirty="0" smtClean="0"/>
              <a:t>saturn.png);</a:t>
            </a:r>
            <a:endParaRPr lang="en-US" sz="1800" i="1" dirty="0" smtClean="0"/>
          </a:p>
          <a:p>
            <a:pPr>
              <a:buNone/>
            </a:pPr>
            <a:r>
              <a:rPr lang="en-US" sz="1800" i="1" dirty="0" smtClean="0"/>
              <a:t>		 hpf1=[ 1  -2  1;-2  5  -2;  1  -2  1];</a:t>
            </a:r>
          </a:p>
          <a:p>
            <a:pPr>
              <a:buNone/>
            </a:pPr>
            <a:r>
              <a:rPr lang="en-US" sz="1800" i="1" dirty="0" smtClean="0"/>
              <a:t>		 hpf2=[ 0  -1  0;-1  5  -1;  0  -1  0];</a:t>
            </a:r>
          </a:p>
          <a:p>
            <a:pPr>
              <a:buNone/>
            </a:pPr>
            <a:r>
              <a:rPr lang="en-US" sz="1800" i="1" dirty="0" smtClean="0"/>
              <a:t>		 hpf3=[-1  -1 -1;-1  9  -1; -1  -1 -1];</a:t>
            </a:r>
          </a:p>
          <a:p>
            <a:pPr>
              <a:buNone/>
            </a:pPr>
            <a:r>
              <a:rPr lang="en-US" sz="1800" i="1" dirty="0" smtClean="0"/>
              <a:t>		J1=uint8(conv2(double(I), hpf1,’same’)); </a:t>
            </a:r>
          </a:p>
          <a:p>
            <a:pPr>
              <a:buNone/>
            </a:pPr>
            <a:r>
              <a:rPr lang="en-US" sz="1800" i="1" dirty="0" smtClean="0"/>
              <a:t>		J2=uint8(conv2(double(I), hpf2,’same’)); </a:t>
            </a:r>
          </a:p>
          <a:p>
            <a:pPr>
              <a:buNone/>
            </a:pPr>
            <a:r>
              <a:rPr lang="en-US" sz="1800" i="1" dirty="0" smtClean="0"/>
              <a:t>		J3=uint8(conv2(double(I), hpf3,’same’)); </a:t>
            </a:r>
          </a:p>
          <a:p>
            <a:pPr>
              <a:buNone/>
            </a:pPr>
            <a:r>
              <a:rPr lang="en-US" sz="1800" i="1" dirty="0" smtClean="0"/>
              <a:t>		figure, </a:t>
            </a:r>
            <a:r>
              <a:rPr lang="en-US" sz="1800" i="1" dirty="0" err="1" smtClean="0"/>
              <a:t>imshow</a:t>
            </a:r>
            <a:r>
              <a:rPr lang="en-US" sz="1800" i="1" dirty="0" smtClean="0"/>
              <a:t>(I); </a:t>
            </a:r>
          </a:p>
          <a:p>
            <a:pPr>
              <a:buNone/>
            </a:pPr>
            <a:r>
              <a:rPr lang="en-US" sz="1800" i="1" dirty="0" smtClean="0"/>
              <a:t>		figure, </a:t>
            </a:r>
            <a:r>
              <a:rPr lang="en-US" sz="1800" i="1" dirty="0" err="1" smtClean="0"/>
              <a:t>imshow</a:t>
            </a:r>
            <a:r>
              <a:rPr lang="en-US" sz="1800" i="1" dirty="0" smtClean="0"/>
              <a:t>(J1); </a:t>
            </a:r>
          </a:p>
          <a:p>
            <a:pPr>
              <a:buNone/>
            </a:pPr>
            <a:r>
              <a:rPr lang="en-US" sz="1800" i="1" dirty="0" smtClean="0"/>
              <a:t>		figure, </a:t>
            </a:r>
            <a:r>
              <a:rPr lang="en-US" sz="1800" i="1" dirty="0" err="1" smtClean="0"/>
              <a:t>imshow</a:t>
            </a:r>
            <a:r>
              <a:rPr lang="en-US" sz="1800" i="1" dirty="0" smtClean="0"/>
              <a:t>(J2); </a:t>
            </a:r>
          </a:p>
          <a:p>
            <a:pPr>
              <a:buNone/>
            </a:pPr>
            <a:r>
              <a:rPr lang="en-US" sz="1800" i="1" dirty="0" smtClean="0"/>
              <a:t>		figure, </a:t>
            </a:r>
            <a:r>
              <a:rPr lang="en-US" sz="1800" i="1" dirty="0" err="1" smtClean="0"/>
              <a:t>imshow</a:t>
            </a:r>
            <a:r>
              <a:rPr lang="en-US" sz="1800" i="1" dirty="0" smtClean="0"/>
              <a:t>(J3); </a:t>
            </a:r>
          </a:p>
          <a:p>
            <a:pPr>
              <a:buNone/>
            </a:pPr>
            <a:r>
              <a:rPr lang="en-US" sz="1800" i="1" dirty="0" smtClean="0"/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070225" cy="457200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Transformasi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dibahas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err="1" smtClean="0"/>
              <a:t>sebelumnya</a:t>
            </a:r>
            <a:r>
              <a:rPr lang="en-US" sz="2400" dirty="0" smtClean="0"/>
              <a:t>,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image enhancement </a:t>
            </a:r>
            <a:r>
              <a:rPr lang="en-US" sz="2400" i="1" u="sng" dirty="0" err="1" smtClean="0">
                <a:solidFill>
                  <a:srgbClr val="0070C0"/>
                </a:solidFill>
              </a:rPr>
              <a:t>berbasis</a:t>
            </a:r>
            <a:r>
              <a:rPr lang="en-US" sz="2400" i="1" u="sng" dirty="0" smtClean="0">
                <a:solidFill>
                  <a:srgbClr val="0070C0"/>
                </a:solidFill>
              </a:rPr>
              <a:t> </a:t>
            </a:r>
            <a:r>
              <a:rPr lang="en-US" sz="2400" i="1" u="sng" dirty="0" err="1" smtClean="0">
                <a:solidFill>
                  <a:srgbClr val="0070C0"/>
                </a:solidFill>
              </a:rPr>
              <a:t>transformasi</a:t>
            </a:r>
            <a:endParaRPr lang="en-US" sz="2400" i="1" u="sng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sz="2400" i="1" u="sng" dirty="0" err="1" smtClean="0">
                <a:solidFill>
                  <a:srgbClr val="0070C0"/>
                </a:solidFill>
              </a:rPr>
              <a:t>citra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:</a:t>
            </a:r>
          </a:p>
          <a:p>
            <a:pPr marL="514350" indent="-514350">
              <a:buAutoNum type="alphaLcPeriod"/>
            </a:pPr>
            <a:r>
              <a:rPr lang="en-US" sz="2400" dirty="0" err="1" smtClean="0"/>
              <a:t>Mentransformasikan</a:t>
            </a:r>
            <a:r>
              <a:rPr lang="en-US" sz="2400" dirty="0" smtClean="0"/>
              <a:t> </a:t>
            </a:r>
            <a:r>
              <a:rPr lang="en-US" sz="2400" dirty="0" err="1" smtClean="0"/>
              <a:t>citra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domain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enhancement</a:t>
            </a:r>
          </a:p>
          <a:p>
            <a:pPr marL="514350" indent="-514350">
              <a:buAutoNum type="alphaLcPeriod"/>
            </a:pP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enhancement </a:t>
            </a:r>
            <a:r>
              <a:rPr lang="en-US" sz="2400" dirty="0" err="1" smtClean="0"/>
              <a:t>pada</a:t>
            </a:r>
            <a:r>
              <a:rPr lang="en-US" sz="2400" dirty="0" smtClean="0"/>
              <a:t> domain </a:t>
            </a:r>
            <a:r>
              <a:rPr lang="en-US" sz="2400" dirty="0" err="1" smtClean="0"/>
              <a:t>tersebut</a:t>
            </a:r>
            <a:endParaRPr lang="en-US" sz="2400" dirty="0" smtClean="0"/>
          </a:p>
          <a:p>
            <a:pPr marL="514350" indent="-514350">
              <a:buAutoNum type="alphaLcPeriod"/>
            </a:pPr>
            <a:r>
              <a:rPr lang="en-US" sz="2400" dirty="0" err="1" smtClean="0"/>
              <a:t>Mengembalikan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citra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domain </a:t>
            </a:r>
            <a:r>
              <a:rPr lang="en-US" sz="2400" dirty="0" err="1" smtClean="0"/>
              <a:t>spasial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lanjut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Transformasi</a:t>
            </a:r>
            <a:r>
              <a:rPr lang="en-US" dirty="0" smtClean="0">
                <a:solidFill>
                  <a:srgbClr val="FF0000"/>
                </a:solidFill>
              </a:rPr>
              <a:t>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transformasi</a:t>
            </a:r>
            <a:r>
              <a:rPr lang="en-US" sz="1800" dirty="0" smtClean="0"/>
              <a:t> yang paling </a:t>
            </a:r>
            <a:r>
              <a:rPr lang="en-US" sz="1800" dirty="0" err="1" smtClean="0"/>
              <a:t>populer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digital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i="1" dirty="0" smtClean="0"/>
              <a:t>Fast Fourier Transform (FFT)</a:t>
            </a:r>
            <a:r>
              <a:rPr lang="en-US" sz="1800" dirty="0" smtClean="0"/>
              <a:t>. </a:t>
            </a:r>
            <a:r>
              <a:rPr lang="en-US" sz="1800" dirty="0" err="1" smtClean="0"/>
              <a:t>Transformasi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memindahkan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spasial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merepresentasikan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citra</a:t>
            </a:r>
            <a:r>
              <a:rPr lang="en-US" sz="1800" dirty="0" smtClean="0"/>
              <a:t> </a:t>
            </a:r>
            <a:r>
              <a:rPr lang="en-US" sz="1800" dirty="0" err="1" smtClean="0"/>
              <a:t>spasial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penjumlahan</a:t>
            </a:r>
            <a:r>
              <a:rPr lang="en-US" sz="1800" dirty="0" smtClean="0"/>
              <a:t> </a:t>
            </a:r>
            <a:r>
              <a:rPr lang="en-US" sz="1800" dirty="0" err="1" smtClean="0"/>
              <a:t>eksponensial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beragam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, </a:t>
            </a:r>
            <a:r>
              <a:rPr lang="en-US" sz="1800" dirty="0" err="1" smtClean="0"/>
              <a:t>magnituda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fasa</a:t>
            </a:r>
            <a:r>
              <a:rPr lang="en-US" sz="1800" dirty="0" smtClean="0"/>
              <a:t>.</a:t>
            </a:r>
          </a:p>
          <a:p>
            <a:pPr marL="514350" indent="-514350">
              <a:buNone/>
            </a:pPr>
            <a:endParaRPr lang="en-US" sz="1800" i="1" dirty="0" smtClean="0"/>
          </a:p>
          <a:p>
            <a:pPr marL="514350" indent="-514350"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perintah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low-pass filtering </a:t>
            </a:r>
            <a:r>
              <a:rPr lang="en-US" sz="1800" dirty="0" err="1" smtClean="0"/>
              <a:t>dan</a:t>
            </a:r>
            <a:r>
              <a:rPr lang="en-US" sz="1800" dirty="0" smtClean="0"/>
              <a:t> high-pass filtering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FFT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:</a:t>
            </a:r>
          </a:p>
          <a:p>
            <a:pPr marL="514350" indent="-514350">
              <a:buNone/>
            </a:pPr>
            <a:r>
              <a:rPr lang="en-US" sz="1800" dirty="0" smtClean="0"/>
              <a:t>	</a:t>
            </a:r>
            <a:r>
              <a:rPr lang="en-US" sz="1200" dirty="0" smtClean="0"/>
              <a:t>I=double(</a:t>
            </a:r>
            <a:r>
              <a:rPr lang="en-US" sz="1200" dirty="0" err="1" smtClean="0"/>
              <a:t>imread</a:t>
            </a:r>
            <a:r>
              <a:rPr lang="en-US" sz="1200" dirty="0" smtClean="0"/>
              <a:t>(‘cameraman.tif’));</a:t>
            </a:r>
          </a:p>
          <a:p>
            <a:pPr marL="514350" indent="-514350">
              <a:buNone/>
            </a:pPr>
            <a:r>
              <a:rPr lang="en-US" sz="1200" dirty="0" smtClean="0"/>
              <a:t>	IF=fft2(I);</a:t>
            </a:r>
          </a:p>
          <a:p>
            <a:pPr marL="514350" indent="-51435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mask_high</a:t>
            </a:r>
            <a:r>
              <a:rPr lang="en-US" sz="1200" dirty="0" smtClean="0"/>
              <a:t>=double(</a:t>
            </a:r>
            <a:r>
              <a:rPr lang="en-US" sz="1200" dirty="0" err="1" smtClean="0"/>
              <a:t>imread</a:t>
            </a:r>
            <a:r>
              <a:rPr lang="en-US" sz="1200" dirty="0" smtClean="0"/>
              <a:t>(‘maskpojok.bmp’));</a:t>
            </a:r>
          </a:p>
          <a:p>
            <a:pPr marL="514350" indent="-51435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mask_low</a:t>
            </a:r>
            <a:r>
              <a:rPr lang="en-US" sz="1200" dirty="0" smtClean="0"/>
              <a:t>=not(</a:t>
            </a:r>
            <a:r>
              <a:rPr lang="en-US" sz="1200" dirty="0" err="1" smtClean="0"/>
              <a:t>mask_high</a:t>
            </a:r>
            <a:r>
              <a:rPr lang="en-US" sz="1200" dirty="0" smtClean="0"/>
              <a:t>);</a:t>
            </a:r>
          </a:p>
          <a:p>
            <a:pPr marL="514350" indent="-514350">
              <a:buNone/>
            </a:pPr>
            <a:r>
              <a:rPr lang="en-US" sz="1200" dirty="0" smtClean="0"/>
              <a:t>	IFH=IF.*</a:t>
            </a:r>
            <a:r>
              <a:rPr lang="en-US" sz="1200" dirty="0" err="1" smtClean="0"/>
              <a:t>mask_high</a:t>
            </a:r>
            <a:r>
              <a:rPr lang="en-US" sz="1200" dirty="0" smtClean="0"/>
              <a:t>;</a:t>
            </a:r>
          </a:p>
          <a:p>
            <a:pPr marL="514350" indent="-514350">
              <a:buNone/>
            </a:pPr>
            <a:r>
              <a:rPr lang="en-US" sz="1200" dirty="0" smtClean="0"/>
              <a:t>	IFL=IF.*</a:t>
            </a:r>
            <a:r>
              <a:rPr lang="en-US" sz="1200" dirty="0" err="1" smtClean="0"/>
              <a:t>mask_low</a:t>
            </a:r>
            <a:r>
              <a:rPr lang="en-US" sz="1200" dirty="0" smtClean="0"/>
              <a:t>;</a:t>
            </a:r>
          </a:p>
          <a:p>
            <a:pPr marL="514350" indent="-51435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hasil_high</a:t>
            </a:r>
            <a:r>
              <a:rPr lang="en-US" sz="1200" dirty="0" smtClean="0"/>
              <a:t>=abs(ifft2(IFH));</a:t>
            </a:r>
          </a:p>
          <a:p>
            <a:pPr marL="514350" indent="-51435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hasil_low</a:t>
            </a:r>
            <a:r>
              <a:rPr lang="en-US" sz="1200" dirty="0" smtClean="0"/>
              <a:t>=abs(ifft2(IFL));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(I)		     </a:t>
            </a:r>
            <a:r>
              <a:rPr lang="en-US" sz="1200" dirty="0" smtClean="0"/>
              <a:t>   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(‘gray’),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(log(abs(IF)), [0 17] </a:t>
            </a:r>
            <a:r>
              <a:rPr lang="en-US" sz="1200" dirty="0" smtClean="0"/>
              <a:t>)   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(‘hot’),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</a:t>
            </a:r>
            <a:r>
              <a:rPr lang="en-US" sz="1200" dirty="0" err="1" smtClean="0"/>
              <a:t>hasil_high</a:t>
            </a:r>
            <a:r>
              <a:rPr lang="en-US" sz="1200" dirty="0" smtClean="0"/>
              <a:t>)	      </a:t>
            </a:r>
            <a:r>
              <a:rPr lang="en-US" sz="1200" dirty="0" smtClean="0"/>
              <a:t>  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(‘gray’),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(log(abs(IFH)), [0 17] </a:t>
            </a:r>
            <a:r>
              <a:rPr lang="en-US" sz="1200" dirty="0" smtClean="0"/>
              <a:t>),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(‘hot’),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</a:t>
            </a:r>
            <a:r>
              <a:rPr lang="en-US" sz="1200" dirty="0" err="1" smtClean="0"/>
              <a:t>hasil_low</a:t>
            </a:r>
            <a:r>
              <a:rPr lang="en-US" sz="1200" dirty="0" smtClean="0"/>
              <a:t>)	      </a:t>
            </a:r>
            <a:r>
              <a:rPr lang="en-US" sz="1200" dirty="0" smtClean="0"/>
              <a:t>  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(‘gray’),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200" dirty="0" smtClean="0"/>
              <a:t>	figure, </a:t>
            </a:r>
            <a:r>
              <a:rPr lang="en-US" sz="1200" dirty="0" err="1" smtClean="0"/>
              <a:t>imagesc</a:t>
            </a:r>
            <a:r>
              <a:rPr lang="en-US" sz="1200" dirty="0" smtClean="0"/>
              <a:t>(log(abs(IFL)), [0 17] </a:t>
            </a:r>
            <a:r>
              <a:rPr lang="en-US" sz="1200" dirty="0" smtClean="0"/>
              <a:t>) ,</a:t>
            </a:r>
            <a:r>
              <a:rPr lang="en-US" sz="1200" dirty="0" err="1" smtClean="0"/>
              <a:t>colormap</a:t>
            </a:r>
            <a:r>
              <a:rPr lang="en-US" sz="1200" dirty="0" smtClean="0"/>
              <a:t>(‘hot’), </a:t>
            </a:r>
            <a:r>
              <a:rPr lang="en-US" sz="1200" dirty="0" err="1" smtClean="0"/>
              <a:t>colorbar</a:t>
            </a:r>
            <a:r>
              <a:rPr lang="en-US" sz="1200" dirty="0" smtClean="0"/>
              <a:t>(‘</a:t>
            </a:r>
            <a:r>
              <a:rPr lang="en-US" sz="1200" dirty="0" err="1" smtClean="0"/>
              <a:t>vert</a:t>
            </a:r>
            <a:r>
              <a:rPr lang="en-US" sz="1200" dirty="0" smtClean="0"/>
              <a:t>’);</a:t>
            </a:r>
          </a:p>
          <a:p>
            <a:pPr marL="514350" indent="-514350">
              <a:buNone/>
            </a:pPr>
            <a:r>
              <a:rPr lang="en-US" sz="1800" dirty="0" smtClean="0"/>
              <a:t>	</a:t>
            </a:r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6" name="Picture 5" descr="cameraman_F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38500"/>
            <a:ext cx="4800600" cy="3600450"/>
          </a:xfrm>
          <a:prstGeom prst="rect">
            <a:avLst/>
          </a:prstGeom>
        </p:spPr>
      </p:pic>
      <p:pic>
        <p:nvPicPr>
          <p:cNvPr id="7" name="Picture 6" descr="cameraman_FFT_abs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meraman_F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4044949" cy="30337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" name="Picture 5" descr="cameraman_FFT_HasilHI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4343400" cy="325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8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81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Hasil</a:t>
            </a:r>
            <a:r>
              <a:rPr lang="en-US" dirty="0" smtClean="0">
                <a:solidFill>
                  <a:srgbClr val="FF0000"/>
                </a:solidFill>
              </a:rPr>
              <a:t> HIGH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cameraman_FFT_absIF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3886200" cy="2914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 IFH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cameraman_FFT_HasilL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600" y="3867150"/>
            <a:ext cx="3683000" cy="2762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Hasil</a:t>
            </a:r>
            <a:r>
              <a:rPr lang="en-US" dirty="0" smtClean="0">
                <a:solidFill>
                  <a:srgbClr val="FF0000"/>
                </a:solidFill>
              </a:rPr>
              <a:t> LOW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atriks_cameraman_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6905625" cy="3619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8" name="Picture 7" descr="Matriks_cameraman_IF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8025"/>
            <a:ext cx="6943725" cy="3609975"/>
          </a:xfrm>
          <a:prstGeom prst="rect">
            <a:avLst/>
          </a:prstGeom>
        </p:spPr>
      </p:pic>
      <p:pic>
        <p:nvPicPr>
          <p:cNvPr id="7" name="Picture 6" descr="Matriks_cameraman_IF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33400"/>
            <a:ext cx="6905625" cy="3619500"/>
          </a:xfrm>
          <a:prstGeom prst="rect">
            <a:avLst/>
          </a:prstGeom>
        </p:spPr>
      </p:pic>
      <p:pic>
        <p:nvPicPr>
          <p:cNvPr id="9" name="Picture 8" descr="Matriks_cameraman_Hasil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133600"/>
            <a:ext cx="6877050" cy="3609975"/>
          </a:xfrm>
          <a:prstGeom prst="rect">
            <a:avLst/>
          </a:prstGeom>
        </p:spPr>
      </p:pic>
      <p:pic>
        <p:nvPicPr>
          <p:cNvPr id="10" name="Picture 9" descr="Matriks_cameraman_MaskHIG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886200"/>
            <a:ext cx="68865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image Enhancement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3298825" cy="457200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Transformasi</a:t>
            </a:r>
            <a:r>
              <a:rPr lang="en-US" dirty="0" smtClean="0">
                <a:solidFill>
                  <a:srgbClr val="FF0000"/>
                </a:solidFill>
              </a:rPr>
              <a:t>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contoh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,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filtering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i="1" u="sng" dirty="0" smtClean="0">
                <a:solidFill>
                  <a:srgbClr val="FF0000"/>
                </a:solidFill>
              </a:rPr>
              <a:t>MASKING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ditentukan</a:t>
            </a:r>
            <a:r>
              <a:rPr lang="en-US" sz="2200" dirty="0" smtClean="0"/>
              <a:t>.  Agar </a:t>
            </a:r>
            <a:r>
              <a:rPr lang="en-US" sz="2200" dirty="0" err="1" smtClean="0"/>
              <a:t>tercipta</a:t>
            </a:r>
            <a:r>
              <a:rPr lang="en-US" sz="2200" dirty="0" smtClean="0"/>
              <a:t> </a:t>
            </a:r>
            <a:r>
              <a:rPr lang="en-US" sz="2200" dirty="0" err="1" smtClean="0"/>
              <a:t>karakteristik</a:t>
            </a:r>
            <a:r>
              <a:rPr lang="en-US" sz="2200" dirty="0" smtClean="0"/>
              <a:t> high-pass filter,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rendah</a:t>
            </a:r>
            <a:r>
              <a:rPr lang="en-US" sz="2200" dirty="0" smtClean="0"/>
              <a:t> (</a:t>
            </a:r>
            <a:r>
              <a:rPr lang="en-US" sz="2200" dirty="0" err="1" smtClean="0"/>
              <a:t>koefisien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pojok</a:t>
            </a:r>
            <a:r>
              <a:rPr lang="en-US" sz="2200" dirty="0" smtClean="0"/>
              <a:t> </a:t>
            </a:r>
            <a:r>
              <a:rPr lang="en-US" sz="2200" dirty="0" err="1" smtClean="0"/>
              <a:t>citra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FFT) </a:t>
            </a:r>
            <a:r>
              <a:rPr lang="en-US" sz="2200" dirty="0" err="1" smtClean="0"/>
              <a:t>di</a:t>
            </a:r>
            <a:r>
              <a:rPr lang="en-US" sz="2200" dirty="0" smtClean="0"/>
              <a:t>-masking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0.</a:t>
            </a:r>
          </a:p>
          <a:p>
            <a:pPr marL="514350" indent="-514350">
              <a:buNone/>
            </a:pPr>
            <a:endParaRPr lang="en-US" sz="2200" dirty="0" smtClean="0"/>
          </a:p>
          <a:p>
            <a:pPr marL="514350" indent="-514350">
              <a:buNone/>
            </a:pPr>
            <a:r>
              <a:rPr lang="en-US" sz="2200" dirty="0" err="1" smtClean="0"/>
              <a:t>Demikian</a:t>
            </a:r>
            <a:r>
              <a:rPr lang="en-US" sz="2200" dirty="0" smtClean="0"/>
              <a:t> </a:t>
            </a:r>
            <a:r>
              <a:rPr lang="en-US" sz="2200" dirty="0" err="1" smtClean="0"/>
              <a:t>sebaliknya</a:t>
            </a:r>
            <a:r>
              <a:rPr lang="en-US" sz="2200" dirty="0" smtClean="0"/>
              <a:t>,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sifat</a:t>
            </a:r>
            <a:r>
              <a:rPr lang="en-US" sz="2200" dirty="0" smtClean="0"/>
              <a:t> low-pass filter,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(</a:t>
            </a:r>
            <a:r>
              <a:rPr lang="en-US" sz="2200" dirty="0" err="1" smtClean="0"/>
              <a:t>koefisien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tengah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 </a:t>
            </a:r>
            <a:r>
              <a:rPr lang="en-US" sz="2200" dirty="0" err="1" smtClean="0"/>
              <a:t>citra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FFT) </a:t>
            </a:r>
            <a:r>
              <a:rPr lang="en-US" sz="2200" dirty="0" err="1" smtClean="0"/>
              <a:t>dibuat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0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perkalian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mask low-pass. </a:t>
            </a:r>
            <a:r>
              <a:rPr lang="en-US" sz="2200" dirty="0" smtClean="0"/>
              <a:t>	</a:t>
            </a:r>
          </a:p>
          <a:p>
            <a:pPr marL="514350" indent="-514350">
              <a:buNone/>
            </a:pPr>
            <a:r>
              <a:rPr lang="en-US" sz="2200" dirty="0" smtClean="0"/>
              <a:t>	</a:t>
            </a:r>
          </a:p>
          <a:p>
            <a:pPr marL="514350" indent="-514350">
              <a:buNone/>
            </a:pPr>
            <a:endParaRPr lang="en-US" sz="2200" dirty="0" smtClean="0"/>
          </a:p>
          <a:p>
            <a:pPr marL="514350" indent="-514350"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43400"/>
            <a:ext cx="5381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TUGAS-5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1.Operasi </a:t>
            </a:r>
            <a:r>
              <a:rPr lang="en-US" dirty="0" err="1" smtClean="0"/>
              <a:t>titik</a:t>
            </a:r>
            <a:r>
              <a:rPr lang="en-US" dirty="0" smtClean="0"/>
              <a:t> : </a:t>
            </a:r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sz="1800" dirty="0" smtClean="0"/>
              <a:t>I=</a:t>
            </a:r>
            <a:r>
              <a:rPr lang="en-US" sz="1800" dirty="0" err="1" smtClean="0"/>
              <a:t>imread</a:t>
            </a:r>
            <a:r>
              <a:rPr lang="en-US" sz="1800" dirty="0" smtClean="0"/>
              <a:t>(‘rice.png’);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J=</a:t>
            </a:r>
            <a:r>
              <a:rPr lang="en-US" sz="1800" dirty="0" err="1" smtClean="0"/>
              <a:t>imadjust</a:t>
            </a:r>
            <a:r>
              <a:rPr lang="en-US" sz="1800" dirty="0" smtClean="0"/>
              <a:t>(I,[0.15   0.9],[1 0]);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figure, </a:t>
            </a:r>
            <a:r>
              <a:rPr lang="en-US" sz="1800" dirty="0" err="1" smtClean="0"/>
              <a:t>imshow</a:t>
            </a:r>
            <a:r>
              <a:rPr lang="en-US" sz="1800" dirty="0" smtClean="0"/>
              <a:t>(I); </a:t>
            </a:r>
            <a:r>
              <a:rPr lang="en-US" sz="1800" dirty="0" err="1" smtClean="0"/>
              <a:t>figure,imhist</a:t>
            </a:r>
            <a:r>
              <a:rPr lang="en-US" sz="1800" dirty="0" smtClean="0"/>
              <a:t>(I);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figure</a:t>
            </a:r>
            <a:r>
              <a:rPr lang="en-US" sz="1800" dirty="0" smtClean="0"/>
              <a:t>, </a:t>
            </a:r>
            <a:r>
              <a:rPr lang="en-US" sz="1800" dirty="0" err="1" smtClean="0"/>
              <a:t>imshow</a:t>
            </a:r>
            <a:r>
              <a:rPr lang="en-US" sz="1800" dirty="0" smtClean="0"/>
              <a:t>(J); </a:t>
            </a:r>
            <a:r>
              <a:rPr lang="en-US" sz="1800" dirty="0" err="1" smtClean="0"/>
              <a:t>figure,imhist</a:t>
            </a:r>
            <a:r>
              <a:rPr lang="en-US" sz="1800" dirty="0" smtClean="0"/>
              <a:t>(J);</a:t>
            </a:r>
          </a:p>
          <a:p>
            <a:pPr>
              <a:buNone/>
            </a:pPr>
            <a:r>
              <a:rPr lang="en-US" dirty="0" smtClean="0"/>
              <a:t>2.Operasi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endParaRPr lang="en-US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800" dirty="0" smtClean="0"/>
              <a:t>I=double(</a:t>
            </a:r>
            <a:r>
              <a:rPr lang="en-US" sz="1800" dirty="0" err="1" smtClean="0"/>
              <a:t>imread</a:t>
            </a:r>
            <a:r>
              <a:rPr lang="en-US" sz="1800" dirty="0" smtClean="0"/>
              <a:t>(‘saturn.tif’));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kernel</a:t>
            </a:r>
            <a:r>
              <a:rPr lang="en-US" sz="1800" dirty="0" smtClean="0"/>
              <a:t>=[1 1 1;1 1 1;1 1 1]/9;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J=conv2(I, </a:t>
            </a:r>
            <a:r>
              <a:rPr lang="en-US" sz="1800" dirty="0" err="1" smtClean="0"/>
              <a:t>kernel,’same</a:t>
            </a:r>
            <a:r>
              <a:rPr lang="en-US" sz="1800" dirty="0" smtClean="0"/>
              <a:t>’);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K=I-J;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figure</a:t>
            </a:r>
            <a:r>
              <a:rPr lang="en-US" sz="1800" dirty="0" smtClean="0"/>
              <a:t>, </a:t>
            </a:r>
            <a:r>
              <a:rPr lang="en-US" sz="1800" dirty="0" err="1" smtClean="0"/>
              <a:t>imagesc</a:t>
            </a:r>
            <a:r>
              <a:rPr lang="en-US" sz="1800" dirty="0" smtClean="0"/>
              <a:t>(I), </a:t>
            </a:r>
            <a:r>
              <a:rPr lang="en-US" sz="1800" dirty="0" err="1" smtClean="0"/>
              <a:t>colormap</a:t>
            </a:r>
            <a:r>
              <a:rPr lang="en-US" sz="1800" dirty="0" smtClean="0"/>
              <a:t>(‘gray’), </a:t>
            </a:r>
            <a:r>
              <a:rPr lang="en-US" sz="1800" dirty="0" err="1" smtClean="0"/>
              <a:t>colorbar</a:t>
            </a:r>
            <a:r>
              <a:rPr lang="en-US" sz="1800" dirty="0" smtClean="0"/>
              <a:t>(‘</a:t>
            </a:r>
            <a:r>
              <a:rPr lang="en-US" sz="1800" dirty="0" err="1" smtClean="0"/>
              <a:t>vert</a:t>
            </a:r>
            <a:r>
              <a:rPr lang="en-US" sz="1800" dirty="0" smtClean="0"/>
              <a:t>’);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figure</a:t>
            </a:r>
            <a:r>
              <a:rPr lang="en-US" sz="1800" dirty="0" smtClean="0"/>
              <a:t>, </a:t>
            </a:r>
            <a:r>
              <a:rPr lang="en-US" sz="1800" dirty="0" err="1" smtClean="0"/>
              <a:t>imagesc</a:t>
            </a:r>
            <a:r>
              <a:rPr lang="en-US" sz="1800" dirty="0" smtClean="0"/>
              <a:t>(J), </a:t>
            </a:r>
            <a:r>
              <a:rPr lang="en-US" sz="1800" dirty="0" err="1" smtClean="0"/>
              <a:t>colormap</a:t>
            </a:r>
            <a:r>
              <a:rPr lang="en-US" sz="1800" dirty="0" smtClean="0"/>
              <a:t>(‘gray’), </a:t>
            </a:r>
            <a:r>
              <a:rPr lang="en-US" sz="1800" dirty="0" err="1" smtClean="0"/>
              <a:t>colorbar</a:t>
            </a:r>
            <a:r>
              <a:rPr lang="en-US" sz="1800" dirty="0" smtClean="0"/>
              <a:t>(‘</a:t>
            </a:r>
            <a:r>
              <a:rPr lang="en-US" sz="1800" dirty="0" err="1" smtClean="0"/>
              <a:t>vert</a:t>
            </a:r>
            <a:r>
              <a:rPr lang="en-US" sz="1800" dirty="0" smtClean="0"/>
              <a:t>’);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figure</a:t>
            </a:r>
            <a:r>
              <a:rPr lang="en-US" sz="1800" dirty="0" smtClean="0"/>
              <a:t>, </a:t>
            </a:r>
            <a:r>
              <a:rPr lang="en-US" sz="1800" dirty="0" err="1" smtClean="0"/>
              <a:t>imagesc</a:t>
            </a:r>
            <a:r>
              <a:rPr lang="en-US" sz="1800" dirty="0" smtClean="0"/>
              <a:t>(K), </a:t>
            </a:r>
            <a:r>
              <a:rPr lang="en-US" sz="1800" dirty="0" err="1" smtClean="0"/>
              <a:t>colormap</a:t>
            </a:r>
            <a:r>
              <a:rPr lang="en-US" sz="1800" dirty="0" smtClean="0"/>
              <a:t>(‘gray’), </a:t>
            </a:r>
            <a:r>
              <a:rPr lang="en-US" sz="1800" dirty="0" err="1" smtClean="0"/>
              <a:t>colorbar</a:t>
            </a:r>
            <a:r>
              <a:rPr lang="en-US" sz="1800" dirty="0" smtClean="0"/>
              <a:t>(‘</a:t>
            </a:r>
            <a:r>
              <a:rPr lang="en-US" sz="1800" dirty="0" err="1" smtClean="0"/>
              <a:t>vert</a:t>
            </a:r>
            <a:r>
              <a:rPr lang="en-US" sz="1800" dirty="0" smtClean="0"/>
              <a:t>’);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TUGAS-5 [Cont.]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3.Operasi </a:t>
            </a:r>
            <a:r>
              <a:rPr lang="en-US" dirty="0" err="1" smtClean="0"/>
              <a:t>transformasi</a:t>
            </a:r>
            <a:r>
              <a:rPr lang="en-US" dirty="0" smtClean="0"/>
              <a:t> : </a:t>
            </a:r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I=double(</a:t>
            </a:r>
            <a:r>
              <a:rPr lang="en-US" sz="2000" dirty="0" err="1" smtClean="0"/>
              <a:t>imread</a:t>
            </a:r>
            <a:r>
              <a:rPr lang="en-US" sz="2000" dirty="0" smtClean="0"/>
              <a:t>(‘segitiga.bmp’));	F=fft2(I);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IF=</a:t>
            </a:r>
            <a:r>
              <a:rPr lang="en-US" sz="2000" dirty="0" err="1" smtClean="0"/>
              <a:t>fliplr</a:t>
            </a:r>
            <a:r>
              <a:rPr lang="en-US" sz="2000" dirty="0" smtClean="0"/>
              <a:t>(I);				FF=fft2(IF);</a:t>
            </a:r>
          </a:p>
          <a:p>
            <a:pPr marL="514350" indent="-514350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IR=rot90(I);				FR=fft2(IR);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figure</a:t>
            </a:r>
            <a:r>
              <a:rPr lang="en-US" sz="2000" dirty="0" smtClean="0"/>
              <a:t>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(I</a:t>
            </a:r>
            <a:r>
              <a:rPr lang="en-US" sz="2000" dirty="0" smtClean="0"/>
              <a:t>)	         	  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(‘gray’),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2000" dirty="0" smtClean="0"/>
              <a:t>	figure,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(log(abs(F)))  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(‘hot’),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2000" dirty="0" smtClean="0"/>
              <a:t>	figure,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(IF)</a:t>
            </a:r>
            <a:r>
              <a:rPr lang="en-US" sz="2000" dirty="0" smtClean="0"/>
              <a:t>	        </a:t>
            </a:r>
            <a:r>
              <a:rPr lang="en-US" sz="2000" dirty="0" smtClean="0"/>
              <a:t>	  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(‘gray’),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2000" dirty="0" smtClean="0"/>
              <a:t>	figure,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(log(abs(FF)))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(‘hot’),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2000" dirty="0" smtClean="0"/>
              <a:t>	figure,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(IR)</a:t>
            </a:r>
            <a:r>
              <a:rPr lang="en-US" sz="2000" dirty="0" smtClean="0"/>
              <a:t>	        </a:t>
            </a:r>
            <a:r>
              <a:rPr lang="en-US" sz="2000" dirty="0" smtClean="0"/>
              <a:t>	   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(‘gray’),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2000" dirty="0" smtClean="0"/>
              <a:t>	figure, </a:t>
            </a:r>
            <a:r>
              <a:rPr lang="en-US" sz="2000" dirty="0" err="1" smtClean="0"/>
              <a:t>imagesc</a:t>
            </a:r>
            <a:r>
              <a:rPr lang="en-US" sz="2000" dirty="0" smtClean="0"/>
              <a:t>(log(abs(FR)))  ,</a:t>
            </a:r>
            <a:r>
              <a:rPr lang="en-US" sz="2000" dirty="0" err="1" smtClean="0"/>
              <a:t>colormap</a:t>
            </a:r>
            <a:r>
              <a:rPr lang="en-US" sz="2000" dirty="0" smtClean="0"/>
              <a:t>(‘hot’), </a:t>
            </a:r>
            <a:r>
              <a:rPr lang="en-US" sz="2000" dirty="0" err="1" smtClean="0"/>
              <a:t>colorbar</a:t>
            </a:r>
            <a:r>
              <a:rPr lang="en-US" sz="2000" dirty="0" smtClean="0"/>
              <a:t>(‘</a:t>
            </a:r>
            <a:r>
              <a:rPr lang="en-US" sz="2000" dirty="0" err="1" smtClean="0"/>
              <a:t>vert</a:t>
            </a:r>
            <a:r>
              <a:rPr lang="en-US" sz="2000" dirty="0" smtClean="0"/>
              <a:t>’);</a:t>
            </a:r>
          </a:p>
          <a:p>
            <a:pPr marL="514350" indent="-514350">
              <a:buNone/>
            </a:pPr>
            <a:r>
              <a:rPr lang="en-US" sz="4400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34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86813" cy="48895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00799"/>
            <a:ext cx="2613025" cy="322263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76200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TUGAS-5 [Cont.]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839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948957"/>
            <a:ext cx="4114800" cy="190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86813" cy="48895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[contd.]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76999"/>
            <a:ext cx="3451225" cy="246063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76200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TUGAS-5 [Cont.]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57350"/>
            <a:ext cx="8991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5934075"/>
            <a:ext cx="9258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48002"/>
            <a:ext cx="8786813" cy="655637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TERIMA KASIH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6374" y="6400799"/>
            <a:ext cx="2917826" cy="322263"/>
          </a:xfrm>
        </p:spPr>
        <p:txBody>
          <a:bodyPr/>
          <a:lstStyle/>
          <a:p>
            <a:fld id="{A7015710-2D8E-450C-B75D-C22BE778346F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Titik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Histogram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agar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Histogram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00799"/>
            <a:ext cx="2689225" cy="322263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Titik</a:t>
            </a:r>
            <a:r>
              <a:rPr lang="en-US" dirty="0" smtClean="0">
                <a:solidFill>
                  <a:srgbClr val="FF0000"/>
                </a:solidFill>
              </a:rPr>
              <a:t>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6" y="990600"/>
            <a:ext cx="8786813" cy="347821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image enhancement </a:t>
            </a:r>
            <a:r>
              <a:rPr lang="en-US" dirty="0" err="1" smtClean="0"/>
              <a:t>melalui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:</a:t>
            </a:r>
          </a:p>
          <a:p>
            <a:pPr marL="514350" indent="-514350">
              <a:buAutoNum type="alphaLcPeriod"/>
            </a:pPr>
            <a:r>
              <a:rPr lang="en-US" dirty="0" smtClean="0"/>
              <a:t>Intensity </a:t>
            </a:r>
            <a:r>
              <a:rPr lang="en-US" dirty="0" err="1" smtClean="0"/>
              <a:t>adjusment</a:t>
            </a:r>
            <a:r>
              <a:rPr lang="en-US" dirty="0" smtClean="0"/>
              <a:t> (brightening </a:t>
            </a:r>
            <a:r>
              <a:rPr lang="en-US" dirty="0" err="1" smtClean="0"/>
              <a:t>dan</a:t>
            </a:r>
            <a:r>
              <a:rPr lang="en-US" dirty="0" smtClean="0"/>
              <a:t> darkening)</a:t>
            </a:r>
          </a:p>
          <a:p>
            <a:pPr marL="514350" indent="-514350">
              <a:buAutoNum type="alphaLcPeriod"/>
            </a:pPr>
            <a:r>
              <a:rPr lang="en-US" dirty="0" smtClean="0"/>
              <a:t>Histogram equalization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Thresholding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3375025" cy="592137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87" y="4343400"/>
            <a:ext cx="8786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perintah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menampilkan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      </a:t>
            </a:r>
            <a:r>
              <a:rPr lang="en-US" sz="2800" i="1" kern="0" dirty="0" smtClean="0">
                <a:latin typeface="+mn-lt"/>
              </a:rPr>
              <a:t>I=</a:t>
            </a:r>
            <a:r>
              <a:rPr lang="en-US" sz="2800" i="1" kern="0" dirty="0" err="1" smtClean="0">
                <a:latin typeface="+mn-lt"/>
              </a:rPr>
              <a:t>imread</a:t>
            </a:r>
            <a:r>
              <a:rPr lang="en-US" sz="2800" i="1" kern="0" dirty="0" smtClean="0">
                <a:latin typeface="+mn-lt"/>
              </a:rPr>
              <a:t>(‘</a:t>
            </a:r>
            <a:r>
              <a:rPr lang="en-US" sz="2800" i="1" kern="0" dirty="0" smtClean="0">
                <a:latin typeface="+mn-lt"/>
              </a:rPr>
              <a:t>rice.png’);</a:t>
            </a:r>
            <a:endParaRPr lang="en-US" sz="2800" i="1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figure,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imshow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(I);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i="1" kern="0" dirty="0" smtClean="0">
                <a:latin typeface="+mn-lt"/>
              </a:rPr>
              <a:t>       </a:t>
            </a:r>
            <a:r>
              <a:rPr lang="en-US" sz="2800" i="1" kern="0" dirty="0" smtClean="0">
                <a:latin typeface="+mn-lt"/>
                <a:hlinkClick r:id="rId3" action="ppaction://hlinkfile"/>
              </a:rPr>
              <a:t>figure, </a:t>
            </a:r>
            <a:r>
              <a:rPr lang="en-US" sz="2800" i="1" kern="0" dirty="0" err="1" smtClean="0">
                <a:latin typeface="+mn-lt"/>
                <a:hlinkClick r:id="rId3" action="ppaction://hlinkfile"/>
              </a:rPr>
              <a:t>imhist</a:t>
            </a:r>
            <a:r>
              <a:rPr lang="en-US" sz="2800" i="1" kern="0" dirty="0" smtClean="0">
                <a:latin typeface="+mn-lt"/>
                <a:hlinkClick r:id="rId3" action="ppaction://hlinkfile"/>
              </a:rPr>
              <a:t>(I);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A.Intensity</a:t>
            </a:r>
            <a:r>
              <a:rPr lang="en-US" dirty="0" smtClean="0">
                <a:solidFill>
                  <a:srgbClr val="FF0000"/>
                </a:solidFill>
              </a:rPr>
              <a:t> adjustment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3375025" cy="592137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86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Pemetaan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intensitas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intensitas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Perintah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melakukan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pemetaan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      </a:t>
            </a:r>
            <a:r>
              <a:rPr lang="en-US" sz="2700" i="1" kern="0" dirty="0" smtClean="0">
                <a:latin typeface="+mn-lt"/>
              </a:rPr>
              <a:t>J = </a:t>
            </a:r>
            <a:r>
              <a:rPr lang="en-US" sz="2700" i="1" kern="0" dirty="0" err="1" smtClean="0">
                <a:latin typeface="+mn-lt"/>
              </a:rPr>
              <a:t>imadjust</a:t>
            </a:r>
            <a:r>
              <a:rPr lang="en-US" sz="2700" i="1" kern="0" dirty="0" smtClean="0">
                <a:latin typeface="+mn-lt"/>
              </a:rPr>
              <a:t>(I,[</a:t>
            </a:r>
            <a:r>
              <a:rPr lang="en-US" sz="2700" i="1" kern="0" dirty="0" err="1" smtClean="0">
                <a:latin typeface="+mn-lt"/>
              </a:rPr>
              <a:t>low_in</a:t>
            </a:r>
            <a:r>
              <a:rPr lang="en-US" sz="2700" i="1" kern="0" dirty="0" smtClean="0">
                <a:latin typeface="+mn-lt"/>
              </a:rPr>
              <a:t>, </a:t>
            </a:r>
            <a:r>
              <a:rPr lang="en-US" sz="2700" i="1" kern="0" dirty="0" err="1" smtClean="0">
                <a:latin typeface="+mn-lt"/>
              </a:rPr>
              <a:t>high_in</a:t>
            </a:r>
            <a:r>
              <a:rPr lang="en-US" sz="2700" i="1" kern="0" dirty="0" smtClean="0">
                <a:latin typeface="+mn-lt"/>
              </a:rPr>
              <a:t>]</a:t>
            </a:r>
            <a:r>
              <a:rPr lang="en-US" sz="2700" i="1" kern="0" dirty="0" smtClean="0">
                <a:latin typeface="+mn-lt"/>
              </a:rPr>
              <a:t>, [</a:t>
            </a:r>
            <a:r>
              <a:rPr lang="en-US" sz="2700" i="1" kern="0" dirty="0" err="1" smtClean="0">
                <a:latin typeface="+mn-lt"/>
              </a:rPr>
              <a:t>low_out</a:t>
            </a:r>
            <a:r>
              <a:rPr lang="en-US" sz="2700" i="1" kern="0" dirty="0" smtClean="0">
                <a:latin typeface="+mn-lt"/>
              </a:rPr>
              <a:t>, </a:t>
            </a:r>
            <a:r>
              <a:rPr lang="en-US" sz="2700" i="1" kern="0" dirty="0" err="1" smtClean="0">
                <a:latin typeface="+mn-lt"/>
              </a:rPr>
              <a:t>high_out</a:t>
            </a:r>
            <a:r>
              <a:rPr lang="en-US" sz="2700" i="1" kern="0" dirty="0" smtClean="0">
                <a:latin typeface="+mn-lt"/>
              </a:rPr>
              <a:t>]</a:t>
            </a:r>
            <a:r>
              <a:rPr lang="en-US" sz="2700" i="1" kern="0" dirty="0" smtClean="0">
                <a:latin typeface="+mn-lt"/>
              </a:rPr>
              <a:t>)</a:t>
            </a:r>
            <a:endParaRPr lang="en-US" sz="2700" i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kern="0" dirty="0" err="1" smtClean="0">
                <a:latin typeface="+mn-lt"/>
              </a:rPr>
              <a:t>dimana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Bell MT" pitchFamily="18" charset="0"/>
              </a:rPr>
              <a:t>low_in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merupakan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nilai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intensitas</a:t>
            </a:r>
            <a:r>
              <a:rPr lang="en-US" sz="3200" kern="0" dirty="0" smtClean="0">
                <a:latin typeface="+mn-lt"/>
              </a:rPr>
              <a:t> yang </a:t>
            </a:r>
            <a:r>
              <a:rPr lang="en-US" sz="3200" kern="0" dirty="0" err="1" smtClean="0">
                <a:latin typeface="+mn-lt"/>
              </a:rPr>
              <a:t>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dipetakan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sebagai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Bell MT" pitchFamily="18" charset="0"/>
              </a:rPr>
              <a:t>low_out</a:t>
            </a:r>
            <a:r>
              <a:rPr lang="en-US" sz="2800" kern="0" dirty="0" smtClean="0">
                <a:latin typeface="Bell MT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kern="0" dirty="0" err="1" smtClean="0">
                <a:latin typeface="+mn-lt"/>
              </a:rPr>
              <a:t>dan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Bell MT" pitchFamily="18" charset="0"/>
              </a:rPr>
              <a:t>high_in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merupakan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nilai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intensitas</a:t>
            </a:r>
            <a:r>
              <a:rPr lang="en-US" sz="3200" kern="0" dirty="0" smtClean="0">
                <a:latin typeface="+mn-lt"/>
              </a:rPr>
              <a:t> yang </a:t>
            </a:r>
            <a:r>
              <a:rPr lang="en-US" sz="3200" kern="0" dirty="0" err="1" smtClean="0">
                <a:latin typeface="+mn-lt"/>
              </a:rPr>
              <a:t>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dipetakan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sebagai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Bell MT" pitchFamily="18" charset="0"/>
              </a:rPr>
              <a:t>high_out</a:t>
            </a:r>
            <a:endParaRPr lang="en-US" sz="2800" b="1" i="1" kern="0" dirty="0" smtClean="0">
              <a:latin typeface="Bell MT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Intensity adjustment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3375025" cy="592137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1" y="10668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Citra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rice.tif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kekontrasan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latin typeface="+mn-lt"/>
              </a:rPr>
              <a:t>Berdasarkan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histogramnya</a:t>
            </a:r>
            <a:r>
              <a:rPr lang="en-US" sz="3200" kern="0" dirty="0" smtClean="0">
                <a:latin typeface="+mn-lt"/>
              </a:rPr>
              <a:t>, </a:t>
            </a:r>
            <a:r>
              <a:rPr lang="en-US" sz="3200" kern="0" dirty="0" err="1" smtClean="0">
                <a:latin typeface="+mn-lt"/>
              </a:rPr>
              <a:t>citra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tidak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memiliki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piksel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dengan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intensitas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di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bawah</a:t>
            </a:r>
            <a:r>
              <a:rPr lang="en-US" sz="3200" kern="0" dirty="0" smtClean="0">
                <a:latin typeface="+mn-lt"/>
              </a:rPr>
              <a:t> 40 </a:t>
            </a:r>
            <a:r>
              <a:rPr lang="en-US" sz="3200" kern="0" dirty="0" err="1" smtClean="0">
                <a:latin typeface="+mn-lt"/>
              </a:rPr>
              <a:t>dan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di</a:t>
            </a:r>
            <a:r>
              <a:rPr lang="en-US" sz="3200" kern="0" dirty="0" smtClean="0">
                <a:latin typeface="+mn-lt"/>
              </a:rPr>
              <a:t> </a:t>
            </a:r>
            <a:endParaRPr lang="en-US" sz="3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smtClean="0">
                <a:latin typeface="+mn-lt"/>
              </a:rPr>
              <a:t>  </a:t>
            </a:r>
            <a:r>
              <a:rPr lang="en-US" sz="3200" kern="0" dirty="0" err="1" smtClean="0">
                <a:latin typeface="+mn-lt"/>
              </a:rPr>
              <a:t>atas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smtClean="0">
                <a:latin typeface="+mn-lt"/>
              </a:rPr>
              <a:t>225.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Untuk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memperbaikinya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kita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petakan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histogram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secara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linear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sehingga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diperoleh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citra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baru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dengan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rentang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histogram 0-255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838200"/>
            <a:ext cx="19210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ist_r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33" y="2819400"/>
            <a:ext cx="2869867" cy="2152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4724400" y="3657600"/>
            <a:ext cx="2209800" cy="1143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66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4114800" y="3048000"/>
            <a:ext cx="685800" cy="838200"/>
          </a:xfrm>
          <a:prstGeom prst="ellipse">
            <a:avLst/>
          </a:prstGeom>
          <a:solidFill>
            <a:srgbClr val="FF33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47800" y="3505200"/>
            <a:ext cx="762000" cy="838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057400" y="4191000"/>
            <a:ext cx="64008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lg" len="lg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Intensity adjustment (Contd.)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3375025" cy="592137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187" y="1219200"/>
            <a:ext cx="8786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Perintah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melakukan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intensity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adjusment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      </a:t>
            </a:r>
            <a:r>
              <a:rPr lang="en-US" sz="2800" i="1" kern="0" dirty="0" smtClean="0">
                <a:latin typeface="+mn-lt"/>
              </a:rPr>
              <a:t>I=</a:t>
            </a:r>
            <a:r>
              <a:rPr lang="en-US" sz="2800" i="1" kern="0" dirty="0" err="1" smtClean="0">
                <a:latin typeface="+mn-lt"/>
              </a:rPr>
              <a:t>imread</a:t>
            </a:r>
            <a:r>
              <a:rPr lang="en-US" sz="2800" i="1" kern="0" dirty="0" smtClean="0">
                <a:latin typeface="+mn-lt"/>
              </a:rPr>
              <a:t>(‘</a:t>
            </a:r>
            <a:r>
              <a:rPr lang="en-US" sz="2800" i="1" kern="0" dirty="0" smtClean="0">
                <a:latin typeface="+mn-lt"/>
              </a:rPr>
              <a:t>rice.png’);</a:t>
            </a:r>
            <a:endParaRPr lang="en-US" sz="2800" i="1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smtClean="0">
                <a:latin typeface="+mn-lt"/>
              </a:rPr>
              <a:t>	   J=</a:t>
            </a:r>
            <a:r>
              <a:rPr lang="en-US" sz="2800" i="1" kern="0" dirty="0" err="1" smtClean="0">
                <a:latin typeface="+mn-lt"/>
              </a:rPr>
              <a:t>imadjust</a:t>
            </a:r>
            <a:r>
              <a:rPr lang="en-US" sz="2800" i="1" kern="0" dirty="0" smtClean="0">
                <a:latin typeface="+mn-lt"/>
              </a:rPr>
              <a:t>(I,[0.15	0.9],[0 1]);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figure,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imshow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i="1" kern="0" dirty="0" smtClean="0">
                <a:latin typeface="+mn-lt"/>
              </a:rPr>
              <a:t>       figure, </a:t>
            </a:r>
            <a:r>
              <a:rPr lang="en-US" sz="2800" i="1" kern="0" dirty="0" err="1" smtClean="0">
                <a:latin typeface="+mn-lt"/>
              </a:rPr>
              <a:t>imhist</a:t>
            </a:r>
            <a:r>
              <a:rPr lang="en-US" sz="2800" i="1" kern="0" dirty="0" smtClean="0">
                <a:latin typeface="+mn-lt"/>
              </a:rPr>
              <a:t>(I);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i="1" kern="0" dirty="0" smtClean="0"/>
              <a:t> 	    </a:t>
            </a:r>
            <a:r>
              <a:rPr lang="en-US" sz="2800" i="1" kern="0" dirty="0" smtClean="0">
                <a:latin typeface="+mn-lt"/>
              </a:rPr>
              <a:t>figure, </a:t>
            </a:r>
            <a:r>
              <a:rPr lang="en-US" sz="2800" i="1" kern="0" dirty="0" err="1" smtClean="0">
                <a:latin typeface="+mn-lt"/>
              </a:rPr>
              <a:t>imshow</a:t>
            </a:r>
            <a:r>
              <a:rPr lang="en-US" sz="2800" i="1" kern="0" dirty="0" smtClean="0">
                <a:latin typeface="+mn-lt"/>
              </a:rPr>
              <a:t>(J);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i="1" kern="0" dirty="0" smtClean="0">
                <a:latin typeface="+mn-lt"/>
              </a:rPr>
              <a:t>       </a:t>
            </a:r>
            <a:r>
              <a:rPr lang="en-US" sz="2800" i="1" kern="0" dirty="0" smtClean="0">
                <a:latin typeface="+mn-lt"/>
                <a:hlinkClick r:id="rId2" action="ppaction://hlinkfile"/>
              </a:rPr>
              <a:t>figure, </a:t>
            </a:r>
            <a:r>
              <a:rPr lang="en-US" sz="2800" i="1" kern="0" dirty="0" err="1" smtClean="0">
                <a:latin typeface="+mn-lt"/>
                <a:hlinkClick r:id="rId2" action="ppaction://hlinkfile"/>
              </a:rPr>
              <a:t>imhist</a:t>
            </a:r>
            <a:r>
              <a:rPr lang="en-US" sz="2800" i="1" kern="0" dirty="0" smtClean="0">
                <a:latin typeface="+mn-lt"/>
                <a:hlinkClick r:id="rId2" action="ppaction://hlinkfile"/>
              </a:rPr>
              <a:t>(J);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B. Histogram Equalization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3375025" cy="592137"/>
          </a:xfrm>
        </p:spPr>
        <p:txBody>
          <a:bodyPr/>
          <a:lstStyle/>
          <a:p>
            <a:fld id="{6324A220-9638-4362-AAA3-D27FE381C3A3}" type="datetime2">
              <a:rPr lang="en-US" altLang="en-US" smtClean="0"/>
              <a:pPr/>
              <a:t>Wednesday, October 17, 2012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86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menghasilkan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citra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keluaran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 yang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relatif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Perintah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melakukan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 equalization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</a:rPr>
              <a:t>      </a:t>
            </a:r>
            <a:r>
              <a:rPr lang="en-US" sz="2700" i="1" kern="0" dirty="0" smtClean="0">
                <a:latin typeface="+mn-lt"/>
              </a:rPr>
              <a:t>I = </a:t>
            </a:r>
            <a:r>
              <a:rPr lang="en-US" sz="2700" i="1" kern="0" dirty="0" err="1" smtClean="0">
                <a:latin typeface="+mn-lt"/>
              </a:rPr>
              <a:t>imread</a:t>
            </a:r>
            <a:r>
              <a:rPr lang="en-US" sz="2700" i="1" kern="0" dirty="0" smtClean="0">
                <a:latin typeface="+mn-lt"/>
              </a:rPr>
              <a:t>(‘</a:t>
            </a:r>
            <a:r>
              <a:rPr lang="en-US" sz="2700" i="1" kern="0" dirty="0" smtClean="0">
                <a:latin typeface="+mn-lt"/>
              </a:rPr>
              <a:t>rice.png’);</a:t>
            </a:r>
            <a:endParaRPr lang="en-US" sz="2700" i="1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i="1" kern="0" dirty="0" smtClean="0">
                <a:latin typeface="+mn-lt"/>
              </a:rPr>
              <a:t>	   J=</a:t>
            </a:r>
            <a:r>
              <a:rPr lang="en-US" sz="2700" i="1" kern="0" dirty="0" err="1" smtClean="0">
                <a:latin typeface="+mn-lt"/>
              </a:rPr>
              <a:t>histeq</a:t>
            </a:r>
            <a:r>
              <a:rPr lang="en-US" sz="2700" i="1" kern="0" dirty="0" smtClean="0">
                <a:latin typeface="+mn-lt"/>
              </a:rPr>
              <a:t>(I);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i="1" kern="0" dirty="0" smtClean="0">
                <a:latin typeface="+mn-lt"/>
              </a:rPr>
              <a:t>	   </a:t>
            </a:r>
            <a:r>
              <a:rPr lang="en-US" sz="2700" i="1" kern="0" dirty="0" smtClean="0">
                <a:latin typeface="+mn-lt"/>
                <a:hlinkClick r:id="rId2" action="ppaction://hlinkfile"/>
              </a:rPr>
              <a:t>figure, </a:t>
            </a:r>
            <a:r>
              <a:rPr lang="en-US" sz="2700" i="1" kern="0" dirty="0" err="1" smtClean="0">
                <a:latin typeface="+mn-lt"/>
                <a:hlinkClick r:id="rId2" action="ppaction://hlinkfile"/>
              </a:rPr>
              <a:t>imshow</a:t>
            </a:r>
            <a:r>
              <a:rPr lang="en-US" sz="2700" i="1" kern="0" dirty="0" smtClean="0">
                <a:latin typeface="+mn-lt"/>
                <a:hlinkClick r:id="rId2" action="ppaction://hlinkfile"/>
              </a:rPr>
              <a:t>(I);</a:t>
            </a:r>
            <a:endParaRPr lang="en-US" sz="2700" i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i="1" kern="0" dirty="0" smtClean="0">
                <a:latin typeface="+mn-lt"/>
              </a:rPr>
              <a:t>      </a:t>
            </a:r>
            <a:r>
              <a:rPr lang="en-US" sz="2800" i="1" kern="0" dirty="0" smtClean="0">
                <a:latin typeface="+mn-lt"/>
              </a:rPr>
              <a:t> figure</a:t>
            </a:r>
            <a:r>
              <a:rPr lang="en-US" sz="2800" i="1" kern="0" dirty="0" smtClean="0">
                <a:latin typeface="+mn-lt"/>
              </a:rPr>
              <a:t>, </a:t>
            </a:r>
            <a:r>
              <a:rPr lang="en-US" sz="2800" i="1" kern="0" dirty="0" err="1" smtClean="0">
                <a:latin typeface="+mn-lt"/>
              </a:rPr>
              <a:t>imhist</a:t>
            </a:r>
            <a:r>
              <a:rPr lang="en-US" sz="2800" i="1" kern="0" dirty="0" smtClean="0">
                <a:latin typeface="+mn-lt"/>
              </a:rPr>
              <a:t>(I);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i="1" kern="0" dirty="0" smtClean="0">
                <a:latin typeface="+mn-lt"/>
              </a:rPr>
              <a:t> 	  </a:t>
            </a:r>
            <a:r>
              <a:rPr lang="en-US" sz="2800" i="1" kern="0" dirty="0" smtClean="0">
                <a:latin typeface="+mn-lt"/>
              </a:rPr>
              <a:t> </a:t>
            </a:r>
            <a:r>
              <a:rPr lang="en-US" sz="2800" i="1" kern="0" dirty="0" smtClean="0">
                <a:latin typeface="+mn-lt"/>
                <a:hlinkClick r:id="rId3" action="ppaction://hlinkfile"/>
              </a:rPr>
              <a:t>figure</a:t>
            </a:r>
            <a:r>
              <a:rPr lang="en-US" sz="2800" i="1" kern="0" dirty="0" smtClean="0">
                <a:latin typeface="+mn-lt"/>
                <a:hlinkClick r:id="rId3" action="ppaction://hlinkfile"/>
              </a:rPr>
              <a:t>, </a:t>
            </a:r>
            <a:r>
              <a:rPr lang="en-US" sz="2800" i="1" kern="0" dirty="0" err="1" smtClean="0">
                <a:latin typeface="+mn-lt"/>
                <a:hlinkClick r:id="rId3" action="ppaction://hlinkfile"/>
              </a:rPr>
              <a:t>imshow</a:t>
            </a:r>
            <a:r>
              <a:rPr lang="en-US" sz="2800" i="1" kern="0" dirty="0" smtClean="0">
                <a:latin typeface="+mn-lt"/>
                <a:hlinkClick r:id="rId3" action="ppaction://hlinkfile"/>
              </a:rPr>
              <a:t>(J);</a:t>
            </a:r>
            <a:endParaRPr lang="en-US" sz="2800" i="1" kern="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i="1" kern="0" dirty="0" smtClean="0">
                <a:latin typeface="+mn-lt"/>
              </a:rPr>
              <a:t>     </a:t>
            </a:r>
            <a:r>
              <a:rPr lang="en-US" sz="2800" i="1" kern="0" dirty="0" smtClean="0">
                <a:latin typeface="+mn-lt"/>
              </a:rPr>
              <a:t> </a:t>
            </a:r>
            <a:r>
              <a:rPr lang="en-US" sz="2800" i="1" kern="0" dirty="0" smtClean="0">
                <a:latin typeface="+mn-lt"/>
                <a:hlinkClick r:id="rId4" action="ppaction://hlinkfile"/>
              </a:rPr>
              <a:t>figure</a:t>
            </a:r>
            <a:r>
              <a:rPr lang="en-US" sz="2800" i="1" kern="0" dirty="0" smtClean="0">
                <a:latin typeface="+mn-lt"/>
                <a:hlinkClick r:id="rId4" action="ppaction://hlinkfile"/>
              </a:rPr>
              <a:t>, </a:t>
            </a:r>
            <a:r>
              <a:rPr lang="en-US" sz="2800" i="1" kern="0" dirty="0" err="1" smtClean="0">
                <a:latin typeface="+mn-lt"/>
                <a:hlinkClick r:id="rId4" action="ppaction://hlinkfile"/>
              </a:rPr>
              <a:t>imhist</a:t>
            </a:r>
            <a:r>
              <a:rPr lang="en-US" sz="2800" i="1" kern="0" dirty="0" smtClean="0">
                <a:latin typeface="+mn-lt"/>
                <a:hlinkClick r:id="rId4" action="ppaction://hlinkfile"/>
              </a:rPr>
              <a:t>(J);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hit_flat_monitor">
  <a:themeElements>
    <a:clrScheme name="ppp_hit_flat_monitor 9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ppp_hit_flat_moni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hit_flat_monit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hit_flat_monit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8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9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ppp_hit_flat_monitor</Template>
  <TotalTime>5856</TotalTime>
  <Words>923</Words>
  <Application>Microsoft PowerPoint</Application>
  <PresentationFormat>On-screen Show (4:3)</PresentationFormat>
  <Paragraphs>266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ppp_hit_flat_monitor</vt:lpstr>
      <vt:lpstr>HISTOGRAM</vt:lpstr>
      <vt:lpstr>Teknik image Enhancement</vt:lpstr>
      <vt:lpstr>Teknik image Enhancement (Contd.)</vt:lpstr>
      <vt:lpstr>1. Operasi Titik</vt:lpstr>
      <vt:lpstr>Operasi Titik (Contd.)</vt:lpstr>
      <vt:lpstr>A.Intensity adjustment</vt:lpstr>
      <vt:lpstr>Intensity adjustment (Contd.)</vt:lpstr>
      <vt:lpstr>Intensity adjustment (Contd.)</vt:lpstr>
      <vt:lpstr>B. Histogram Equalization</vt:lpstr>
      <vt:lpstr>Matriks I Versus Matriks J</vt:lpstr>
      <vt:lpstr>C. Thresholding</vt:lpstr>
      <vt:lpstr>C. Thresholding [Contd.]</vt:lpstr>
      <vt:lpstr>Rice.png</vt:lpstr>
      <vt:lpstr>2. Operasi Spasial</vt:lpstr>
      <vt:lpstr>Neighborhood averaging</vt:lpstr>
      <vt:lpstr>Matriks I Vs J (Neighborhood averaging)</vt:lpstr>
      <vt:lpstr>Neighborhood averaging (Contd.)</vt:lpstr>
      <vt:lpstr>Matriks I,IN Vs J,JN (Neighborhood averaging_NOISE)</vt:lpstr>
      <vt:lpstr>Matriks I,IN Vs J,JN (Neighborhood averaging_NOISE)</vt:lpstr>
      <vt:lpstr>Figure I, IN, J, &amp; JN (Neighborhood Aver.)</vt:lpstr>
      <vt:lpstr>median filtering</vt:lpstr>
      <vt:lpstr>Matriks I,IN Vs J,JN (Median Filter_Noise)</vt:lpstr>
      <vt:lpstr>Matriks I,IN Vs J,JN (Median Filter_Noise)[Contd.]</vt:lpstr>
      <vt:lpstr>Figure JN (Median Filter vs Neighborhood aver.)</vt:lpstr>
      <vt:lpstr>High-pass filter</vt:lpstr>
      <vt:lpstr>3. Operasi Transformasi</vt:lpstr>
      <vt:lpstr>3. Operasi Transformasi (Contd.)</vt:lpstr>
      <vt:lpstr>Slide 28</vt:lpstr>
      <vt:lpstr>Slide 29</vt:lpstr>
      <vt:lpstr>3. Operasi Transformasi (Contd.)</vt:lpstr>
      <vt:lpstr>TUGAS-5</vt:lpstr>
      <vt:lpstr>TUGAS-5 [Cont.]</vt:lpstr>
      <vt:lpstr>Slide 33</vt:lpstr>
      <vt:lpstr>Slide 34</vt:lpstr>
      <vt:lpstr>TERIMA KASIH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Listrik Statis</dc:title>
  <dc:creator>mohamad ishaq</dc:creator>
  <cp:lastModifiedBy>Acer</cp:lastModifiedBy>
  <cp:revision>215</cp:revision>
  <dcterms:created xsi:type="dcterms:W3CDTF">2007-02-25T19:06:35Z</dcterms:created>
  <dcterms:modified xsi:type="dcterms:W3CDTF">2012-10-17T16:55:27Z</dcterms:modified>
</cp:coreProperties>
</file>