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438" y="7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FA530-B8A8-4943-94A7-83F757934355}" type="datetimeFigureOut">
              <a:rPr lang="en-US" smtClean="0"/>
              <a:pPr/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F1ABD-9A82-45FC-9DDA-4B19D09475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FA530-B8A8-4943-94A7-83F757934355}" type="datetimeFigureOut">
              <a:rPr lang="en-US" smtClean="0"/>
              <a:pPr/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F1ABD-9A82-45FC-9DDA-4B19D09475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FA530-B8A8-4943-94A7-83F757934355}" type="datetimeFigureOut">
              <a:rPr lang="en-US" smtClean="0"/>
              <a:pPr/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F1ABD-9A82-45FC-9DDA-4B19D09475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FA530-B8A8-4943-94A7-83F757934355}" type="datetimeFigureOut">
              <a:rPr lang="en-US" smtClean="0"/>
              <a:pPr/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F1ABD-9A82-45FC-9DDA-4B19D09475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FA530-B8A8-4943-94A7-83F757934355}" type="datetimeFigureOut">
              <a:rPr lang="en-US" smtClean="0"/>
              <a:pPr/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F1ABD-9A82-45FC-9DDA-4B19D09475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FA530-B8A8-4943-94A7-83F757934355}" type="datetimeFigureOut">
              <a:rPr lang="en-US" smtClean="0"/>
              <a:pPr/>
              <a:t>10/17/2012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F1ABD-9A82-45FC-9DDA-4B19D09475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FA530-B8A8-4943-94A7-83F757934355}" type="datetimeFigureOut">
              <a:rPr lang="en-US" smtClean="0"/>
              <a:pPr/>
              <a:t>10/17/2012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F1ABD-9A82-45FC-9DDA-4B19D09475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FA530-B8A8-4943-94A7-83F757934355}" type="datetimeFigureOut">
              <a:rPr lang="en-US" smtClean="0"/>
              <a:pPr/>
              <a:t>10/17/2012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F1ABD-9A82-45FC-9DDA-4B19D09475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FA530-B8A8-4943-94A7-83F757934355}" type="datetimeFigureOut">
              <a:rPr lang="en-US" smtClean="0"/>
              <a:pPr/>
              <a:t>10/17/2012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F1ABD-9A82-45FC-9DDA-4B19D09475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FA530-B8A8-4943-94A7-83F757934355}" type="datetimeFigureOut">
              <a:rPr lang="en-US" smtClean="0"/>
              <a:pPr/>
              <a:t>10/17/2012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F1ABD-9A82-45FC-9DDA-4B19D09475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FA530-B8A8-4943-94A7-83F757934355}" type="datetimeFigureOut">
              <a:rPr lang="en-US" smtClean="0"/>
              <a:pPr/>
              <a:t>10/17/2012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F1ABD-9A82-45FC-9DDA-4B19D09475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FA530-B8A8-4943-94A7-83F757934355}" type="datetimeFigureOut">
              <a:rPr lang="en-US" smtClean="0"/>
              <a:pPr/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F1ABD-9A82-45FC-9DDA-4B19D09475D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err="1" smtClean="0"/>
              <a:t>Awal</a:t>
            </a:r>
            <a:r>
              <a:rPr lang="en-US" dirty="0" smtClean="0"/>
              <a:t> </a:t>
            </a:r>
            <a:r>
              <a:rPr lang="en-US" dirty="0" err="1" smtClean="0"/>
              <a:t>Mula</a:t>
            </a:r>
            <a:r>
              <a:rPr lang="en-US" dirty="0" smtClean="0"/>
              <a:t> </a:t>
            </a:r>
            <a:r>
              <a:rPr lang="en-US" dirty="0" err="1" smtClean="0"/>
              <a:t>Rekayasa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685800" y="1066800"/>
            <a:ext cx="6400800" cy="45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Masa Peradaban Mesir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685800" y="1600200"/>
            <a:ext cx="16764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Piramida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 err="1" smtClean="0"/>
              <a:t>Spinx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685800" y="3626192"/>
            <a:ext cx="3581400" cy="45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Masa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Peradaban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Mesopotamia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685800" y="3930992"/>
            <a:ext cx="2667000" cy="45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Taman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gantung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4724400" y="1600200"/>
            <a:ext cx="16764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Mummy</a:t>
            </a:r>
          </a:p>
        </p:txBody>
      </p:sp>
      <p:pic>
        <p:nvPicPr>
          <p:cNvPr id="9" name="Picture 8" descr="1463uw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4388192"/>
            <a:ext cx="2530414" cy="1676400"/>
          </a:xfrm>
          <a:prstGeom prst="rect">
            <a:avLst/>
          </a:prstGeom>
        </p:spPr>
      </p:pic>
      <p:pic>
        <p:nvPicPr>
          <p:cNvPr id="10" name="Picture 9" descr="acqu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5400" y="4388192"/>
            <a:ext cx="2286000" cy="1707808"/>
          </a:xfrm>
          <a:prstGeom prst="rect">
            <a:avLst/>
          </a:prstGeom>
        </p:spPr>
      </p:pic>
      <p:pic>
        <p:nvPicPr>
          <p:cNvPr id="11" name="Picture 10" descr="egypt5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28800" y="1524000"/>
            <a:ext cx="2602763" cy="1845596"/>
          </a:xfrm>
          <a:prstGeom prst="rect">
            <a:avLst/>
          </a:prstGeom>
        </p:spPr>
      </p:pic>
      <p:pic>
        <p:nvPicPr>
          <p:cNvPr id="12" name="Picture 11" descr="raiseupthedead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43600" y="1600200"/>
            <a:ext cx="2341921" cy="1741546"/>
          </a:xfrm>
          <a:prstGeom prst="rect">
            <a:avLst/>
          </a:prstGeom>
        </p:spPr>
      </p:pic>
      <p:sp>
        <p:nvSpPr>
          <p:cNvPr id="13" name="Subtitle 2"/>
          <p:cNvSpPr txBox="1">
            <a:spLocks/>
          </p:cNvSpPr>
          <p:nvPr/>
        </p:nvSpPr>
        <p:spPr>
          <a:xfrm>
            <a:off x="4953000" y="3626192"/>
            <a:ext cx="3581400" cy="45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Masa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Peradaban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Roma</a:t>
            </a:r>
          </a:p>
        </p:txBody>
      </p:sp>
      <p:sp>
        <p:nvSpPr>
          <p:cNvPr id="14" name="Subtitle 2"/>
          <p:cNvSpPr txBox="1">
            <a:spLocks/>
          </p:cNvSpPr>
          <p:nvPr/>
        </p:nvSpPr>
        <p:spPr>
          <a:xfrm>
            <a:off x="5029200" y="3930992"/>
            <a:ext cx="2667000" cy="45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Aquaduct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Arah</a:t>
            </a:r>
            <a:r>
              <a:rPr lang="en-US" dirty="0" smtClean="0"/>
              <a:t> </a:t>
            </a:r>
            <a:r>
              <a:rPr lang="en-US" dirty="0" err="1" smtClean="0"/>
              <a:t>Pertumbuhan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b="1" dirty="0" err="1" smtClean="0"/>
              <a:t>Hak</a:t>
            </a:r>
            <a:r>
              <a:rPr lang="en-US" b="1" dirty="0" smtClean="0"/>
              <a:t> </a:t>
            </a:r>
            <a:r>
              <a:rPr lang="en-US" b="1" dirty="0" err="1" smtClean="0"/>
              <a:t>asasi</a:t>
            </a:r>
            <a:r>
              <a:rPr lang="en-US" b="1" dirty="0" smtClean="0"/>
              <a:t> </a:t>
            </a:r>
            <a:r>
              <a:rPr lang="en-US" b="1" dirty="0" err="1" smtClean="0"/>
              <a:t>manusia</a:t>
            </a:r>
            <a:endParaRPr lang="en-US" b="1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 smtClean="0"/>
              <a:t>pemenuhan</a:t>
            </a:r>
            <a:r>
              <a:rPr lang="en-US" dirty="0" smtClean="0"/>
              <a:t> </a:t>
            </a:r>
            <a:r>
              <a:rPr lang="en-US" dirty="0" err="1" smtClean="0"/>
              <a:t>kebutuhan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otomatisasi</a:t>
            </a:r>
            <a:r>
              <a:rPr lang="en-US" dirty="0" smtClean="0"/>
              <a:t> </a:t>
            </a:r>
            <a:r>
              <a:rPr lang="en-US" dirty="0" err="1" smtClean="0"/>
              <a:t>industri</a:t>
            </a:r>
            <a:r>
              <a:rPr lang="en-US" dirty="0" smtClean="0"/>
              <a:t> </a:t>
            </a:r>
            <a:r>
              <a:rPr lang="en-US" dirty="0" err="1" smtClean="0"/>
              <a:t>mempengaruhi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penerapan</a:t>
            </a:r>
            <a:r>
              <a:rPr lang="en-US" dirty="0" smtClean="0"/>
              <a:t> </a:t>
            </a:r>
            <a:r>
              <a:rPr lang="en-US" dirty="0" err="1" smtClean="0"/>
              <a:t>tenaga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, </a:t>
            </a:r>
            <a:r>
              <a:rPr lang="en-US" dirty="0" err="1" smtClean="0"/>
              <a:t>dimana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digantikan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mesin</a:t>
            </a:r>
            <a:endParaRPr lang="en-US" dirty="0" smtClean="0"/>
          </a:p>
          <a:p>
            <a:r>
              <a:rPr lang="en-US" b="1" dirty="0" err="1" smtClean="0"/>
              <a:t>Hak</a:t>
            </a:r>
            <a:r>
              <a:rPr lang="en-US" b="1" dirty="0" smtClean="0"/>
              <a:t> </a:t>
            </a:r>
            <a:r>
              <a:rPr lang="en-US" b="1" dirty="0" err="1" smtClean="0"/>
              <a:t>intelektual</a:t>
            </a:r>
            <a:endParaRPr lang="en-US" b="1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 smtClean="0"/>
              <a:t>perkembangan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,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penemunya</a:t>
            </a:r>
            <a:r>
              <a:rPr lang="en-US" dirty="0" smtClean="0"/>
              <a:t> </a:t>
            </a:r>
            <a:r>
              <a:rPr lang="en-US" dirty="0" err="1" smtClean="0"/>
              <a:t>memutuhkan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paten/HAKI </a:t>
            </a:r>
            <a:r>
              <a:rPr lang="en-US" dirty="0" err="1" smtClean="0"/>
              <a:t>tersertifikasi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mendapatkan</a:t>
            </a:r>
            <a:r>
              <a:rPr lang="en-US" dirty="0" smtClean="0"/>
              <a:t> </a:t>
            </a:r>
            <a:r>
              <a:rPr lang="en-US" dirty="0" err="1" smtClean="0"/>
              <a:t>pengakuan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kesejahteraan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penemu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endParaRPr lang="en-US" dirty="0" smtClean="0"/>
          </a:p>
          <a:p>
            <a:r>
              <a:rPr lang="en-US" b="1" dirty="0" err="1" smtClean="0"/>
              <a:t>Pasar</a:t>
            </a:r>
            <a:endParaRPr lang="en-US" b="1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Perkembangan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terlepas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kecilnya</a:t>
            </a:r>
            <a:r>
              <a:rPr lang="en-US" dirty="0" smtClean="0"/>
              <a:t> </a:t>
            </a:r>
            <a:r>
              <a:rPr lang="en-US" dirty="0" err="1" smtClean="0"/>
              <a:t>permintaan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. </a:t>
            </a:r>
          </a:p>
          <a:p>
            <a:r>
              <a:rPr lang="en-US" b="1" dirty="0" err="1" smtClean="0"/>
              <a:t>Sumber</a:t>
            </a:r>
            <a:r>
              <a:rPr lang="en-US" b="1" dirty="0" smtClean="0"/>
              <a:t> </a:t>
            </a:r>
            <a:r>
              <a:rPr lang="en-US" b="1" dirty="0" err="1" smtClean="0"/>
              <a:t>daya</a:t>
            </a:r>
            <a:r>
              <a:rPr lang="en-US" b="1" dirty="0" smtClean="0"/>
              <a:t> </a:t>
            </a:r>
            <a:r>
              <a:rPr lang="en-US" b="1" dirty="0" err="1" smtClean="0"/>
              <a:t>alam</a:t>
            </a:r>
            <a:endParaRPr lang="en-US" b="1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eksploitasi</a:t>
            </a:r>
            <a:r>
              <a:rPr lang="en-US" dirty="0" smtClean="0"/>
              <a:t> SDA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diperhitungkan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matang</a:t>
            </a:r>
            <a:r>
              <a:rPr lang="en-US" dirty="0" smtClean="0"/>
              <a:t>, </a:t>
            </a:r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diperbaharui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endParaRPr lang="en-US" dirty="0" smtClean="0"/>
          </a:p>
          <a:p>
            <a:r>
              <a:rPr lang="en-US" b="1" dirty="0" err="1" smtClean="0"/>
              <a:t>Lingkungan</a:t>
            </a:r>
            <a:r>
              <a:rPr lang="en-US" b="1" dirty="0" smtClean="0"/>
              <a:t> 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 smtClean="0"/>
              <a:t>pemanasan</a:t>
            </a:r>
            <a:r>
              <a:rPr lang="en-US" dirty="0" smtClean="0"/>
              <a:t> global, </a:t>
            </a:r>
            <a:r>
              <a:rPr lang="en-US" dirty="0" err="1" smtClean="0"/>
              <a:t>jebolnya</a:t>
            </a:r>
            <a:r>
              <a:rPr lang="en-US" dirty="0" smtClean="0"/>
              <a:t> </a:t>
            </a:r>
            <a:r>
              <a:rPr lang="en-US" dirty="0" err="1" smtClean="0"/>
              <a:t>lapisan</a:t>
            </a:r>
            <a:r>
              <a:rPr lang="en-US" dirty="0" smtClean="0"/>
              <a:t> </a:t>
            </a:r>
            <a:r>
              <a:rPr lang="en-US" dirty="0" err="1" smtClean="0"/>
              <a:t>ozon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isu</a:t>
            </a:r>
            <a:r>
              <a:rPr lang="en-US" dirty="0" smtClean="0"/>
              <a:t>.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kejadian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akumulasi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 </a:t>
            </a:r>
            <a:r>
              <a:rPr lang="en-US" dirty="0" err="1" smtClean="0"/>
              <a:t>perkembangan</a:t>
            </a:r>
            <a:r>
              <a:rPr lang="en-US" dirty="0" smtClean="0"/>
              <a:t> </a:t>
            </a:r>
            <a:r>
              <a:rPr lang="en-US" dirty="0" err="1" smtClean="0"/>
              <a:t>industri</a:t>
            </a:r>
            <a:r>
              <a:rPr lang="en-US" dirty="0" smtClean="0"/>
              <a:t>.</a:t>
            </a:r>
          </a:p>
          <a:p>
            <a:r>
              <a:rPr lang="en-US" b="1" dirty="0" err="1" smtClean="0"/>
              <a:t>Buruh</a:t>
            </a:r>
            <a:endParaRPr lang="en-US" b="1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/>
              <a:t>buruh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perkembangan</a:t>
            </a:r>
            <a:r>
              <a:rPr lang="en-US" dirty="0" smtClean="0"/>
              <a:t> </a:t>
            </a:r>
            <a:r>
              <a:rPr lang="en-US" dirty="0" err="1" smtClean="0"/>
              <a:t>industri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terlepas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 : labor cost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ketrampilan</a:t>
            </a:r>
            <a:r>
              <a:rPr lang="en-US" dirty="0" smtClean="0"/>
              <a:t> </a:t>
            </a:r>
            <a:r>
              <a:rPr lang="en-US" dirty="0" err="1" smtClean="0"/>
              <a:t>buruh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Teknologi</a:t>
            </a:r>
            <a:r>
              <a:rPr lang="en-US" dirty="0" smtClean="0"/>
              <a:t> </a:t>
            </a:r>
            <a:r>
              <a:rPr lang="en-US" dirty="0" err="1" smtClean="0"/>
              <a:t>bergerak</a:t>
            </a:r>
            <a:r>
              <a:rPr lang="en-US" dirty="0" smtClean="0"/>
              <a:t> </a:t>
            </a:r>
            <a:r>
              <a:rPr lang="en-US" dirty="0" err="1" smtClean="0"/>
              <a:t>mengikuti</a:t>
            </a:r>
            <a:r>
              <a:rPr lang="en-US" dirty="0" smtClean="0"/>
              <a:t> </a:t>
            </a:r>
            <a:r>
              <a:rPr lang="en-US" dirty="0" err="1" smtClean="0"/>
              <a:t>zaman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 err="1" smtClean="0"/>
              <a:t>Teknologi</a:t>
            </a:r>
            <a:r>
              <a:rPr lang="en-US" dirty="0" smtClean="0"/>
              <a:t>  </a:t>
            </a:r>
            <a:r>
              <a:rPr lang="en-US" dirty="0" err="1" smtClean="0"/>
              <a:t>berubah</a:t>
            </a:r>
            <a:r>
              <a:rPr lang="en-US" dirty="0" smtClean="0"/>
              <a:t> </a:t>
            </a:r>
            <a:r>
              <a:rPr lang="en-US" dirty="0" err="1" smtClean="0"/>
              <a:t>seiring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zaman</a:t>
            </a:r>
            <a:r>
              <a:rPr lang="en-US" dirty="0" smtClean="0"/>
              <a:t> 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err="1" smtClean="0"/>
              <a:t>Periode</a:t>
            </a:r>
            <a:r>
              <a:rPr lang="en-US" b="1" dirty="0" smtClean="0"/>
              <a:t> 1200 SM – 1M :</a:t>
            </a:r>
          </a:p>
          <a:p>
            <a:r>
              <a:rPr lang="en-US" dirty="0" err="1" smtClean="0"/>
              <a:t>Penggunaan</a:t>
            </a:r>
            <a:r>
              <a:rPr lang="en-US" dirty="0" smtClean="0"/>
              <a:t> </a:t>
            </a:r>
            <a:r>
              <a:rPr lang="en-US" dirty="0" err="1" smtClean="0"/>
              <a:t>besi</a:t>
            </a:r>
            <a:r>
              <a:rPr lang="en-US" dirty="0" smtClean="0"/>
              <a:t> </a:t>
            </a:r>
            <a:r>
              <a:rPr lang="en-US" dirty="0" err="1" smtClean="0"/>
              <a:t>mentah</a:t>
            </a:r>
            <a:r>
              <a:rPr lang="en-US" dirty="0" smtClean="0"/>
              <a:t> </a:t>
            </a:r>
            <a:r>
              <a:rPr lang="en-US" dirty="0" err="1" smtClean="0"/>
              <a:t>dikembangkan</a:t>
            </a:r>
            <a:endParaRPr lang="en-US" dirty="0" smtClean="0"/>
          </a:p>
          <a:p>
            <a:r>
              <a:rPr lang="en-US" dirty="0" err="1" smtClean="0"/>
              <a:t>Pedang</a:t>
            </a:r>
            <a:r>
              <a:rPr lang="en-US" dirty="0" smtClean="0"/>
              <a:t> </a:t>
            </a:r>
            <a:r>
              <a:rPr lang="en-US" dirty="0" err="1" smtClean="0"/>
              <a:t>diproduksi</a:t>
            </a:r>
            <a:r>
              <a:rPr lang="en-US" dirty="0" smtClean="0"/>
              <a:t> </a:t>
            </a:r>
            <a:r>
              <a:rPr lang="en-US" dirty="0" err="1" smtClean="0"/>
              <a:t>massal</a:t>
            </a:r>
            <a:endParaRPr lang="en-US" dirty="0" smtClean="0"/>
          </a:p>
          <a:p>
            <a:r>
              <a:rPr lang="en-US" dirty="0" err="1" smtClean="0"/>
              <a:t>Menara-menara</a:t>
            </a:r>
            <a:r>
              <a:rPr lang="en-US" dirty="0" smtClean="0"/>
              <a:t> </a:t>
            </a:r>
            <a:r>
              <a:rPr lang="en-US" dirty="0" err="1" smtClean="0"/>
              <a:t>disempurnakan</a:t>
            </a:r>
            <a:endParaRPr lang="en-US" dirty="0" smtClean="0"/>
          </a:p>
          <a:p>
            <a:r>
              <a:rPr lang="en-US" dirty="0" err="1" smtClean="0"/>
              <a:t>Yunani</a:t>
            </a:r>
            <a:r>
              <a:rPr lang="en-US" dirty="0" smtClean="0"/>
              <a:t> </a:t>
            </a:r>
            <a:r>
              <a:rPr lang="en-US" dirty="0" err="1" smtClean="0"/>
              <a:t>mengembangkan</a:t>
            </a:r>
            <a:r>
              <a:rPr lang="en-US" dirty="0" smtClean="0"/>
              <a:t> </a:t>
            </a:r>
            <a:r>
              <a:rPr lang="en-US" dirty="0" err="1" smtClean="0"/>
              <a:t>industri</a:t>
            </a:r>
            <a:r>
              <a:rPr lang="en-US" dirty="0" smtClean="0"/>
              <a:t> </a:t>
            </a:r>
            <a:r>
              <a:rPr lang="en-US" dirty="0" err="1" smtClean="0"/>
              <a:t>manufaktur</a:t>
            </a:r>
            <a:endParaRPr lang="en-US" dirty="0" smtClean="0"/>
          </a:p>
          <a:p>
            <a:r>
              <a:rPr lang="en-US" dirty="0" err="1" smtClean="0"/>
              <a:t>Pengenalan</a:t>
            </a:r>
            <a:r>
              <a:rPr lang="en-US" dirty="0" smtClean="0"/>
              <a:t> </a:t>
            </a:r>
            <a:r>
              <a:rPr lang="en-US" dirty="0" err="1" smtClean="0"/>
              <a:t>matematika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Archimedes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Yunani</a:t>
            </a:r>
            <a:endParaRPr lang="en-US" dirty="0" smtClean="0"/>
          </a:p>
          <a:p>
            <a:r>
              <a:rPr lang="en-US" dirty="0" err="1" smtClean="0"/>
              <a:t>Batuan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membangun</a:t>
            </a:r>
            <a:r>
              <a:rPr lang="en-US" dirty="0" smtClean="0"/>
              <a:t> </a:t>
            </a:r>
            <a:r>
              <a:rPr lang="en-US" dirty="0" err="1" smtClean="0"/>
              <a:t>jembatan</a:t>
            </a:r>
            <a:r>
              <a:rPr lang="en-US" dirty="0" smtClean="0"/>
              <a:t>, </a:t>
            </a:r>
            <a:r>
              <a:rPr lang="en-US" dirty="0" err="1" smtClean="0"/>
              <a:t>jalan</a:t>
            </a:r>
            <a:r>
              <a:rPr lang="en-US" dirty="0" smtClean="0"/>
              <a:t>, </a:t>
            </a:r>
            <a:r>
              <a:rPr lang="en-US" dirty="0" err="1" smtClean="0"/>
              <a:t>arsitektural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Roma</a:t>
            </a:r>
          </a:p>
          <a:p>
            <a:pPr>
              <a:buNone/>
            </a:pPr>
            <a:r>
              <a:rPr lang="en-US" b="1" dirty="0" err="1" smtClean="0"/>
              <a:t>Perkembangan</a:t>
            </a:r>
            <a:r>
              <a:rPr lang="en-US" b="1" dirty="0" smtClean="0"/>
              <a:t> </a:t>
            </a:r>
            <a:r>
              <a:rPr lang="en-US" b="1" dirty="0" err="1" smtClean="0"/>
              <a:t>zaman</a:t>
            </a:r>
            <a:r>
              <a:rPr lang="en-US" b="1" dirty="0" smtClean="0"/>
              <a:t> 1M-1000 M</a:t>
            </a:r>
          </a:p>
          <a:p>
            <a:r>
              <a:rPr lang="en-US" dirty="0" err="1" smtClean="0"/>
              <a:t>Cina</a:t>
            </a:r>
            <a:r>
              <a:rPr lang="en-US" dirty="0" smtClean="0"/>
              <a:t> </a:t>
            </a:r>
            <a:r>
              <a:rPr lang="en-US" dirty="0" err="1" smtClean="0"/>
              <a:t>mengembangkan</a:t>
            </a:r>
            <a:r>
              <a:rPr lang="en-US" dirty="0" smtClean="0"/>
              <a:t> </a:t>
            </a:r>
            <a:r>
              <a:rPr lang="en-US" dirty="0" err="1" smtClean="0"/>
              <a:t>matematika</a:t>
            </a:r>
            <a:endParaRPr lang="en-US" dirty="0" smtClean="0"/>
          </a:p>
          <a:p>
            <a:r>
              <a:rPr lang="en-US" dirty="0" err="1" smtClean="0"/>
              <a:t>Ditemukan</a:t>
            </a:r>
            <a:r>
              <a:rPr lang="en-US" dirty="0" smtClean="0"/>
              <a:t> </a:t>
            </a:r>
            <a:r>
              <a:rPr lang="en-US" dirty="0" err="1" smtClean="0"/>
              <a:t>mesiu</a:t>
            </a:r>
            <a:r>
              <a:rPr lang="en-US" dirty="0" smtClean="0"/>
              <a:t>/</a:t>
            </a:r>
            <a:r>
              <a:rPr lang="en-US" dirty="0" err="1" smtClean="0"/>
              <a:t>bubuk</a:t>
            </a:r>
            <a:r>
              <a:rPr lang="en-US" dirty="0" smtClean="0"/>
              <a:t> </a:t>
            </a:r>
            <a:r>
              <a:rPr lang="en-US" dirty="0" err="1" smtClean="0"/>
              <a:t>senjata</a:t>
            </a:r>
            <a:endParaRPr lang="en-US" dirty="0" smtClean="0"/>
          </a:p>
          <a:p>
            <a:r>
              <a:rPr lang="en-US" dirty="0" err="1" smtClean="0"/>
              <a:t>Pabrikasi</a:t>
            </a:r>
            <a:r>
              <a:rPr lang="en-US" dirty="0" smtClean="0"/>
              <a:t> </a:t>
            </a:r>
            <a:r>
              <a:rPr lang="en-US" dirty="0" err="1" smtClean="0"/>
              <a:t>kapas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sutra</a:t>
            </a:r>
          </a:p>
          <a:p>
            <a:pPr>
              <a:buNone/>
            </a:pPr>
            <a:r>
              <a:rPr lang="en-US" b="1" dirty="0" err="1" smtClean="0"/>
              <a:t>Perkembangan</a:t>
            </a:r>
            <a:r>
              <a:rPr lang="en-US" b="1" dirty="0" smtClean="0"/>
              <a:t> </a:t>
            </a:r>
            <a:r>
              <a:rPr lang="en-US" b="1" dirty="0" err="1" smtClean="0"/>
              <a:t>zaman</a:t>
            </a:r>
            <a:r>
              <a:rPr lang="en-US" b="1" dirty="0" smtClean="0"/>
              <a:t> 1000M – 1400M</a:t>
            </a:r>
          </a:p>
          <a:p>
            <a:r>
              <a:rPr lang="en-US" dirty="0" err="1" smtClean="0"/>
              <a:t>Industri</a:t>
            </a:r>
            <a:r>
              <a:rPr lang="en-US" dirty="0" smtClean="0"/>
              <a:t> sutra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keramik</a:t>
            </a:r>
            <a:r>
              <a:rPr lang="en-US" dirty="0" smtClean="0"/>
              <a:t> </a:t>
            </a:r>
            <a:r>
              <a:rPr lang="en-US" dirty="0" err="1" smtClean="0"/>
              <a:t>berkembang</a:t>
            </a:r>
            <a:endParaRPr lang="en-US" dirty="0" smtClean="0"/>
          </a:p>
          <a:p>
            <a:r>
              <a:rPr lang="en-US" dirty="0" smtClean="0"/>
              <a:t>Leonardo </a:t>
            </a:r>
            <a:r>
              <a:rPr lang="en-US" dirty="0" err="1" smtClean="0"/>
              <a:t>Fibinacci</a:t>
            </a:r>
            <a:r>
              <a:rPr lang="en-US" dirty="0" smtClean="0"/>
              <a:t>, </a:t>
            </a:r>
            <a:r>
              <a:rPr lang="en-US" dirty="0" err="1" smtClean="0"/>
              <a:t>ahli</a:t>
            </a:r>
            <a:r>
              <a:rPr lang="en-US" dirty="0" smtClean="0"/>
              <a:t> </a:t>
            </a:r>
            <a:r>
              <a:rPr lang="en-US" dirty="0" err="1" smtClean="0"/>
              <a:t>matematika</a:t>
            </a:r>
            <a:r>
              <a:rPr lang="en-US" dirty="0" smtClean="0"/>
              <a:t>, </a:t>
            </a:r>
            <a:r>
              <a:rPr lang="en-US" dirty="0" err="1" smtClean="0"/>
              <a:t>mengembangkan</a:t>
            </a:r>
            <a:r>
              <a:rPr lang="en-US" dirty="0" smtClean="0"/>
              <a:t> </a:t>
            </a:r>
            <a:r>
              <a:rPr lang="en-US" dirty="0" err="1" smtClean="0"/>
              <a:t>buku</a:t>
            </a:r>
            <a:r>
              <a:rPr lang="en-US" dirty="0" smtClean="0"/>
              <a:t> </a:t>
            </a:r>
            <a:r>
              <a:rPr lang="en-US" dirty="0" err="1" smtClean="0"/>
              <a:t>teks</a:t>
            </a:r>
            <a:r>
              <a:rPr lang="en-US" dirty="0" smtClean="0"/>
              <a:t> </a:t>
            </a:r>
            <a:r>
              <a:rPr lang="en-US" dirty="0" err="1" smtClean="0"/>
              <a:t>Aljabar</a:t>
            </a:r>
            <a:r>
              <a:rPr lang="en-US" dirty="0" smtClean="0"/>
              <a:t> </a:t>
            </a:r>
            <a:r>
              <a:rPr lang="en-US" dirty="0" err="1" smtClean="0"/>
              <a:t>didunia</a:t>
            </a:r>
            <a:r>
              <a:rPr lang="en-US" dirty="0" smtClean="0"/>
              <a:t> Barat</a:t>
            </a:r>
          </a:p>
          <a:p>
            <a:pPr>
              <a:buNone/>
            </a:pPr>
            <a:r>
              <a:rPr lang="en-US" b="1" dirty="0" err="1" smtClean="0"/>
              <a:t>Perkembangan</a:t>
            </a:r>
            <a:r>
              <a:rPr lang="en-US" b="1" dirty="0" smtClean="0"/>
              <a:t>  1400 – 1700 :</a:t>
            </a:r>
          </a:p>
          <a:p>
            <a:r>
              <a:rPr lang="en-US" dirty="0" err="1" smtClean="0"/>
              <a:t>Ditemukan</a:t>
            </a:r>
            <a:r>
              <a:rPr lang="en-US" dirty="0" smtClean="0"/>
              <a:t> toilet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Inggris</a:t>
            </a:r>
            <a:endParaRPr lang="en-US" dirty="0" smtClean="0"/>
          </a:p>
          <a:p>
            <a:r>
              <a:rPr lang="en-US" dirty="0" smtClean="0"/>
              <a:t>Galileo 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konstruksi</a:t>
            </a:r>
            <a:r>
              <a:rPr lang="en-US" dirty="0" smtClean="0"/>
              <a:t> </a:t>
            </a:r>
            <a:r>
              <a:rPr lang="en-US" dirty="0" err="1" smtClean="0"/>
              <a:t>teleskop</a:t>
            </a:r>
            <a:r>
              <a:rPr lang="en-US" dirty="0" smtClean="0"/>
              <a:t>,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mengamati</a:t>
            </a:r>
            <a:r>
              <a:rPr lang="en-US" dirty="0" smtClean="0"/>
              <a:t>  </a:t>
            </a:r>
            <a:r>
              <a:rPr lang="en-US" dirty="0" err="1" smtClean="0"/>
              <a:t>rotasi</a:t>
            </a:r>
            <a:r>
              <a:rPr lang="en-US" dirty="0" smtClean="0"/>
              <a:t> </a:t>
            </a:r>
            <a:r>
              <a:rPr lang="en-US" dirty="0" err="1" smtClean="0"/>
              <a:t>matahari</a:t>
            </a:r>
            <a:endParaRPr lang="en-US" dirty="0" smtClean="0"/>
          </a:p>
          <a:p>
            <a:r>
              <a:rPr lang="en-US" dirty="0" err="1" smtClean="0"/>
              <a:t>Hukum</a:t>
            </a:r>
            <a:r>
              <a:rPr lang="en-US" dirty="0" smtClean="0"/>
              <a:t> gas Boyle, </a:t>
            </a:r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variasi</a:t>
            </a:r>
            <a:r>
              <a:rPr lang="en-US" dirty="0" smtClean="0"/>
              <a:t> volume </a:t>
            </a:r>
            <a:r>
              <a:rPr lang="en-US" dirty="0" err="1" smtClean="0"/>
              <a:t>pada</a:t>
            </a:r>
            <a:r>
              <a:rPr lang="en-US" dirty="0" smtClean="0"/>
              <a:t> gas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Teknologi</a:t>
            </a:r>
            <a:r>
              <a:rPr lang="en-US" dirty="0" smtClean="0"/>
              <a:t> </a:t>
            </a:r>
            <a:r>
              <a:rPr lang="en-US" dirty="0" err="1" smtClean="0"/>
              <a:t>bergerak</a:t>
            </a:r>
            <a:r>
              <a:rPr lang="en-US" dirty="0" smtClean="0"/>
              <a:t> </a:t>
            </a:r>
            <a:r>
              <a:rPr lang="en-US" dirty="0" err="1" smtClean="0"/>
              <a:t>mengikuti</a:t>
            </a:r>
            <a:r>
              <a:rPr lang="en-US" dirty="0" smtClean="0"/>
              <a:t> </a:t>
            </a:r>
            <a:r>
              <a:rPr lang="en-US" dirty="0" err="1" smtClean="0"/>
              <a:t>zaman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b="1" dirty="0" err="1" smtClean="0"/>
              <a:t>Perkembangan</a:t>
            </a:r>
            <a:r>
              <a:rPr lang="en-US" b="1" dirty="0" smtClean="0"/>
              <a:t> </a:t>
            </a:r>
            <a:r>
              <a:rPr lang="en-US" b="1" dirty="0" err="1" smtClean="0"/>
              <a:t>zaman</a:t>
            </a:r>
            <a:r>
              <a:rPr lang="en-US" b="1" dirty="0" smtClean="0"/>
              <a:t> 1700 - 1800</a:t>
            </a:r>
          </a:p>
          <a:p>
            <a:r>
              <a:rPr lang="en-US" dirty="0" err="1" smtClean="0"/>
              <a:t>Revolusi</a:t>
            </a:r>
            <a:r>
              <a:rPr lang="en-US" dirty="0" smtClean="0"/>
              <a:t> </a:t>
            </a:r>
            <a:r>
              <a:rPr lang="en-US" dirty="0" err="1" smtClean="0"/>
              <a:t>industri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Inggris</a:t>
            </a:r>
            <a:endParaRPr lang="en-US" dirty="0" smtClean="0"/>
          </a:p>
          <a:p>
            <a:r>
              <a:rPr lang="en-US" dirty="0" err="1" smtClean="0"/>
              <a:t>Mesin</a:t>
            </a:r>
            <a:r>
              <a:rPr lang="en-US" dirty="0" smtClean="0"/>
              <a:t> </a:t>
            </a:r>
            <a:r>
              <a:rPr lang="en-US" dirty="0" err="1" smtClean="0"/>
              <a:t>Uap</a:t>
            </a:r>
            <a:r>
              <a:rPr lang="en-US" dirty="0" smtClean="0"/>
              <a:t> </a:t>
            </a:r>
            <a:r>
              <a:rPr lang="en-US" dirty="0" err="1" smtClean="0"/>
              <a:t>ditemukan</a:t>
            </a:r>
            <a:r>
              <a:rPr lang="en-US" dirty="0" smtClean="0"/>
              <a:t> James Watt</a:t>
            </a:r>
          </a:p>
          <a:p>
            <a:r>
              <a:rPr lang="en-US" dirty="0" err="1" smtClean="0"/>
              <a:t>Gedung</a:t>
            </a:r>
            <a:r>
              <a:rPr lang="en-US" dirty="0" smtClean="0"/>
              <a:t> </a:t>
            </a:r>
            <a:r>
              <a:rPr lang="en-US" dirty="0" err="1" smtClean="0"/>
              <a:t>pertama</a:t>
            </a:r>
            <a:r>
              <a:rPr lang="en-US" dirty="0" smtClean="0"/>
              <a:t> kali  </a:t>
            </a:r>
            <a:r>
              <a:rPr lang="en-US" dirty="0" err="1" smtClean="0"/>
              <a:t>dibuat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besi</a:t>
            </a:r>
            <a:r>
              <a:rPr lang="en-US" dirty="0" smtClean="0"/>
              <a:t> </a:t>
            </a:r>
            <a:r>
              <a:rPr lang="en-US" dirty="0" err="1" smtClean="0"/>
              <a:t>cor</a:t>
            </a:r>
            <a:r>
              <a:rPr lang="en-US" dirty="0" smtClean="0"/>
              <a:t>,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Inggris</a:t>
            </a:r>
            <a:endParaRPr lang="en-US" dirty="0" smtClean="0"/>
          </a:p>
          <a:p>
            <a:pPr>
              <a:buNone/>
            </a:pPr>
            <a:r>
              <a:rPr lang="en-US" b="1" dirty="0" err="1" smtClean="0"/>
              <a:t>Perkembangan</a:t>
            </a:r>
            <a:r>
              <a:rPr lang="en-US" b="1" dirty="0" smtClean="0"/>
              <a:t> </a:t>
            </a:r>
            <a:r>
              <a:rPr lang="en-US" b="1" dirty="0" err="1" smtClean="0"/>
              <a:t>zaman</a:t>
            </a:r>
            <a:r>
              <a:rPr lang="en-US" b="1" dirty="0" smtClean="0"/>
              <a:t> 1800-1825</a:t>
            </a:r>
          </a:p>
          <a:p>
            <a:r>
              <a:rPr lang="en-US" dirty="0" err="1" smtClean="0"/>
              <a:t>Otomatisasi</a:t>
            </a:r>
            <a:r>
              <a:rPr lang="en-US" dirty="0" smtClean="0"/>
              <a:t> </a:t>
            </a:r>
            <a:r>
              <a:rPr lang="en-US" dirty="0" err="1" smtClean="0"/>
              <a:t>industri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perancis</a:t>
            </a:r>
            <a:endParaRPr lang="en-US" dirty="0" smtClean="0"/>
          </a:p>
          <a:p>
            <a:r>
              <a:rPr lang="en-US" dirty="0" err="1" smtClean="0"/>
              <a:t>Rel</a:t>
            </a:r>
            <a:r>
              <a:rPr lang="en-US" dirty="0" smtClean="0"/>
              <a:t> </a:t>
            </a:r>
            <a:r>
              <a:rPr lang="en-US" dirty="0" err="1" smtClean="0"/>
              <a:t>kereta</a:t>
            </a:r>
            <a:r>
              <a:rPr lang="en-US" dirty="0" smtClean="0"/>
              <a:t> </a:t>
            </a:r>
            <a:r>
              <a:rPr lang="en-US" dirty="0" err="1" smtClean="0"/>
              <a:t>api</a:t>
            </a:r>
            <a:r>
              <a:rPr lang="en-US" dirty="0" smtClean="0"/>
              <a:t> </a:t>
            </a:r>
            <a:r>
              <a:rPr lang="en-US" dirty="0" err="1" smtClean="0"/>
              <a:t>pertama</a:t>
            </a:r>
            <a:r>
              <a:rPr lang="en-US" dirty="0" smtClean="0"/>
              <a:t> kali </a:t>
            </a:r>
            <a:r>
              <a:rPr lang="en-US" dirty="0" err="1" smtClean="0"/>
              <a:t>didesain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diproduksi</a:t>
            </a:r>
            <a:endParaRPr lang="en-US" dirty="0" smtClean="0"/>
          </a:p>
          <a:p>
            <a:r>
              <a:rPr lang="en-US" dirty="0" err="1" smtClean="0"/>
              <a:t>Mengembangkan</a:t>
            </a:r>
            <a:r>
              <a:rPr lang="en-US" dirty="0" smtClean="0"/>
              <a:t> </a:t>
            </a:r>
            <a:r>
              <a:rPr lang="en-US" dirty="0" err="1" smtClean="0"/>
              <a:t>simbol-simbol</a:t>
            </a:r>
            <a:r>
              <a:rPr lang="en-US" dirty="0" smtClean="0"/>
              <a:t> </a:t>
            </a:r>
            <a:r>
              <a:rPr lang="en-US" dirty="0" err="1" smtClean="0"/>
              <a:t>kimia</a:t>
            </a:r>
            <a:endParaRPr lang="en-US" dirty="0" smtClean="0"/>
          </a:p>
          <a:p>
            <a:r>
              <a:rPr lang="en-US" dirty="0" err="1" smtClean="0"/>
              <a:t>Teknologi</a:t>
            </a:r>
            <a:r>
              <a:rPr lang="en-US" dirty="0" smtClean="0"/>
              <a:t> </a:t>
            </a:r>
            <a:r>
              <a:rPr lang="en-US" dirty="0" err="1" smtClean="0"/>
              <a:t>kawat</a:t>
            </a:r>
            <a:r>
              <a:rPr lang="en-US" dirty="0" smtClean="0"/>
              <a:t> </a:t>
            </a:r>
            <a:r>
              <a:rPr lang="en-US" dirty="0" err="1" smtClean="0"/>
              <a:t>telegraf</a:t>
            </a:r>
            <a:endParaRPr lang="en-US" dirty="0" smtClean="0"/>
          </a:p>
          <a:p>
            <a:pPr>
              <a:buNone/>
            </a:pPr>
            <a:r>
              <a:rPr lang="en-US" b="1" dirty="0" err="1" smtClean="0"/>
              <a:t>Perkembangan</a:t>
            </a:r>
            <a:r>
              <a:rPr lang="en-US" b="1" dirty="0" smtClean="0"/>
              <a:t> </a:t>
            </a:r>
            <a:r>
              <a:rPr lang="en-US" b="1" dirty="0" err="1" smtClean="0"/>
              <a:t>zaman</a:t>
            </a:r>
            <a:r>
              <a:rPr lang="en-US" b="1" dirty="0" smtClean="0"/>
              <a:t> 1825 – 1875</a:t>
            </a:r>
          </a:p>
          <a:p>
            <a:r>
              <a:rPr lang="en-US" dirty="0" smtClean="0"/>
              <a:t>Material </a:t>
            </a:r>
            <a:r>
              <a:rPr lang="en-US" dirty="0" err="1" smtClean="0"/>
              <a:t>sintetis</a:t>
            </a:r>
            <a:endParaRPr lang="en-US" dirty="0" smtClean="0"/>
          </a:p>
          <a:p>
            <a:r>
              <a:rPr lang="en-US" dirty="0" err="1" smtClean="0"/>
              <a:t>Mengembangkan</a:t>
            </a:r>
            <a:r>
              <a:rPr lang="en-US" dirty="0" smtClean="0"/>
              <a:t> </a:t>
            </a:r>
            <a:r>
              <a:rPr lang="en-US" dirty="0" err="1" smtClean="0"/>
              <a:t>besi</a:t>
            </a:r>
            <a:r>
              <a:rPr lang="en-US" dirty="0" smtClean="0"/>
              <a:t>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kuat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kepentingan</a:t>
            </a:r>
            <a:r>
              <a:rPr lang="en-US" dirty="0" smtClean="0"/>
              <a:t> </a:t>
            </a:r>
            <a:r>
              <a:rPr lang="en-US" dirty="0" err="1" smtClean="0"/>
              <a:t>industri</a:t>
            </a:r>
            <a:r>
              <a:rPr lang="en-US" dirty="0" smtClean="0"/>
              <a:t> </a:t>
            </a:r>
            <a:r>
              <a:rPr lang="en-US" dirty="0" err="1" smtClean="0"/>
              <a:t>massal</a:t>
            </a:r>
            <a:endParaRPr lang="en-US" dirty="0" smtClean="0"/>
          </a:p>
          <a:p>
            <a:r>
              <a:rPr lang="en-US" dirty="0" err="1" smtClean="0"/>
              <a:t>Pengeboran</a:t>
            </a:r>
            <a:r>
              <a:rPr lang="en-US" dirty="0" smtClean="0"/>
              <a:t> </a:t>
            </a:r>
            <a:r>
              <a:rPr lang="en-US" dirty="0" err="1" smtClean="0"/>
              <a:t>minyak</a:t>
            </a:r>
            <a:r>
              <a:rPr lang="en-US" dirty="0" smtClean="0"/>
              <a:t> </a:t>
            </a:r>
            <a:r>
              <a:rPr lang="en-US" dirty="0" err="1" smtClean="0"/>
              <a:t>pertama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Pennsylvania</a:t>
            </a:r>
          </a:p>
          <a:p>
            <a:r>
              <a:rPr lang="en-US" dirty="0" err="1" smtClean="0"/>
              <a:t>Penggunaan</a:t>
            </a:r>
            <a:r>
              <a:rPr lang="en-US" dirty="0" smtClean="0"/>
              <a:t> </a:t>
            </a:r>
            <a:r>
              <a:rPr lang="en-US" dirty="0" err="1" smtClean="0"/>
              <a:t>mesin</a:t>
            </a:r>
            <a:r>
              <a:rPr lang="en-US" dirty="0" smtClean="0"/>
              <a:t> </a:t>
            </a:r>
            <a:r>
              <a:rPr lang="en-US" dirty="0" err="1" smtClean="0"/>
              <a:t>tik</a:t>
            </a:r>
            <a:endParaRPr lang="en-US" dirty="0" smtClean="0"/>
          </a:p>
          <a:p>
            <a:pPr>
              <a:buNone/>
            </a:pPr>
            <a:r>
              <a:rPr lang="en-US" b="1" dirty="0" err="1" smtClean="0"/>
              <a:t>Perkembangan</a:t>
            </a:r>
            <a:r>
              <a:rPr lang="en-US" b="1" dirty="0" smtClean="0"/>
              <a:t>  1875-1900:</a:t>
            </a:r>
          </a:p>
          <a:p>
            <a:r>
              <a:rPr lang="en-US" dirty="0" err="1" smtClean="0"/>
              <a:t>Telepon</a:t>
            </a:r>
            <a:r>
              <a:rPr lang="en-US" dirty="0" smtClean="0"/>
              <a:t> </a:t>
            </a:r>
            <a:r>
              <a:rPr lang="en-US" dirty="0" err="1" smtClean="0"/>
              <a:t>dipatenkan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Alexander Graham Bell</a:t>
            </a:r>
          </a:p>
          <a:p>
            <a:r>
              <a:rPr lang="en-US" dirty="0" smtClean="0"/>
              <a:t>Bola </a:t>
            </a:r>
            <a:r>
              <a:rPr lang="en-US" dirty="0" err="1" smtClean="0"/>
              <a:t>lampu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fonograf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Thomas Alfa Edison</a:t>
            </a:r>
          </a:p>
          <a:p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bakar</a:t>
            </a:r>
            <a:r>
              <a:rPr lang="en-US" dirty="0" smtClean="0"/>
              <a:t> </a:t>
            </a:r>
            <a:r>
              <a:rPr lang="en-US" dirty="0" err="1" smtClean="0"/>
              <a:t>minyak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Gottlieb Daimler</a:t>
            </a:r>
          </a:p>
          <a:p>
            <a:r>
              <a:rPr lang="en-US" dirty="0" err="1" smtClean="0"/>
              <a:t>Automobil</a:t>
            </a:r>
            <a:r>
              <a:rPr lang="en-US" dirty="0" smtClean="0"/>
              <a:t> </a:t>
            </a:r>
            <a:r>
              <a:rPr lang="en-US" dirty="0" err="1" smtClean="0"/>
              <a:t>diperkenalkan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Karl Benz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Teknologi</a:t>
            </a:r>
            <a:r>
              <a:rPr lang="en-US" dirty="0" smtClean="0"/>
              <a:t> </a:t>
            </a:r>
            <a:r>
              <a:rPr lang="en-US" dirty="0" err="1" smtClean="0"/>
              <a:t>bergerak</a:t>
            </a:r>
            <a:r>
              <a:rPr lang="en-US" dirty="0" smtClean="0"/>
              <a:t> </a:t>
            </a:r>
            <a:r>
              <a:rPr lang="en-US" dirty="0" err="1" smtClean="0"/>
              <a:t>mengikuti</a:t>
            </a:r>
            <a:r>
              <a:rPr lang="en-US" dirty="0" smtClean="0"/>
              <a:t> </a:t>
            </a:r>
            <a:r>
              <a:rPr lang="en-US" dirty="0" err="1" smtClean="0"/>
              <a:t>zaman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en-US" sz="4300" b="1" dirty="0" err="1" smtClean="0"/>
              <a:t>Perkembangan</a:t>
            </a:r>
            <a:r>
              <a:rPr lang="en-US" sz="4300" b="1" dirty="0" smtClean="0"/>
              <a:t> </a:t>
            </a:r>
            <a:r>
              <a:rPr lang="en-US" sz="4300" b="1" dirty="0" err="1" smtClean="0"/>
              <a:t>zaman</a:t>
            </a:r>
            <a:r>
              <a:rPr lang="en-US" sz="4300" b="1" dirty="0" smtClean="0"/>
              <a:t> 1900-1925</a:t>
            </a:r>
          </a:p>
          <a:p>
            <a:r>
              <a:rPr lang="en-US" sz="4300" dirty="0" smtClean="0"/>
              <a:t>Wright </a:t>
            </a:r>
            <a:r>
              <a:rPr lang="en-US" sz="4300" dirty="0" err="1" smtClean="0"/>
              <a:t>bersaudara</a:t>
            </a:r>
            <a:r>
              <a:rPr lang="en-US" sz="4300" dirty="0" smtClean="0"/>
              <a:t> </a:t>
            </a:r>
            <a:r>
              <a:rPr lang="en-US" sz="4300" dirty="0" err="1" smtClean="0"/>
              <a:t>menyelesaikan</a:t>
            </a:r>
            <a:r>
              <a:rPr lang="en-US" sz="4300" dirty="0" smtClean="0"/>
              <a:t> </a:t>
            </a:r>
            <a:r>
              <a:rPr lang="en-US" sz="4300" dirty="0" err="1" smtClean="0"/>
              <a:t>pesawat</a:t>
            </a:r>
            <a:r>
              <a:rPr lang="en-US" sz="4300" dirty="0" smtClean="0"/>
              <a:t> </a:t>
            </a:r>
            <a:r>
              <a:rPr lang="en-US" sz="4300" dirty="0" err="1" smtClean="0"/>
              <a:t>pertamanya</a:t>
            </a:r>
            <a:endParaRPr lang="en-US" sz="4300" dirty="0" smtClean="0"/>
          </a:p>
          <a:p>
            <a:r>
              <a:rPr lang="en-US" sz="4300" dirty="0" smtClean="0"/>
              <a:t>Ford </a:t>
            </a:r>
            <a:r>
              <a:rPr lang="en-US" sz="4300" dirty="0" err="1" smtClean="0"/>
              <a:t>mengembangkan</a:t>
            </a:r>
            <a:r>
              <a:rPr lang="en-US" sz="4300" dirty="0" smtClean="0"/>
              <a:t>  </a:t>
            </a:r>
            <a:r>
              <a:rPr lang="en-US" sz="4300" dirty="0" err="1" smtClean="0"/>
              <a:t>mein</a:t>
            </a:r>
            <a:r>
              <a:rPr lang="en-US" sz="4300" dirty="0" smtClean="0"/>
              <a:t> diesel </a:t>
            </a:r>
            <a:r>
              <a:rPr lang="en-US" sz="4300" dirty="0" err="1" smtClean="0"/>
              <a:t>pertama</a:t>
            </a:r>
            <a:r>
              <a:rPr lang="en-US" sz="4300" dirty="0" smtClean="0"/>
              <a:t> </a:t>
            </a:r>
            <a:r>
              <a:rPr lang="en-US" sz="4300" dirty="0" err="1" smtClean="0"/>
              <a:t>untuk</a:t>
            </a:r>
            <a:r>
              <a:rPr lang="en-US" sz="4300" dirty="0" smtClean="0"/>
              <a:t> </a:t>
            </a:r>
            <a:r>
              <a:rPr lang="en-US" sz="4300" dirty="0" err="1" smtClean="0"/>
              <a:t>traktor</a:t>
            </a:r>
            <a:endParaRPr lang="en-US" sz="4300" dirty="0" smtClean="0"/>
          </a:p>
          <a:p>
            <a:r>
              <a:rPr lang="en-US" sz="4300" dirty="0" err="1" smtClean="0"/>
              <a:t>Penerbangan</a:t>
            </a:r>
            <a:r>
              <a:rPr lang="en-US" sz="4300" dirty="0" smtClean="0"/>
              <a:t> </a:t>
            </a:r>
            <a:r>
              <a:rPr lang="en-US" sz="4300" dirty="0" err="1" smtClean="0"/>
              <a:t>pesawat</a:t>
            </a:r>
            <a:r>
              <a:rPr lang="en-US" sz="4300" dirty="0" smtClean="0"/>
              <a:t> </a:t>
            </a:r>
            <a:r>
              <a:rPr lang="en-US" sz="4300" dirty="0" err="1" smtClean="0"/>
              <a:t>pertama</a:t>
            </a:r>
            <a:r>
              <a:rPr lang="en-US" sz="4300" dirty="0" smtClean="0"/>
              <a:t> </a:t>
            </a:r>
            <a:r>
              <a:rPr lang="en-US" sz="4300" dirty="0" err="1" smtClean="0"/>
              <a:t>dari</a:t>
            </a:r>
            <a:r>
              <a:rPr lang="en-US" sz="4300" dirty="0" smtClean="0"/>
              <a:t> Paris </a:t>
            </a:r>
            <a:r>
              <a:rPr lang="en-US" sz="4300" dirty="0" err="1" smtClean="0"/>
              <a:t>ke</a:t>
            </a:r>
            <a:r>
              <a:rPr lang="en-US" sz="4300" dirty="0" smtClean="0"/>
              <a:t> London</a:t>
            </a:r>
          </a:p>
          <a:p>
            <a:r>
              <a:rPr lang="en-US" sz="4300" dirty="0" smtClean="0"/>
              <a:t>Detroit </a:t>
            </a:r>
            <a:r>
              <a:rPr lang="en-US" sz="4300" dirty="0" err="1" smtClean="0"/>
              <a:t>menjadi</a:t>
            </a:r>
            <a:r>
              <a:rPr lang="en-US" sz="4300" dirty="0" smtClean="0"/>
              <a:t> </a:t>
            </a:r>
            <a:r>
              <a:rPr lang="en-US" sz="4300" dirty="0" err="1" smtClean="0"/>
              <a:t>pusat</a:t>
            </a:r>
            <a:r>
              <a:rPr lang="en-US" sz="4300" dirty="0" smtClean="0"/>
              <a:t> </a:t>
            </a:r>
            <a:r>
              <a:rPr lang="en-US" sz="4300" dirty="0" err="1" smtClean="0"/>
              <a:t>industri</a:t>
            </a:r>
            <a:r>
              <a:rPr lang="en-US" sz="4300" dirty="0" smtClean="0"/>
              <a:t> </a:t>
            </a:r>
            <a:r>
              <a:rPr lang="en-US" sz="4300" dirty="0" err="1" smtClean="0"/>
              <a:t>mobil</a:t>
            </a:r>
            <a:endParaRPr lang="en-US" sz="4300" dirty="0" smtClean="0"/>
          </a:p>
          <a:p>
            <a:pPr>
              <a:buNone/>
            </a:pPr>
            <a:r>
              <a:rPr lang="en-US" sz="4300" b="1" dirty="0" err="1" smtClean="0"/>
              <a:t>Perkembangan</a:t>
            </a:r>
            <a:r>
              <a:rPr lang="en-US" sz="4300" b="1" dirty="0" smtClean="0"/>
              <a:t> </a:t>
            </a:r>
            <a:r>
              <a:rPr lang="en-US" sz="4300" b="1" dirty="0" err="1" smtClean="0"/>
              <a:t>zaman</a:t>
            </a:r>
            <a:r>
              <a:rPr lang="en-US" sz="4300" b="1" dirty="0" smtClean="0"/>
              <a:t> 1925-1950</a:t>
            </a:r>
          </a:p>
          <a:p>
            <a:r>
              <a:rPr lang="en-US" sz="4300" dirty="0" err="1" smtClean="0"/>
              <a:t>Televisi</a:t>
            </a:r>
            <a:r>
              <a:rPr lang="en-US" sz="4300" dirty="0" smtClean="0"/>
              <a:t> </a:t>
            </a:r>
            <a:r>
              <a:rPr lang="en-US" sz="4300" dirty="0" err="1" smtClean="0"/>
              <a:t>primitif</a:t>
            </a:r>
            <a:r>
              <a:rPr lang="en-US" sz="4300" dirty="0" smtClean="0"/>
              <a:t> </a:t>
            </a:r>
            <a:r>
              <a:rPr lang="en-US" sz="4300" dirty="0" err="1" smtClean="0"/>
              <a:t>oleh</a:t>
            </a:r>
            <a:r>
              <a:rPr lang="en-US" sz="4300" dirty="0" smtClean="0"/>
              <a:t> John </a:t>
            </a:r>
            <a:r>
              <a:rPr lang="en-US" sz="4300" dirty="0" err="1" smtClean="0"/>
              <a:t>Logie</a:t>
            </a:r>
            <a:r>
              <a:rPr lang="en-US" sz="4300" dirty="0" smtClean="0"/>
              <a:t> Baird </a:t>
            </a:r>
          </a:p>
          <a:p>
            <a:r>
              <a:rPr lang="en-US" sz="4300" dirty="0" smtClean="0"/>
              <a:t>VW </a:t>
            </a:r>
            <a:r>
              <a:rPr lang="en-US" sz="4300" dirty="0" err="1" smtClean="0"/>
              <a:t>Betltle</a:t>
            </a:r>
            <a:r>
              <a:rPr lang="en-US" sz="4300" dirty="0" smtClean="0"/>
              <a:t> </a:t>
            </a:r>
            <a:r>
              <a:rPr lang="en-US" sz="4300" dirty="0" err="1" smtClean="0"/>
              <a:t>mulai</a:t>
            </a:r>
            <a:r>
              <a:rPr lang="en-US" sz="4300" dirty="0" smtClean="0"/>
              <a:t> </a:t>
            </a:r>
            <a:r>
              <a:rPr lang="en-US" sz="4300" dirty="0" err="1" smtClean="0"/>
              <a:t>diproduksi</a:t>
            </a:r>
            <a:endParaRPr lang="en-US" sz="4300" dirty="0" smtClean="0"/>
          </a:p>
          <a:p>
            <a:r>
              <a:rPr lang="en-US" sz="4300" dirty="0" err="1" smtClean="0"/>
              <a:t>Penggunaan</a:t>
            </a:r>
            <a:r>
              <a:rPr lang="en-US" sz="4300" dirty="0" smtClean="0"/>
              <a:t> </a:t>
            </a:r>
            <a:r>
              <a:rPr lang="en-US" sz="4300" dirty="0" err="1" smtClean="0"/>
              <a:t>bom</a:t>
            </a:r>
            <a:r>
              <a:rPr lang="en-US" sz="4300" dirty="0" smtClean="0"/>
              <a:t> atom </a:t>
            </a:r>
            <a:r>
              <a:rPr lang="en-US" sz="4300" dirty="0" err="1" smtClean="0"/>
              <a:t>pertama</a:t>
            </a:r>
            <a:r>
              <a:rPr lang="en-US" sz="4300" dirty="0" smtClean="0"/>
              <a:t> kali</a:t>
            </a:r>
          </a:p>
          <a:p>
            <a:r>
              <a:rPr lang="en-US" sz="4300" dirty="0" err="1" smtClean="0"/>
              <a:t>Ditemukannya</a:t>
            </a:r>
            <a:r>
              <a:rPr lang="en-US" sz="4300" dirty="0" smtClean="0"/>
              <a:t> transistor</a:t>
            </a:r>
          </a:p>
          <a:p>
            <a:pPr>
              <a:buNone/>
            </a:pPr>
            <a:r>
              <a:rPr lang="en-US" sz="4300" b="1" dirty="0" err="1" smtClean="0"/>
              <a:t>Perkembangan</a:t>
            </a:r>
            <a:r>
              <a:rPr lang="en-US" sz="4300" b="1" dirty="0" smtClean="0"/>
              <a:t> </a:t>
            </a:r>
            <a:r>
              <a:rPr lang="en-US" sz="4300" b="1" dirty="0" err="1" smtClean="0"/>
              <a:t>zaman</a:t>
            </a:r>
            <a:r>
              <a:rPr lang="en-US" sz="4300" b="1" dirty="0" smtClean="0"/>
              <a:t> 1950-1975</a:t>
            </a:r>
          </a:p>
          <a:p>
            <a:r>
              <a:rPr lang="en-US" sz="4300" dirty="0" err="1" smtClean="0"/>
              <a:t>Penggunaan</a:t>
            </a:r>
            <a:r>
              <a:rPr lang="en-US" sz="4300" dirty="0" smtClean="0"/>
              <a:t> </a:t>
            </a:r>
            <a:r>
              <a:rPr lang="en-US" sz="4300" dirty="0" err="1" smtClean="0"/>
              <a:t>komputer</a:t>
            </a:r>
            <a:r>
              <a:rPr lang="en-US" sz="4300" dirty="0" smtClean="0"/>
              <a:t> </a:t>
            </a:r>
            <a:r>
              <a:rPr lang="en-US" sz="4300" dirty="0" err="1" smtClean="0"/>
              <a:t>di</a:t>
            </a:r>
            <a:r>
              <a:rPr lang="en-US" sz="4300" dirty="0" smtClean="0"/>
              <a:t> supermarket (1960)</a:t>
            </a:r>
          </a:p>
          <a:p>
            <a:r>
              <a:rPr lang="en-US" sz="4300" dirty="0" err="1" smtClean="0"/>
              <a:t>Peluncuran</a:t>
            </a:r>
            <a:r>
              <a:rPr lang="en-US" sz="4300" dirty="0" smtClean="0"/>
              <a:t> Sputnik, </a:t>
            </a:r>
            <a:r>
              <a:rPr lang="en-US" sz="4300" dirty="0" err="1" smtClean="0"/>
              <a:t>satelit</a:t>
            </a:r>
            <a:r>
              <a:rPr lang="en-US" sz="4300" dirty="0" smtClean="0"/>
              <a:t> </a:t>
            </a:r>
            <a:r>
              <a:rPr lang="en-US" sz="4300" dirty="0" err="1" smtClean="0"/>
              <a:t>pertama</a:t>
            </a:r>
            <a:r>
              <a:rPr lang="en-US" sz="4300" dirty="0" smtClean="0"/>
              <a:t> </a:t>
            </a:r>
            <a:r>
              <a:rPr lang="en-US" sz="4300" dirty="0" err="1" smtClean="0"/>
              <a:t>oleh</a:t>
            </a:r>
            <a:r>
              <a:rPr lang="en-US" sz="4300" dirty="0" smtClean="0"/>
              <a:t> USSR</a:t>
            </a:r>
          </a:p>
          <a:p>
            <a:r>
              <a:rPr lang="en-US" sz="4300" dirty="0" err="1" smtClean="0"/>
              <a:t>Komunikasi</a:t>
            </a:r>
            <a:r>
              <a:rPr lang="en-US" sz="4300" dirty="0" smtClean="0"/>
              <a:t> </a:t>
            </a:r>
            <a:r>
              <a:rPr lang="en-US" sz="4300" dirty="0" err="1" smtClean="0"/>
              <a:t>satelit</a:t>
            </a:r>
            <a:r>
              <a:rPr lang="en-US" sz="4300" dirty="0" smtClean="0"/>
              <a:t> </a:t>
            </a:r>
            <a:r>
              <a:rPr lang="en-US" sz="4300" dirty="0" err="1" smtClean="0"/>
              <a:t>pertama</a:t>
            </a:r>
            <a:r>
              <a:rPr lang="en-US" sz="4300" dirty="0" smtClean="0"/>
              <a:t> Telstar</a:t>
            </a:r>
          </a:p>
          <a:p>
            <a:r>
              <a:rPr lang="en-US" sz="4300" dirty="0" err="1" smtClean="0"/>
              <a:t>Amerika</a:t>
            </a:r>
            <a:r>
              <a:rPr lang="en-US" sz="4300" dirty="0" smtClean="0"/>
              <a:t> </a:t>
            </a:r>
            <a:r>
              <a:rPr lang="en-US" sz="4300" dirty="0" err="1" smtClean="0"/>
              <a:t>melaksanakan</a:t>
            </a:r>
            <a:r>
              <a:rPr lang="en-US" sz="4300" dirty="0" smtClean="0"/>
              <a:t> </a:t>
            </a:r>
            <a:r>
              <a:rPr lang="en-US" sz="4300" dirty="0" err="1" smtClean="0"/>
              <a:t>pendaratan</a:t>
            </a:r>
            <a:r>
              <a:rPr lang="en-US" sz="4300" dirty="0" smtClean="0"/>
              <a:t> </a:t>
            </a:r>
            <a:r>
              <a:rPr lang="en-US" sz="4300" dirty="0" err="1" smtClean="0"/>
              <a:t>pertamanya</a:t>
            </a:r>
            <a:r>
              <a:rPr lang="en-US" sz="4300" dirty="0" smtClean="0"/>
              <a:t> </a:t>
            </a:r>
            <a:r>
              <a:rPr lang="en-US" sz="4300" dirty="0" err="1" smtClean="0"/>
              <a:t>di</a:t>
            </a:r>
            <a:r>
              <a:rPr lang="en-US" sz="4300" dirty="0" smtClean="0"/>
              <a:t> </a:t>
            </a:r>
            <a:r>
              <a:rPr lang="en-US" sz="4300" dirty="0" err="1" smtClean="0"/>
              <a:t>bulan</a:t>
            </a:r>
            <a:endParaRPr lang="en-US" sz="4300" dirty="0" smtClean="0"/>
          </a:p>
          <a:p>
            <a:pPr>
              <a:buNone/>
            </a:pPr>
            <a:r>
              <a:rPr lang="en-US" sz="4300" b="1" dirty="0" err="1" smtClean="0"/>
              <a:t>Perkembangan</a:t>
            </a:r>
            <a:r>
              <a:rPr lang="en-US" sz="4300" b="1" dirty="0" smtClean="0"/>
              <a:t>  1975-1990</a:t>
            </a:r>
          </a:p>
          <a:p>
            <a:r>
              <a:rPr lang="en-US" sz="4300" dirty="0" smtClean="0"/>
              <a:t>Concord  </a:t>
            </a:r>
            <a:r>
              <a:rPr lang="en-US" sz="4300" dirty="0" err="1" smtClean="0"/>
              <a:t>pertamakali</a:t>
            </a:r>
            <a:r>
              <a:rPr lang="en-US" sz="4300" dirty="0" smtClean="0"/>
              <a:t> </a:t>
            </a:r>
            <a:r>
              <a:rPr lang="en-US" sz="4300" dirty="0" err="1" smtClean="0"/>
              <a:t>digunakan</a:t>
            </a:r>
            <a:r>
              <a:rPr lang="en-US" sz="4300" dirty="0" smtClean="0"/>
              <a:t> </a:t>
            </a:r>
            <a:r>
              <a:rPr lang="en-US" sz="4300" dirty="0" err="1" smtClean="0"/>
              <a:t>sebagai</a:t>
            </a:r>
            <a:r>
              <a:rPr lang="en-US" sz="4300" dirty="0" smtClean="0"/>
              <a:t> </a:t>
            </a:r>
            <a:r>
              <a:rPr lang="en-US" sz="4300" dirty="0" err="1" smtClean="0"/>
              <a:t>pesawat</a:t>
            </a:r>
            <a:r>
              <a:rPr lang="en-US" sz="4300" dirty="0" smtClean="0"/>
              <a:t> </a:t>
            </a:r>
            <a:r>
              <a:rPr lang="en-US" sz="4300" dirty="0" err="1" smtClean="0"/>
              <a:t>supersonik</a:t>
            </a:r>
            <a:r>
              <a:rPr lang="en-US" sz="4300" dirty="0" smtClean="0"/>
              <a:t> </a:t>
            </a:r>
            <a:r>
              <a:rPr lang="en-US" sz="4300" dirty="0" err="1" smtClean="0"/>
              <a:t>antara</a:t>
            </a:r>
            <a:r>
              <a:rPr lang="en-US" sz="4300" dirty="0" smtClean="0"/>
              <a:t> </a:t>
            </a:r>
            <a:r>
              <a:rPr lang="en-US" sz="4300" dirty="0" err="1" smtClean="0"/>
              <a:t>Eropa</a:t>
            </a:r>
            <a:r>
              <a:rPr lang="en-US" sz="4300" dirty="0" smtClean="0"/>
              <a:t> </a:t>
            </a:r>
            <a:r>
              <a:rPr lang="en-US" sz="4300" dirty="0" err="1" smtClean="0"/>
              <a:t>dan</a:t>
            </a:r>
            <a:r>
              <a:rPr lang="en-US" sz="4300" dirty="0" smtClean="0"/>
              <a:t> AS</a:t>
            </a:r>
          </a:p>
          <a:p>
            <a:r>
              <a:rPr lang="en-US" sz="4300" dirty="0" err="1" smtClean="0"/>
              <a:t>Pesawat</a:t>
            </a:r>
            <a:r>
              <a:rPr lang="en-US" sz="4300" dirty="0" smtClean="0"/>
              <a:t> </a:t>
            </a:r>
            <a:r>
              <a:rPr lang="en-US" sz="4300" dirty="0" err="1" smtClean="0"/>
              <a:t>ulang</a:t>
            </a:r>
            <a:r>
              <a:rPr lang="en-US" sz="4300" dirty="0" smtClean="0"/>
              <a:t> </a:t>
            </a:r>
            <a:r>
              <a:rPr lang="en-US" sz="4300" dirty="0" err="1" smtClean="0"/>
              <a:t>alik</a:t>
            </a:r>
            <a:r>
              <a:rPr lang="en-US" sz="4300" dirty="0" smtClean="0"/>
              <a:t> Columbia </a:t>
            </a:r>
            <a:r>
              <a:rPr lang="en-US" sz="4300" dirty="0" err="1" smtClean="0"/>
              <a:t>digunakan</a:t>
            </a:r>
            <a:r>
              <a:rPr lang="en-US" sz="4300" dirty="0" smtClean="0"/>
              <a:t> </a:t>
            </a:r>
            <a:r>
              <a:rPr lang="en-US" sz="4300" dirty="0" err="1" smtClean="0"/>
              <a:t>sebagai</a:t>
            </a:r>
            <a:r>
              <a:rPr lang="en-US" sz="4300" dirty="0" smtClean="0"/>
              <a:t> space travel</a:t>
            </a:r>
          </a:p>
          <a:p>
            <a:r>
              <a:rPr lang="en-US" sz="4300" dirty="0" err="1" smtClean="0"/>
              <a:t>Operasi</a:t>
            </a:r>
            <a:r>
              <a:rPr lang="en-US" sz="4300" dirty="0" smtClean="0"/>
              <a:t> </a:t>
            </a:r>
            <a:r>
              <a:rPr lang="en-US" sz="4300" dirty="0" err="1" smtClean="0"/>
              <a:t>jantung</a:t>
            </a:r>
            <a:r>
              <a:rPr lang="en-US" sz="4300" dirty="0" smtClean="0"/>
              <a:t> </a:t>
            </a:r>
            <a:r>
              <a:rPr lang="en-US" sz="4300" dirty="0" err="1" smtClean="0"/>
              <a:t>pertama</a:t>
            </a:r>
            <a:endParaRPr lang="en-US" sz="4300" dirty="0" smtClean="0"/>
          </a:p>
          <a:p>
            <a:pPr>
              <a:buNone/>
            </a:pPr>
            <a:r>
              <a:rPr lang="en-US" sz="4300" b="1" dirty="0" err="1" smtClean="0"/>
              <a:t>Perkembangan</a:t>
            </a:r>
            <a:r>
              <a:rPr lang="en-US" sz="4300" b="1" dirty="0" smtClean="0"/>
              <a:t>  1975-1990</a:t>
            </a:r>
          </a:p>
          <a:p>
            <a:r>
              <a:rPr lang="en-US" sz="4300" dirty="0" smtClean="0"/>
              <a:t>Robot </a:t>
            </a:r>
            <a:r>
              <a:rPr lang="en-US" sz="4300" dirty="0" err="1" smtClean="0"/>
              <a:t>mendarat</a:t>
            </a:r>
            <a:r>
              <a:rPr lang="en-US" sz="4300" dirty="0" smtClean="0"/>
              <a:t> </a:t>
            </a:r>
            <a:r>
              <a:rPr lang="en-US" sz="4300" dirty="0" err="1" smtClean="0"/>
              <a:t>di</a:t>
            </a:r>
            <a:r>
              <a:rPr lang="en-US" sz="4300" dirty="0" smtClean="0"/>
              <a:t> Mars</a:t>
            </a:r>
          </a:p>
          <a:p>
            <a:r>
              <a:rPr lang="en-US" sz="4300" dirty="0" err="1" smtClean="0"/>
              <a:t>Terowongan</a:t>
            </a:r>
            <a:r>
              <a:rPr lang="en-US" sz="4300" dirty="0" smtClean="0"/>
              <a:t> </a:t>
            </a:r>
            <a:r>
              <a:rPr lang="en-US" sz="4300" dirty="0" err="1" smtClean="0"/>
              <a:t>antara</a:t>
            </a:r>
            <a:r>
              <a:rPr lang="en-US" sz="4300" dirty="0" smtClean="0"/>
              <a:t> </a:t>
            </a:r>
            <a:r>
              <a:rPr lang="en-US" sz="4300" dirty="0" err="1" smtClean="0"/>
              <a:t>inggris</a:t>
            </a:r>
            <a:r>
              <a:rPr lang="en-US" sz="4300" dirty="0" smtClean="0"/>
              <a:t> </a:t>
            </a:r>
            <a:r>
              <a:rPr lang="en-US" sz="4300" dirty="0" err="1" smtClean="0"/>
              <a:t>dan</a:t>
            </a:r>
            <a:r>
              <a:rPr lang="en-US" sz="4300" dirty="0" smtClean="0"/>
              <a:t> </a:t>
            </a:r>
            <a:r>
              <a:rPr lang="en-US" sz="4300" dirty="0" err="1" smtClean="0"/>
              <a:t>perancis</a:t>
            </a:r>
            <a:r>
              <a:rPr lang="en-US" sz="4300" dirty="0" smtClean="0"/>
              <a:t> </a:t>
            </a:r>
            <a:r>
              <a:rPr lang="en-US" sz="4300" dirty="0" err="1" smtClean="0"/>
              <a:t>diselesaikan</a:t>
            </a:r>
            <a:endParaRPr lang="en-US" sz="4300" dirty="0" smtClean="0"/>
          </a:p>
          <a:p>
            <a:r>
              <a:rPr lang="en-US" sz="4300" dirty="0" smtClean="0"/>
              <a:t>GPS </a:t>
            </a:r>
            <a:r>
              <a:rPr lang="en-US" sz="4300" dirty="0" err="1" smtClean="0"/>
              <a:t>digunakan</a:t>
            </a:r>
            <a:r>
              <a:rPr lang="en-US" sz="4300" dirty="0" smtClean="0"/>
              <a:t> </a:t>
            </a:r>
            <a:r>
              <a:rPr lang="en-US" sz="4300" dirty="0" err="1" smtClean="0"/>
              <a:t>untuk</a:t>
            </a:r>
            <a:r>
              <a:rPr lang="en-US" sz="4300" dirty="0" smtClean="0"/>
              <a:t> </a:t>
            </a:r>
            <a:r>
              <a:rPr lang="en-US" sz="4300" dirty="0" err="1" smtClean="0"/>
              <a:t>mencari</a:t>
            </a:r>
            <a:r>
              <a:rPr lang="en-US" sz="4300" dirty="0" smtClean="0"/>
              <a:t> </a:t>
            </a:r>
            <a:r>
              <a:rPr lang="en-US" sz="4300" dirty="0" err="1" smtClean="0"/>
              <a:t>informasi</a:t>
            </a:r>
            <a:r>
              <a:rPr lang="en-US" sz="4300" dirty="0" smtClean="0"/>
              <a:t> </a:t>
            </a:r>
            <a:r>
              <a:rPr lang="en-US" sz="4300" dirty="0" err="1" smtClean="0"/>
              <a:t>cuaca</a:t>
            </a:r>
            <a:r>
              <a:rPr lang="en-US" sz="4300" dirty="0" smtClean="0"/>
              <a:t>, </a:t>
            </a:r>
            <a:r>
              <a:rPr lang="en-US" sz="4300" dirty="0" err="1" smtClean="0"/>
              <a:t>dan</a:t>
            </a:r>
            <a:r>
              <a:rPr lang="en-US" sz="4300" dirty="0" smtClean="0"/>
              <a:t> </a:t>
            </a:r>
            <a:r>
              <a:rPr lang="en-US" sz="4300" dirty="0" err="1" smtClean="0"/>
              <a:t>aplikasi</a:t>
            </a:r>
            <a:r>
              <a:rPr lang="en-US" sz="4300" dirty="0" smtClean="0"/>
              <a:t> </a:t>
            </a:r>
            <a:r>
              <a:rPr lang="en-US" sz="4300" dirty="0" err="1" smtClean="0"/>
              <a:t>lainnya</a:t>
            </a:r>
            <a:endParaRPr lang="en-US" sz="4300" dirty="0" smtClean="0"/>
          </a:p>
          <a:p>
            <a:r>
              <a:rPr lang="en-US" sz="4300" dirty="0" err="1" smtClean="0"/>
              <a:t>Handphone</a:t>
            </a:r>
            <a:r>
              <a:rPr lang="en-US" sz="4300" dirty="0" smtClean="0"/>
              <a:t>, internet, </a:t>
            </a:r>
            <a:r>
              <a:rPr lang="en-US" sz="4300" dirty="0" err="1" smtClean="0"/>
              <a:t>dll</a:t>
            </a:r>
            <a:endParaRPr lang="en-US" sz="4300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05001"/>
            <a:ext cx="4267200" cy="762000"/>
          </a:xfrm>
          <a:solidFill>
            <a:srgbClr val="FF000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>
              <a:buNone/>
            </a:pPr>
            <a:r>
              <a:rPr lang="en-US" dirty="0" err="1" smtClean="0"/>
              <a:t>Pekembangan</a:t>
            </a:r>
            <a:r>
              <a:rPr lang="en-US" dirty="0" smtClean="0"/>
              <a:t> </a:t>
            </a:r>
            <a:r>
              <a:rPr lang="en-US" dirty="0" err="1" smtClean="0"/>
              <a:t>zaman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04800" y="3124200"/>
            <a:ext cx="4267200" cy="762000"/>
          </a:xfrm>
          <a:prstGeom prst="rec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Meningkatnya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Populasi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Manusia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4800" y="4419600"/>
            <a:ext cx="4267200" cy="762000"/>
          </a:xfrm>
          <a:prstGeom prst="rec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Kebutuhan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&amp;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Kemudahan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4876800" y="2895600"/>
            <a:ext cx="1981200" cy="1219200"/>
          </a:xfrm>
          <a:prstGeom prst="rightArrow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Percepatan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endParaRPr lang="en-US" dirty="0"/>
          </a:p>
        </p:txBody>
      </p:sp>
      <p:cxnSp>
        <p:nvCxnSpPr>
          <p:cNvPr id="14" name="Straight Connector 13"/>
          <p:cNvCxnSpPr>
            <a:stCxn id="7" idx="1"/>
          </p:cNvCxnSpPr>
          <p:nvPr/>
        </p:nvCxnSpPr>
        <p:spPr>
          <a:xfrm rot="10800000">
            <a:off x="4572000" y="2057402"/>
            <a:ext cx="304800" cy="1447798"/>
          </a:xfrm>
          <a:prstGeom prst="line">
            <a:avLst/>
          </a:prstGeom>
          <a:ln w="381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7" idx="1"/>
            <a:endCxn id="5" idx="3"/>
          </p:cNvCxnSpPr>
          <p:nvPr/>
        </p:nvCxnSpPr>
        <p:spPr>
          <a:xfrm rot="10800000" flipV="1">
            <a:off x="4572000" y="3505200"/>
            <a:ext cx="304800" cy="1295400"/>
          </a:xfrm>
          <a:prstGeom prst="line">
            <a:avLst/>
          </a:prstGeom>
          <a:ln w="381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3" idx="2"/>
            <a:endCxn id="4" idx="0"/>
          </p:cNvCxnSpPr>
          <p:nvPr/>
        </p:nvCxnSpPr>
        <p:spPr>
          <a:xfrm rot="5400000">
            <a:off x="2209801" y="2895600"/>
            <a:ext cx="457199" cy="1588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rot="5400000">
            <a:off x="2210594" y="4190206"/>
            <a:ext cx="457199" cy="1588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6934200" y="2667000"/>
            <a:ext cx="2057400" cy="17526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en-US" sz="1600" dirty="0" err="1" smtClean="0"/>
              <a:t>Teknologi</a:t>
            </a:r>
            <a:r>
              <a:rPr lang="en-US" sz="1600" dirty="0" smtClean="0"/>
              <a:t> </a:t>
            </a:r>
            <a:r>
              <a:rPr lang="en-US" sz="1600" dirty="0" err="1" smtClean="0"/>
              <a:t>pertanian</a:t>
            </a:r>
            <a:endParaRPr lang="en-US" sz="1600" dirty="0" smtClean="0"/>
          </a:p>
          <a:p>
            <a:pPr>
              <a:buFont typeface="Arial" pitchFamily="34" charset="0"/>
              <a:buChar char="•"/>
            </a:pPr>
            <a:r>
              <a:rPr lang="en-US" sz="1600" dirty="0" err="1" smtClean="0"/>
              <a:t>Teknologi</a:t>
            </a:r>
            <a:r>
              <a:rPr lang="en-US" sz="1600" dirty="0" smtClean="0"/>
              <a:t> Kimia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err="1" smtClean="0"/>
              <a:t>Teknologi</a:t>
            </a:r>
            <a:r>
              <a:rPr lang="en-US" sz="1600" dirty="0" smtClean="0"/>
              <a:t> </a:t>
            </a:r>
            <a:r>
              <a:rPr lang="en-US" sz="1600" dirty="0" err="1" smtClean="0"/>
              <a:t>Sipil</a:t>
            </a:r>
            <a:endParaRPr lang="en-US" sz="1600" dirty="0" smtClean="0"/>
          </a:p>
          <a:p>
            <a:pPr>
              <a:buFont typeface="Arial" pitchFamily="34" charset="0"/>
              <a:buChar char="•"/>
            </a:pPr>
            <a:r>
              <a:rPr lang="en-US" sz="1600" dirty="0" err="1" smtClean="0"/>
              <a:t>Teknologi</a:t>
            </a:r>
            <a:r>
              <a:rPr lang="en-US" sz="1600" dirty="0" smtClean="0"/>
              <a:t> </a:t>
            </a:r>
            <a:r>
              <a:rPr lang="en-US" sz="1600" dirty="0" err="1" smtClean="0"/>
              <a:t>Komputer</a:t>
            </a:r>
            <a:endParaRPr lang="en-US" sz="1600" dirty="0" smtClean="0"/>
          </a:p>
          <a:p>
            <a:pPr>
              <a:buFont typeface="Arial" pitchFamily="34" charset="0"/>
              <a:buChar char="•"/>
            </a:pPr>
            <a:r>
              <a:rPr lang="en-US" sz="1600" dirty="0" err="1" smtClean="0"/>
              <a:t>Teknologi</a:t>
            </a:r>
            <a:r>
              <a:rPr lang="en-US" sz="1600" dirty="0" smtClean="0"/>
              <a:t> </a:t>
            </a:r>
            <a:r>
              <a:rPr lang="en-US" sz="1600" dirty="0" err="1" smtClean="0"/>
              <a:t>Industri</a:t>
            </a:r>
            <a:endParaRPr lang="en-US" sz="1600" dirty="0" smtClean="0"/>
          </a:p>
          <a:p>
            <a:pPr>
              <a:buFont typeface="Arial" pitchFamily="34" charset="0"/>
              <a:buChar char="•"/>
            </a:pPr>
            <a:r>
              <a:rPr lang="en-US" sz="1600" dirty="0" err="1" smtClean="0"/>
              <a:t>Teknologi</a:t>
            </a:r>
            <a:r>
              <a:rPr lang="en-US" sz="1600" dirty="0" smtClean="0"/>
              <a:t> </a:t>
            </a:r>
            <a:r>
              <a:rPr lang="en-US" sz="1600" dirty="0" err="1" smtClean="0"/>
              <a:t>Mesin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Teknologi</a:t>
            </a:r>
            <a:r>
              <a:rPr lang="en-US" dirty="0" smtClean="0"/>
              <a:t>???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12192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1600" b="1" dirty="0" smtClean="0"/>
              <a:t>“</a:t>
            </a:r>
            <a:r>
              <a:rPr lang="en-US" sz="1600" b="1" dirty="0" err="1" smtClean="0"/>
              <a:t>Pengetahuan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terbaru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dari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keahlian</a:t>
            </a:r>
            <a:r>
              <a:rPr lang="en-US" sz="1600" b="1" dirty="0" smtClean="0"/>
              <a:t>, </a:t>
            </a:r>
            <a:r>
              <a:rPr lang="en-US" sz="1600" b="1" dirty="0" err="1" smtClean="0"/>
              <a:t>pengetahuan</a:t>
            </a:r>
            <a:r>
              <a:rPr lang="en-US" sz="1600" b="1" dirty="0" smtClean="0"/>
              <a:t>, </a:t>
            </a:r>
            <a:r>
              <a:rPr lang="en-US" sz="1600" b="1" dirty="0" err="1" smtClean="0"/>
              <a:t>dan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praktik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dalam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produksi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konsumsi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dan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distribusi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dari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produk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dan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layanan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dalam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proses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pembangunan</a:t>
            </a:r>
            <a:r>
              <a:rPr lang="en-US" sz="1600" b="1" dirty="0" smtClean="0"/>
              <a:t>” </a:t>
            </a:r>
          </a:p>
          <a:p>
            <a:pPr algn="ctr">
              <a:buNone/>
            </a:pPr>
            <a:r>
              <a:rPr lang="en-US" sz="1200" i="1" dirty="0" smtClean="0"/>
              <a:t>Mitchell F. Rice : Information and communication Technologies and the global digital divide – Technology Transfer, Development, and Least Developing countries”</a:t>
            </a:r>
          </a:p>
          <a:p>
            <a:pPr algn="ctr">
              <a:buNone/>
            </a:pPr>
            <a:endParaRPr lang="en-US" sz="1600" i="1" dirty="0"/>
          </a:p>
          <a:p>
            <a:pPr algn="ctr">
              <a:buNone/>
            </a:pPr>
            <a:endParaRPr lang="en-US" sz="1600" i="1" dirty="0"/>
          </a:p>
        </p:txBody>
      </p:sp>
      <p:grpSp>
        <p:nvGrpSpPr>
          <p:cNvPr id="68" name="Group 67"/>
          <p:cNvGrpSpPr/>
          <p:nvPr/>
        </p:nvGrpSpPr>
        <p:grpSpPr>
          <a:xfrm>
            <a:off x="228600" y="2743200"/>
            <a:ext cx="8610600" cy="3886200"/>
            <a:chOff x="228600" y="2743200"/>
            <a:chExt cx="8610600" cy="3886200"/>
          </a:xfrm>
        </p:grpSpPr>
        <p:sp>
          <p:nvSpPr>
            <p:cNvPr id="4" name="Content Placeholder 2"/>
            <p:cNvSpPr txBox="1">
              <a:spLocks/>
            </p:cNvSpPr>
            <p:nvPr/>
          </p:nvSpPr>
          <p:spPr>
            <a:xfrm>
              <a:off x="457200" y="2743200"/>
              <a:ext cx="8229600" cy="533400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lnSpcReduction="10000"/>
            </a:bodyPr>
            <a:lstStyle/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DIAGRAM DEFINISI TEKNOLOGI</a:t>
              </a:r>
            </a:p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sz="1100" i="1" dirty="0" err="1" smtClean="0"/>
                <a:t>Sumber</a:t>
              </a:r>
              <a:r>
                <a:rPr lang="en-US" sz="1100" i="1" dirty="0" smtClean="0"/>
                <a:t> : </a:t>
              </a:r>
              <a:r>
                <a:rPr lang="en-US" sz="1100" i="1" dirty="0" err="1" smtClean="0"/>
                <a:t>Holzapple</a:t>
              </a:r>
              <a:r>
                <a:rPr lang="en-US" sz="1100" i="1" dirty="0" smtClean="0"/>
                <a:t>, Concepts in Engineering</a:t>
              </a:r>
              <a:endParaRPr kumimoji="0" lang="en-US" sz="11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endParaRPr kumimoji="0" lang="en-US" sz="1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endParaRPr kumimoji="0" lang="en-US" sz="1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" name="Oval 4"/>
            <p:cNvSpPr/>
            <p:nvPr/>
          </p:nvSpPr>
          <p:spPr>
            <a:xfrm>
              <a:off x="228600" y="4343400"/>
              <a:ext cx="1828800" cy="762000"/>
            </a:xfrm>
            <a:prstGeom prst="ellipse">
              <a:avLst/>
            </a:prstGeom>
            <a:solidFill>
              <a:srgbClr val="FF0000"/>
            </a:solidFill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500" b="1" dirty="0" smtClean="0"/>
                <a:t>TECHNOLOGY</a:t>
              </a:r>
              <a:endParaRPr lang="en-US" sz="1500" b="1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2438400" y="3962400"/>
              <a:ext cx="1600200" cy="304800"/>
            </a:xfrm>
            <a:prstGeom prst="rect">
              <a:avLst/>
            </a:prstGeom>
            <a:solidFill>
              <a:srgbClr val="002060"/>
            </a:solidFill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Knowledge</a:t>
              </a:r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2438400" y="4572000"/>
              <a:ext cx="1600200" cy="304800"/>
            </a:xfrm>
            <a:prstGeom prst="rect">
              <a:avLst/>
            </a:prstGeom>
            <a:solidFill>
              <a:srgbClr val="002060"/>
            </a:solidFill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Skill</a:t>
              </a: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438400" y="5181600"/>
              <a:ext cx="1600200" cy="304800"/>
            </a:xfrm>
            <a:prstGeom prst="rect">
              <a:avLst/>
            </a:prstGeom>
            <a:solidFill>
              <a:srgbClr val="002060"/>
            </a:solidFill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Practices</a:t>
              </a: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572000" y="4343400"/>
              <a:ext cx="1600200" cy="758952"/>
            </a:xfrm>
            <a:prstGeom prst="rect">
              <a:avLst/>
            </a:prstGeom>
            <a:solidFill>
              <a:srgbClr val="7030A0"/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Distribution &amp;</a:t>
              </a:r>
            </a:p>
            <a:p>
              <a:pPr algn="ctr"/>
              <a:r>
                <a:rPr lang="en-US" dirty="0" smtClean="0"/>
                <a:t>Consumption</a:t>
              </a:r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572000" y="3276600"/>
              <a:ext cx="1600200" cy="457200"/>
            </a:xfrm>
            <a:prstGeom prst="rect">
              <a:avLst/>
            </a:prstGeom>
            <a:solidFill>
              <a:srgbClr val="7030A0"/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Production</a:t>
              </a:r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572000" y="5715000"/>
              <a:ext cx="1600200" cy="457200"/>
            </a:xfrm>
            <a:prstGeom prst="rect">
              <a:avLst/>
            </a:prstGeom>
            <a:solidFill>
              <a:srgbClr val="7030A0"/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Services</a:t>
              </a:r>
              <a:endParaRPr lang="en-US" dirty="0"/>
            </a:p>
          </p:txBody>
        </p:sp>
        <p:sp>
          <p:nvSpPr>
            <p:cNvPr id="12" name="Oval 11"/>
            <p:cNvSpPr/>
            <p:nvPr/>
          </p:nvSpPr>
          <p:spPr>
            <a:xfrm>
              <a:off x="7010400" y="4343400"/>
              <a:ext cx="1828800" cy="762000"/>
            </a:xfrm>
            <a:prstGeom prst="ellipse">
              <a:avLst/>
            </a:prstGeom>
            <a:solidFill>
              <a:srgbClr val="FF0000"/>
            </a:solidFill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500" b="1" dirty="0" smtClean="0"/>
                <a:t>Economic Growth</a:t>
              </a:r>
              <a:endParaRPr lang="en-US" sz="1500" b="1" dirty="0"/>
            </a:p>
          </p:txBody>
        </p:sp>
        <p:cxnSp>
          <p:nvCxnSpPr>
            <p:cNvPr id="17" name="Straight Arrow Connector 16"/>
            <p:cNvCxnSpPr>
              <a:stCxn id="5" idx="6"/>
              <a:endCxn id="7" idx="1"/>
            </p:cNvCxnSpPr>
            <p:nvPr/>
          </p:nvCxnSpPr>
          <p:spPr>
            <a:xfrm>
              <a:off x="2057400" y="4724400"/>
              <a:ext cx="381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>
              <a:stCxn id="7" idx="3"/>
              <a:endCxn id="9" idx="1"/>
            </p:cNvCxnSpPr>
            <p:nvPr/>
          </p:nvCxnSpPr>
          <p:spPr>
            <a:xfrm flipV="1">
              <a:off x="4038600" y="4722876"/>
              <a:ext cx="533400" cy="1524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 flipV="1">
              <a:off x="6172200" y="4724400"/>
              <a:ext cx="762000" cy="1524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stCxn id="5" idx="6"/>
              <a:endCxn id="8" idx="1"/>
            </p:cNvCxnSpPr>
            <p:nvPr/>
          </p:nvCxnSpPr>
          <p:spPr>
            <a:xfrm>
              <a:off x="2057400" y="4724400"/>
              <a:ext cx="381000" cy="60960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stCxn id="5" idx="6"/>
              <a:endCxn id="6" idx="1"/>
            </p:cNvCxnSpPr>
            <p:nvPr/>
          </p:nvCxnSpPr>
          <p:spPr>
            <a:xfrm flipV="1">
              <a:off x="2057400" y="4114800"/>
              <a:ext cx="381000" cy="60960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/>
            <p:nvPr/>
          </p:nvCxnSpPr>
          <p:spPr>
            <a:xfrm>
              <a:off x="4267200" y="3505200"/>
              <a:ext cx="304800" cy="1588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/>
            <p:nvPr/>
          </p:nvCxnSpPr>
          <p:spPr>
            <a:xfrm>
              <a:off x="4267200" y="5943600"/>
              <a:ext cx="304800" cy="1588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48000" y="4724400"/>
              <a:ext cx="2438400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>
              <a:stCxn id="6" idx="3"/>
            </p:cNvCxnSpPr>
            <p:nvPr/>
          </p:nvCxnSpPr>
          <p:spPr>
            <a:xfrm>
              <a:off x="4038600" y="4114800"/>
              <a:ext cx="228600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4038600" y="5334000"/>
              <a:ext cx="228600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5295106" y="4761706"/>
              <a:ext cx="2514600" cy="1589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>
              <a:off x="6172200" y="3505200"/>
              <a:ext cx="381000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6172200" y="6019800"/>
              <a:ext cx="381000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65" name="Rectangle 64"/>
            <p:cNvSpPr/>
            <p:nvPr/>
          </p:nvSpPr>
          <p:spPr>
            <a:xfrm>
              <a:off x="4572000" y="3810000"/>
              <a:ext cx="16002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buFont typeface="Arial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 </a:t>
              </a:r>
              <a:r>
                <a:rPr lang="en-US" sz="1050" dirty="0" smtClean="0">
                  <a:solidFill>
                    <a:schemeClr val="tx1"/>
                  </a:solidFill>
                </a:rPr>
                <a:t>Food</a:t>
              </a:r>
            </a:p>
            <a:p>
              <a:pPr>
                <a:buFont typeface="Arial" pitchFamily="34" charset="0"/>
                <a:buChar char="•"/>
              </a:pPr>
              <a:r>
                <a:rPr lang="en-US" sz="1050" dirty="0" smtClean="0">
                  <a:solidFill>
                    <a:schemeClr val="tx1"/>
                  </a:solidFill>
                </a:rPr>
                <a:t>Energy</a:t>
              </a:r>
            </a:p>
            <a:p>
              <a:pPr>
                <a:buFont typeface="Arial" pitchFamily="34" charset="0"/>
                <a:buChar char="•"/>
              </a:pPr>
              <a:r>
                <a:rPr lang="en-US" sz="1050" dirty="0" smtClean="0">
                  <a:solidFill>
                    <a:schemeClr val="tx1"/>
                  </a:solidFill>
                </a:rPr>
                <a:t>Material</a:t>
              </a: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4572000" y="5105400"/>
              <a:ext cx="16002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buFont typeface="Arial" pitchFamily="34" charset="0"/>
                <a:buChar char="•"/>
              </a:pPr>
              <a:r>
                <a:rPr lang="en-US" sz="1050" dirty="0" smtClean="0">
                  <a:solidFill>
                    <a:schemeClr val="tx1"/>
                  </a:solidFill>
                </a:rPr>
                <a:t>Transportation</a:t>
              </a:r>
            </a:p>
            <a:p>
              <a:pPr>
                <a:buFont typeface="Arial" pitchFamily="34" charset="0"/>
                <a:buChar char="•"/>
              </a:pPr>
              <a:r>
                <a:rPr lang="en-US" sz="1050" dirty="0" smtClean="0">
                  <a:solidFill>
                    <a:schemeClr val="tx1"/>
                  </a:solidFill>
                </a:rPr>
                <a:t>Communication</a:t>
              </a: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4572000" y="6172200"/>
              <a:ext cx="16002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buFont typeface="Arial" pitchFamily="34" charset="0"/>
                <a:buChar char="•"/>
              </a:pPr>
              <a:r>
                <a:rPr lang="en-US" sz="1050" dirty="0" smtClean="0">
                  <a:solidFill>
                    <a:schemeClr val="tx1"/>
                  </a:solidFill>
                </a:rPr>
                <a:t>Trading</a:t>
              </a:r>
            </a:p>
            <a:p>
              <a:pPr>
                <a:buFont typeface="Arial" pitchFamily="34" charset="0"/>
                <a:buChar char="•"/>
              </a:pPr>
              <a:r>
                <a:rPr lang="en-US" sz="1050" dirty="0" smtClean="0">
                  <a:solidFill>
                    <a:schemeClr val="tx1"/>
                  </a:solidFill>
                </a:rPr>
                <a:t>Banking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Pertumbuhan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371599"/>
          </a:xfrm>
        </p:spPr>
        <p:txBody>
          <a:bodyPr>
            <a:normAutofit fontScale="47500" lnSpcReduction="20000"/>
          </a:bodyPr>
          <a:lstStyle/>
          <a:p>
            <a:r>
              <a:rPr lang="en-US" dirty="0" err="1" smtClean="0"/>
              <a:t>Teknologi</a:t>
            </a:r>
            <a:r>
              <a:rPr lang="en-US" dirty="0" smtClean="0"/>
              <a:t> </a:t>
            </a:r>
            <a:r>
              <a:rPr lang="en-US" dirty="0" err="1" smtClean="0"/>
              <a:t>berkembang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utama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kesejahteraan</a:t>
            </a:r>
            <a:r>
              <a:rPr lang="en-US" dirty="0" smtClean="0"/>
              <a:t> yang </a:t>
            </a:r>
            <a:r>
              <a:rPr lang="en-US" dirty="0" err="1" smtClean="0"/>
              <a:t>didasarkan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/</a:t>
            </a:r>
            <a:r>
              <a:rPr lang="en-US" dirty="0" err="1" smtClean="0"/>
              <a:t>sosial</a:t>
            </a:r>
            <a:r>
              <a:rPr lang="en-US" dirty="0" smtClean="0"/>
              <a:t>,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daya</a:t>
            </a:r>
            <a:r>
              <a:rPr lang="en-US" dirty="0" smtClean="0"/>
              <a:t> </a:t>
            </a:r>
            <a:r>
              <a:rPr lang="en-US" dirty="0" err="1" smtClean="0"/>
              <a:t>alam</a:t>
            </a:r>
            <a:r>
              <a:rPr lang="en-US" dirty="0" smtClean="0"/>
              <a:t>, </a:t>
            </a:r>
            <a:r>
              <a:rPr lang="en-US" dirty="0" err="1" smtClean="0"/>
              <a:t>lingkungan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pengembangan</a:t>
            </a:r>
            <a:endParaRPr lang="en-US" dirty="0" smtClean="0"/>
          </a:p>
          <a:p>
            <a:r>
              <a:rPr lang="en-US" b="1" dirty="0" err="1" smtClean="0"/>
              <a:t>Artinya</a:t>
            </a:r>
            <a:r>
              <a:rPr lang="en-US" b="1" dirty="0" smtClean="0"/>
              <a:t> :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perkembangan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r>
              <a:rPr lang="en-US" dirty="0" smtClean="0"/>
              <a:t> </a:t>
            </a:r>
            <a:r>
              <a:rPr lang="en-US" dirty="0" err="1" smtClean="0"/>
              <a:t>selalu</a:t>
            </a:r>
            <a:r>
              <a:rPr lang="en-US" dirty="0" smtClean="0"/>
              <a:t> </a:t>
            </a:r>
            <a:r>
              <a:rPr lang="en-US" dirty="0" err="1" smtClean="0"/>
              <a:t>disertai</a:t>
            </a:r>
            <a:r>
              <a:rPr lang="en-US" dirty="0" smtClean="0"/>
              <a:t> </a:t>
            </a:r>
            <a:r>
              <a:rPr lang="en-US" dirty="0" err="1" smtClean="0"/>
              <a:t>tanggung</a:t>
            </a:r>
            <a:r>
              <a:rPr lang="en-US" dirty="0" smtClean="0"/>
              <a:t> </a:t>
            </a:r>
            <a:r>
              <a:rPr lang="en-US" dirty="0" err="1" smtClean="0"/>
              <a:t>jawab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konsekuensi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segala</a:t>
            </a:r>
            <a:r>
              <a:rPr lang="en-US" dirty="0" smtClean="0"/>
              <a:t> </a:t>
            </a:r>
            <a:r>
              <a:rPr lang="en-US" dirty="0" err="1" smtClean="0"/>
              <a:t>akibatnya</a:t>
            </a:r>
            <a:r>
              <a:rPr lang="en-US" dirty="0" smtClean="0"/>
              <a:t>. </a:t>
            </a:r>
            <a:r>
              <a:rPr lang="en-US" dirty="0" err="1" smtClean="0"/>
              <a:t>Pertumbuhan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terpacu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kesejahteraan</a:t>
            </a:r>
            <a:r>
              <a:rPr lang="en-US" dirty="0" smtClean="0"/>
              <a:t>/</a:t>
            </a:r>
            <a:r>
              <a:rPr lang="en-US" dirty="0" err="1" smtClean="0"/>
              <a:t>keuntungan</a:t>
            </a:r>
            <a:r>
              <a:rPr lang="en-US" dirty="0" smtClean="0"/>
              <a:t> </a:t>
            </a:r>
            <a:r>
              <a:rPr lang="en-US" dirty="0" err="1" smtClean="0"/>
              <a:t>semata</a:t>
            </a:r>
            <a:r>
              <a:rPr lang="en-US" dirty="0" smtClean="0"/>
              <a:t>, </a:t>
            </a:r>
            <a:r>
              <a:rPr lang="en-US" dirty="0" err="1" smtClean="0"/>
              <a:t>tapi</a:t>
            </a:r>
            <a:r>
              <a:rPr lang="en-US" dirty="0" smtClean="0"/>
              <a:t> </a:t>
            </a:r>
            <a:r>
              <a:rPr lang="en-US" dirty="0" err="1" smtClean="0"/>
              <a:t>bertanggung</a:t>
            </a:r>
            <a:r>
              <a:rPr lang="en-US" dirty="0" smtClean="0"/>
              <a:t> </a:t>
            </a:r>
            <a:r>
              <a:rPr lang="en-US" dirty="0" err="1" smtClean="0"/>
              <a:t>jawab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keberlangsungan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hidup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masa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depan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manusia</a:t>
            </a:r>
            <a:r>
              <a:rPr lang="en-US" dirty="0" smtClean="0"/>
              <a:t>,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pemenuhan</a:t>
            </a:r>
            <a:r>
              <a:rPr lang="en-US" dirty="0" smtClean="0"/>
              <a:t> </a:t>
            </a:r>
            <a:r>
              <a:rPr lang="en-US" dirty="0" err="1" smtClean="0"/>
              <a:t>kebutuhan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990600" y="3352800"/>
            <a:ext cx="1524000" cy="3810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Budaya</a:t>
            </a:r>
            <a:r>
              <a:rPr lang="en-US" dirty="0" smtClean="0">
                <a:solidFill>
                  <a:schemeClr val="tx1"/>
                </a:solidFill>
              </a:rPr>
              <a:t>/</a:t>
            </a:r>
            <a:r>
              <a:rPr lang="en-US" dirty="0" err="1" smtClean="0">
                <a:solidFill>
                  <a:schemeClr val="tx1"/>
                </a:solidFill>
              </a:rPr>
              <a:t>sosial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90600" y="4114800"/>
            <a:ext cx="1524000" cy="5334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Sumber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daya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alam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90600" y="5029200"/>
            <a:ext cx="1524000" cy="5334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Lingkungan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429000" y="5715000"/>
            <a:ext cx="1524000" cy="5334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Research &amp; development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124200" y="3886200"/>
            <a:ext cx="2209800" cy="99060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TECHNOLOGY</a:t>
            </a:r>
            <a:endParaRPr lang="en-US" dirty="0"/>
          </a:p>
        </p:txBody>
      </p:sp>
      <p:cxnSp>
        <p:nvCxnSpPr>
          <p:cNvPr id="10" name="Straight Arrow Connector 9"/>
          <p:cNvCxnSpPr>
            <a:stCxn id="4" idx="3"/>
            <a:endCxn id="8" idx="1"/>
          </p:cNvCxnSpPr>
          <p:nvPr/>
        </p:nvCxnSpPr>
        <p:spPr>
          <a:xfrm>
            <a:off x="2514600" y="3543300"/>
            <a:ext cx="933218" cy="48797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5" idx="3"/>
            <a:endCxn id="8" idx="2"/>
          </p:cNvCxnSpPr>
          <p:nvPr/>
        </p:nvCxnSpPr>
        <p:spPr>
          <a:xfrm>
            <a:off x="2514600" y="4381500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6" idx="3"/>
            <a:endCxn id="8" idx="3"/>
          </p:cNvCxnSpPr>
          <p:nvPr/>
        </p:nvCxnSpPr>
        <p:spPr>
          <a:xfrm flipV="1">
            <a:off x="2514600" y="4731730"/>
            <a:ext cx="933218" cy="56417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7" idx="0"/>
            <a:endCxn id="8" idx="4"/>
          </p:cNvCxnSpPr>
          <p:nvPr/>
        </p:nvCxnSpPr>
        <p:spPr>
          <a:xfrm rot="5400000" flipH="1" flipV="1">
            <a:off x="3790950" y="5276850"/>
            <a:ext cx="838200" cy="381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6019800" y="3886200"/>
            <a:ext cx="2209800" cy="9906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Peningkatan</a:t>
            </a:r>
            <a:r>
              <a:rPr lang="en-US" dirty="0" smtClean="0"/>
              <a:t> </a:t>
            </a:r>
            <a:r>
              <a:rPr lang="en-US" dirty="0" err="1" smtClean="0"/>
              <a:t>Kesejahteraan</a:t>
            </a:r>
            <a:endParaRPr lang="en-US" dirty="0"/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5334000" y="4343400"/>
            <a:ext cx="609600" cy="1588"/>
          </a:xfrm>
          <a:prstGeom prst="straightConnector1">
            <a:avLst/>
          </a:prstGeom>
          <a:ln w="76200"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antar</a:t>
            </a:r>
            <a:r>
              <a:rPr lang="en-US" dirty="0" smtClean="0"/>
              <a:t> </a:t>
            </a:r>
            <a:r>
              <a:rPr lang="en-US" dirty="0" err="1" smtClean="0"/>
              <a:t>empat</a:t>
            </a:r>
            <a:r>
              <a:rPr lang="en-US" dirty="0" smtClean="0"/>
              <a:t> parameter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1752600"/>
            <a:ext cx="3733800" cy="609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000" dirty="0" err="1" smtClean="0"/>
              <a:t>Budaya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sosial</a:t>
            </a:r>
            <a:endParaRPr lang="en-US" sz="2000" dirty="0"/>
          </a:p>
        </p:txBody>
      </p:sp>
      <p:sp>
        <p:nvSpPr>
          <p:cNvPr id="4" name="Quad Arrow 3"/>
          <p:cNvSpPr/>
          <p:nvPr/>
        </p:nvSpPr>
        <p:spPr>
          <a:xfrm>
            <a:off x="2971800" y="2209800"/>
            <a:ext cx="2590800" cy="2286000"/>
          </a:xfrm>
          <a:prstGeom prst="quad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TECHNOLOGY</a:t>
            </a:r>
            <a:endParaRPr lang="en-US" sz="24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562600" y="3048000"/>
            <a:ext cx="16764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Lingkungan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914400" y="3124200"/>
            <a:ext cx="2057400" cy="45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Sumber</a:t>
            </a:r>
            <a:r>
              <a:rPr kumimoji="0" lang="en-US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Daya</a:t>
            </a:r>
            <a:r>
              <a:rPr kumimoji="0" lang="en-US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Alam</a:t>
            </a: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276600" y="4495800"/>
            <a:ext cx="2057400" cy="45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Science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/>
              <a:t>Eksternal</a:t>
            </a:r>
            <a:r>
              <a:rPr lang="en-US" dirty="0" smtClean="0"/>
              <a:t> </a:t>
            </a:r>
            <a:r>
              <a:rPr lang="en-US" dirty="0" err="1" smtClean="0"/>
              <a:t>Pertumbuhan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828800"/>
          </a:xfrm>
        </p:spPr>
        <p:txBody>
          <a:bodyPr>
            <a:normAutofit/>
          </a:bodyPr>
          <a:lstStyle/>
          <a:p>
            <a:r>
              <a:rPr lang="en-US" sz="1800" dirty="0" smtClean="0"/>
              <a:t>Negara</a:t>
            </a:r>
          </a:p>
          <a:p>
            <a:r>
              <a:rPr lang="en-US" sz="1800" dirty="0" err="1" smtClean="0"/>
              <a:t>Politik</a:t>
            </a:r>
            <a:endParaRPr lang="en-US" sz="1800" dirty="0" smtClean="0"/>
          </a:p>
          <a:p>
            <a:r>
              <a:rPr lang="en-US" sz="1800" dirty="0" err="1" smtClean="0"/>
              <a:t>Pertahanan</a:t>
            </a:r>
            <a:r>
              <a:rPr lang="en-US" sz="1800" dirty="0" smtClean="0"/>
              <a:t> </a:t>
            </a:r>
            <a:r>
              <a:rPr lang="en-US" sz="1800" dirty="0" err="1" smtClean="0"/>
              <a:t>nasional</a:t>
            </a:r>
            <a:endParaRPr lang="en-US" sz="1800" dirty="0" smtClean="0"/>
          </a:p>
          <a:p>
            <a:r>
              <a:rPr lang="en-US" sz="1800" dirty="0" err="1" smtClean="0"/>
              <a:t>Peraturan</a:t>
            </a:r>
            <a:r>
              <a:rPr lang="en-US" sz="1800" dirty="0" smtClean="0"/>
              <a:t>/UU</a:t>
            </a:r>
          </a:p>
          <a:p>
            <a:r>
              <a:rPr lang="en-US" sz="1800" dirty="0" err="1" smtClean="0"/>
              <a:t>Pendidikan</a:t>
            </a:r>
            <a:endParaRPr lang="en-US" sz="18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3505200"/>
            <a:ext cx="8229600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R="0" lvl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Dengan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penerapan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teknologi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yang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tepat</a:t>
            </a:r>
            <a:r>
              <a:rPr lang="en-US" dirty="0" smtClean="0"/>
              <a:t>, </a:t>
            </a:r>
            <a:r>
              <a:rPr lang="en-US" dirty="0" err="1" smtClean="0"/>
              <a:t>mampu</a:t>
            </a:r>
            <a:r>
              <a:rPr lang="en-US" dirty="0" smtClean="0"/>
              <a:t> </a:t>
            </a:r>
            <a:r>
              <a:rPr lang="en-US" dirty="0" err="1" smtClean="0"/>
              <a:t>dibuktikan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 smtClean="0"/>
              <a:t>pertumbuhan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.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4495800"/>
            <a:ext cx="8229600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R="0" lvl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BUT WHY??? Indonesia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belum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bisa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memiliki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pertumbuhan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ekonomi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yang </a:t>
            </a:r>
            <a:r>
              <a:rPr kumimoji="0" lang="en-US" sz="1800" b="0" i="0" u="none" strike="noStrike" kern="1200" cap="none" spc="0" normalizeH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bagus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</TotalTime>
  <Words>597</Words>
  <Application>Microsoft Office PowerPoint</Application>
  <PresentationFormat>On-screen Show (4:3)</PresentationFormat>
  <Paragraphs>142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Awal Mula Rekayasa Teknologi 2</vt:lpstr>
      <vt:lpstr>Teknologi bergerak mengikuti zaman</vt:lpstr>
      <vt:lpstr>Teknologi bergerak mengikuti zaman</vt:lpstr>
      <vt:lpstr>Teknologi bergerak mengikuti zaman</vt:lpstr>
      <vt:lpstr>Slide 5</vt:lpstr>
      <vt:lpstr>Teknologi???</vt:lpstr>
      <vt:lpstr>Pertumbuhan Teknologi</vt:lpstr>
      <vt:lpstr>Hubungan antar empat parameter </vt:lpstr>
      <vt:lpstr>Faktor Eksternal Pertumbuhan Teknologi</vt:lpstr>
      <vt:lpstr>Arah Pertumbuhan Teknologi</vt:lpstr>
    </vt:vector>
  </TitlesOfParts>
  <Company>psikologi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Awal Mula Rekayasa Teknologi 2</dc:title>
  <dc:creator>oki mardiawan</dc:creator>
  <cp:lastModifiedBy>axioo</cp:lastModifiedBy>
  <cp:revision>21</cp:revision>
  <dcterms:created xsi:type="dcterms:W3CDTF">2009-09-28T11:33:46Z</dcterms:created>
  <dcterms:modified xsi:type="dcterms:W3CDTF">2012-10-17T04:42:33Z</dcterms:modified>
</cp:coreProperties>
</file>