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38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A530-B8A8-4943-94A7-83F757934355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1ABD-9A82-45FC-9DDA-4B19D0947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1066800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 Peradaban Mesir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1600200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Piramida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err="1" smtClean="0"/>
              <a:t>Spinx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626192"/>
            <a:ext cx="3581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Peradaban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Mesopotamia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5800" y="3930992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Taman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gantung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24400" y="1600200"/>
            <a:ext cx="1676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Mummy</a:t>
            </a:r>
          </a:p>
        </p:txBody>
      </p:sp>
      <p:pic>
        <p:nvPicPr>
          <p:cNvPr id="9" name="Picture 8" descr="1463u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388192"/>
            <a:ext cx="2530414" cy="1676400"/>
          </a:xfrm>
          <a:prstGeom prst="rect">
            <a:avLst/>
          </a:prstGeom>
        </p:spPr>
      </p:pic>
      <p:pic>
        <p:nvPicPr>
          <p:cNvPr id="10" name="Picture 9" descr="acq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388192"/>
            <a:ext cx="2286000" cy="1707808"/>
          </a:xfrm>
          <a:prstGeom prst="rect">
            <a:avLst/>
          </a:prstGeom>
        </p:spPr>
      </p:pic>
      <p:pic>
        <p:nvPicPr>
          <p:cNvPr id="11" name="Picture 10" descr="egypt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524000"/>
            <a:ext cx="2602763" cy="1845596"/>
          </a:xfrm>
          <a:prstGeom prst="rect">
            <a:avLst/>
          </a:prstGeom>
        </p:spPr>
      </p:pic>
      <p:pic>
        <p:nvPicPr>
          <p:cNvPr id="12" name="Picture 11" descr="raiseupthede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1600200"/>
            <a:ext cx="2341921" cy="1741546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4953000" y="3626192"/>
            <a:ext cx="3581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Peradaban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Roma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029200" y="3930992"/>
            <a:ext cx="2667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Aquaduct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asasi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otomatisasi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intelektual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penemunya</a:t>
            </a:r>
            <a:r>
              <a:rPr lang="en-US" dirty="0" smtClean="0"/>
              <a:t> </a:t>
            </a:r>
            <a:r>
              <a:rPr lang="en-US" dirty="0" err="1" smtClean="0"/>
              <a:t>memutuhkan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paten/HAKI </a:t>
            </a:r>
            <a:r>
              <a:rPr lang="en-US" dirty="0" err="1" smtClean="0"/>
              <a:t>tersertifikasi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penemu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b="1" dirty="0" err="1" smtClean="0"/>
              <a:t>Pasar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kecilnya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eksploitasi</a:t>
            </a:r>
            <a:r>
              <a:rPr lang="en-US" dirty="0" smtClean="0"/>
              <a:t> SDA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diperhitungkan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diperbaharui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en-US" dirty="0" smtClean="0"/>
          </a:p>
          <a:p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pemanasan</a:t>
            </a:r>
            <a:r>
              <a:rPr lang="en-US" dirty="0" smtClean="0"/>
              <a:t> global, </a:t>
            </a:r>
            <a:r>
              <a:rPr lang="en-US" dirty="0" err="1" smtClean="0"/>
              <a:t>jebolnya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ozon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Buruh</a:t>
            </a:r>
            <a:endParaRPr lang="en-US" b="1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: labor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Teknologi</a:t>
            </a:r>
            <a:r>
              <a:rPr lang="en-US" dirty="0" smtClean="0"/>
              <a:t> 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Periode</a:t>
            </a:r>
            <a:r>
              <a:rPr lang="en-US" b="1" dirty="0" smtClean="0"/>
              <a:t> 1200 SM – 1M :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endParaRPr lang="en-US" dirty="0" smtClean="0"/>
          </a:p>
          <a:p>
            <a:r>
              <a:rPr lang="en-US" dirty="0" err="1" smtClean="0"/>
              <a:t>Pedang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 smtClean="0"/>
          </a:p>
          <a:p>
            <a:r>
              <a:rPr lang="en-US" dirty="0" err="1" smtClean="0"/>
              <a:t>Menara-menara</a:t>
            </a:r>
            <a:r>
              <a:rPr lang="en-US" dirty="0" smtClean="0"/>
              <a:t> </a:t>
            </a:r>
            <a:r>
              <a:rPr lang="en-US" dirty="0" err="1" smtClean="0"/>
              <a:t>disempurnakan</a:t>
            </a:r>
            <a:endParaRPr lang="en-US" dirty="0" smtClean="0"/>
          </a:p>
          <a:p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Archimedes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endParaRPr lang="en-US" dirty="0" smtClean="0"/>
          </a:p>
          <a:p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arsitektural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Roma</a:t>
            </a:r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1M-1000 M</a:t>
            </a:r>
          </a:p>
          <a:p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mesiu</a:t>
            </a:r>
            <a:r>
              <a:rPr lang="en-US" dirty="0" smtClean="0"/>
              <a:t>/</a:t>
            </a:r>
            <a:r>
              <a:rPr lang="en-US" dirty="0" err="1" smtClean="0"/>
              <a:t>bubuk</a:t>
            </a:r>
            <a:r>
              <a:rPr lang="en-US" dirty="0" smtClean="0"/>
              <a:t> </a:t>
            </a:r>
            <a:r>
              <a:rPr lang="en-US" dirty="0" err="1" smtClean="0"/>
              <a:t>senjata</a:t>
            </a:r>
            <a:endParaRPr lang="en-US" dirty="0" smtClean="0"/>
          </a:p>
          <a:p>
            <a:r>
              <a:rPr lang="en-US" dirty="0" err="1" smtClean="0"/>
              <a:t>Pabrikasi</a:t>
            </a:r>
            <a:r>
              <a:rPr lang="en-US" dirty="0" smtClean="0"/>
              <a:t> </a:t>
            </a:r>
            <a:r>
              <a:rPr lang="en-US" dirty="0" err="1" smtClean="0"/>
              <a:t>kapas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sutra</a:t>
            </a:r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1000M – 1400M</a:t>
            </a:r>
          </a:p>
          <a:p>
            <a:r>
              <a:rPr lang="en-US" dirty="0" err="1" smtClean="0"/>
              <a:t>Industri</a:t>
            </a:r>
            <a:r>
              <a:rPr lang="en-US" dirty="0" smtClean="0"/>
              <a:t> sutra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keramik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smtClean="0"/>
              <a:t>Leonardo </a:t>
            </a:r>
            <a:r>
              <a:rPr lang="en-US" dirty="0" err="1" smtClean="0"/>
              <a:t>Fibinacci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didunia</a:t>
            </a:r>
            <a:r>
              <a:rPr lang="en-US" dirty="0" smtClean="0"/>
              <a:t> Barat</a:t>
            </a:r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 1400 – 1700 :</a:t>
            </a:r>
          </a:p>
          <a:p>
            <a:r>
              <a:rPr lang="en-US" dirty="0" err="1" smtClean="0"/>
              <a:t>Ditemukan</a:t>
            </a:r>
            <a:r>
              <a:rPr lang="en-US" dirty="0" smtClean="0"/>
              <a:t> toilet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 smtClean="0"/>
          </a:p>
          <a:p>
            <a:r>
              <a:rPr lang="en-US" dirty="0" smtClean="0"/>
              <a:t>Galileo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teleskop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 </a:t>
            </a:r>
            <a:r>
              <a:rPr lang="en-US" dirty="0" err="1" smtClean="0"/>
              <a:t>rotasi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 smtClean="0"/>
          </a:p>
          <a:p>
            <a:r>
              <a:rPr lang="en-US" dirty="0" err="1" smtClean="0"/>
              <a:t>Hukum</a:t>
            </a:r>
            <a:r>
              <a:rPr lang="en-US" dirty="0" smtClean="0"/>
              <a:t> gas Boyle,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volume </a:t>
            </a:r>
            <a:r>
              <a:rPr lang="en-US" dirty="0" err="1" smtClean="0"/>
              <a:t>pada</a:t>
            </a:r>
            <a:r>
              <a:rPr lang="en-US" dirty="0" smtClean="0"/>
              <a:t>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1700 - 1800</a:t>
            </a:r>
          </a:p>
          <a:p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 smtClean="0"/>
          </a:p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James Watt</a:t>
            </a:r>
          </a:p>
          <a:p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1800-1825</a:t>
            </a:r>
          </a:p>
          <a:p>
            <a:r>
              <a:rPr lang="en-US" dirty="0" err="1" smtClean="0"/>
              <a:t>Otomatisasi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endParaRPr lang="en-US" dirty="0" smtClean="0"/>
          </a:p>
          <a:p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kawat</a:t>
            </a:r>
            <a:r>
              <a:rPr lang="en-US" dirty="0" smtClean="0"/>
              <a:t> </a:t>
            </a:r>
            <a:r>
              <a:rPr lang="en-US" dirty="0" err="1" smtClean="0"/>
              <a:t>telegraf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zaman</a:t>
            </a:r>
            <a:r>
              <a:rPr lang="en-US" b="1" dirty="0" smtClean="0"/>
              <a:t> 1825 – 1875</a:t>
            </a:r>
          </a:p>
          <a:p>
            <a:r>
              <a:rPr lang="en-US" dirty="0" smtClean="0"/>
              <a:t>Material </a:t>
            </a:r>
            <a:r>
              <a:rPr lang="en-US" dirty="0" err="1" smtClean="0"/>
              <a:t>sintetis</a:t>
            </a:r>
            <a:endParaRPr lang="en-US" dirty="0" smtClean="0"/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endParaRPr lang="en-US" dirty="0" smtClean="0"/>
          </a:p>
          <a:p>
            <a:r>
              <a:rPr lang="en-US" dirty="0" err="1" smtClean="0"/>
              <a:t>Pengeboran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Pennsylvania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tik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Perkembangan</a:t>
            </a:r>
            <a:r>
              <a:rPr lang="en-US" b="1" dirty="0" smtClean="0"/>
              <a:t>  1875-1900:</a:t>
            </a:r>
          </a:p>
          <a:p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dipatenkan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Alexander Graham Bell</a:t>
            </a:r>
          </a:p>
          <a:p>
            <a:r>
              <a:rPr lang="en-US" dirty="0" smtClean="0"/>
              <a:t>Bola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fonograf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Thomas Alfa Edison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Gottlieb Daimler</a:t>
            </a:r>
          </a:p>
          <a:p>
            <a:r>
              <a:rPr lang="en-US" dirty="0" err="1" smtClean="0"/>
              <a:t>Automobil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Karl Benz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300" b="1" dirty="0" err="1" smtClean="0"/>
              <a:t>Perkembangan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zaman</a:t>
            </a:r>
            <a:r>
              <a:rPr lang="en-US" sz="4300" b="1" dirty="0" smtClean="0"/>
              <a:t> 1900-1925</a:t>
            </a:r>
          </a:p>
          <a:p>
            <a:r>
              <a:rPr lang="en-US" sz="4300" dirty="0" smtClean="0"/>
              <a:t>Wright </a:t>
            </a:r>
            <a:r>
              <a:rPr lang="en-US" sz="4300" dirty="0" err="1" smtClean="0"/>
              <a:t>bersaudara</a:t>
            </a:r>
            <a:r>
              <a:rPr lang="en-US" sz="4300" dirty="0" smtClean="0"/>
              <a:t> </a:t>
            </a:r>
            <a:r>
              <a:rPr lang="en-US" sz="4300" dirty="0" err="1" smtClean="0"/>
              <a:t>menyelesaikan</a:t>
            </a:r>
            <a:r>
              <a:rPr lang="en-US" sz="4300" dirty="0" smtClean="0"/>
              <a:t> </a:t>
            </a:r>
            <a:r>
              <a:rPr lang="en-US" sz="4300" dirty="0" err="1" smtClean="0"/>
              <a:t>pesawat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pertamanya</a:t>
            </a:r>
            <a:endParaRPr lang="en-US" sz="4300" dirty="0" smtClean="0"/>
          </a:p>
          <a:p>
            <a:r>
              <a:rPr lang="en-US" sz="4300" dirty="0" smtClean="0"/>
              <a:t>Ford </a:t>
            </a:r>
            <a:r>
              <a:rPr lang="en-US" sz="4300" dirty="0" err="1" smtClean="0"/>
              <a:t>mengembangkan</a:t>
            </a:r>
            <a:r>
              <a:rPr lang="en-US" sz="4300" dirty="0" smtClean="0"/>
              <a:t>  </a:t>
            </a:r>
            <a:r>
              <a:rPr lang="en-US" sz="4300" dirty="0" err="1" smtClean="0"/>
              <a:t>mein</a:t>
            </a:r>
            <a:r>
              <a:rPr lang="en-US" sz="4300" dirty="0" smtClean="0"/>
              <a:t> diesel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traktor</a:t>
            </a:r>
            <a:endParaRPr lang="en-US" sz="4300" dirty="0" smtClean="0"/>
          </a:p>
          <a:p>
            <a:r>
              <a:rPr lang="en-US" sz="4300" dirty="0" err="1" smtClean="0"/>
              <a:t>Penerbangan</a:t>
            </a:r>
            <a:r>
              <a:rPr lang="en-US" sz="4300" dirty="0" smtClean="0"/>
              <a:t> </a:t>
            </a:r>
            <a:r>
              <a:rPr lang="en-US" sz="4300" dirty="0" err="1" smtClean="0"/>
              <a:t>pesawat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</a:t>
            </a:r>
            <a:r>
              <a:rPr lang="en-US" sz="4300" dirty="0" err="1" smtClean="0"/>
              <a:t>dari</a:t>
            </a:r>
            <a:r>
              <a:rPr lang="en-US" sz="4300" dirty="0" smtClean="0"/>
              <a:t> Paris </a:t>
            </a:r>
            <a:r>
              <a:rPr lang="en-US" sz="4300" dirty="0" err="1" smtClean="0"/>
              <a:t>ke</a:t>
            </a:r>
            <a:r>
              <a:rPr lang="en-US" sz="4300" dirty="0" smtClean="0"/>
              <a:t> London</a:t>
            </a:r>
          </a:p>
          <a:p>
            <a:r>
              <a:rPr lang="en-US" sz="4300" dirty="0" smtClean="0"/>
              <a:t>Detroit </a:t>
            </a:r>
            <a:r>
              <a:rPr lang="en-US" sz="4300" dirty="0" err="1" smtClean="0"/>
              <a:t>menjadi</a:t>
            </a:r>
            <a:r>
              <a:rPr lang="en-US" sz="4300" dirty="0" smtClean="0"/>
              <a:t> </a:t>
            </a:r>
            <a:r>
              <a:rPr lang="en-US" sz="4300" dirty="0" err="1" smtClean="0"/>
              <a:t>pusat</a:t>
            </a:r>
            <a:r>
              <a:rPr lang="en-US" sz="4300" dirty="0" smtClean="0"/>
              <a:t> </a:t>
            </a:r>
            <a:r>
              <a:rPr lang="en-US" sz="4300" dirty="0" err="1" smtClean="0"/>
              <a:t>industri</a:t>
            </a:r>
            <a:r>
              <a:rPr lang="en-US" sz="4300" dirty="0" smtClean="0"/>
              <a:t> </a:t>
            </a:r>
            <a:r>
              <a:rPr lang="en-US" sz="4300" dirty="0" err="1" smtClean="0"/>
              <a:t>mobil</a:t>
            </a:r>
            <a:endParaRPr lang="en-US" sz="4300" dirty="0" smtClean="0"/>
          </a:p>
          <a:p>
            <a:pPr>
              <a:buNone/>
            </a:pPr>
            <a:r>
              <a:rPr lang="en-US" sz="4300" b="1" dirty="0" err="1" smtClean="0"/>
              <a:t>Perkembangan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zaman</a:t>
            </a:r>
            <a:r>
              <a:rPr lang="en-US" sz="4300" b="1" dirty="0" smtClean="0"/>
              <a:t> 1925-1950</a:t>
            </a:r>
          </a:p>
          <a:p>
            <a:r>
              <a:rPr lang="en-US" sz="4300" dirty="0" err="1" smtClean="0"/>
              <a:t>Televisi</a:t>
            </a:r>
            <a:r>
              <a:rPr lang="en-US" sz="4300" dirty="0" smtClean="0"/>
              <a:t> </a:t>
            </a:r>
            <a:r>
              <a:rPr lang="en-US" sz="4300" dirty="0" err="1" smtClean="0"/>
              <a:t>primitif</a:t>
            </a:r>
            <a:r>
              <a:rPr lang="en-US" sz="4300" dirty="0" smtClean="0"/>
              <a:t> </a:t>
            </a:r>
            <a:r>
              <a:rPr lang="en-US" sz="4300" dirty="0" err="1" smtClean="0"/>
              <a:t>oleh</a:t>
            </a:r>
            <a:r>
              <a:rPr lang="en-US" sz="4300" dirty="0" smtClean="0"/>
              <a:t> John </a:t>
            </a:r>
            <a:r>
              <a:rPr lang="en-US" sz="4300" dirty="0" err="1" smtClean="0"/>
              <a:t>Logie</a:t>
            </a:r>
            <a:r>
              <a:rPr lang="en-US" sz="4300" dirty="0" smtClean="0"/>
              <a:t> Baird </a:t>
            </a:r>
          </a:p>
          <a:p>
            <a:r>
              <a:rPr lang="en-US" sz="4300" dirty="0" smtClean="0"/>
              <a:t>VW </a:t>
            </a:r>
            <a:r>
              <a:rPr lang="en-US" sz="4300" dirty="0" err="1" smtClean="0"/>
              <a:t>Betltle</a:t>
            </a:r>
            <a:r>
              <a:rPr lang="en-US" sz="4300" dirty="0" smtClean="0"/>
              <a:t> </a:t>
            </a:r>
            <a:r>
              <a:rPr lang="en-US" sz="4300" dirty="0" err="1" smtClean="0"/>
              <a:t>mulai</a:t>
            </a:r>
            <a:r>
              <a:rPr lang="en-US" sz="4300" dirty="0" smtClean="0"/>
              <a:t> </a:t>
            </a:r>
            <a:r>
              <a:rPr lang="en-US" sz="4300" dirty="0" err="1" smtClean="0"/>
              <a:t>diproduksi</a:t>
            </a:r>
            <a:endParaRPr lang="en-US" sz="4300" dirty="0" smtClean="0"/>
          </a:p>
          <a:p>
            <a:r>
              <a:rPr lang="en-US" sz="4300" dirty="0" err="1" smtClean="0"/>
              <a:t>Penggunaan</a:t>
            </a:r>
            <a:r>
              <a:rPr lang="en-US" sz="4300" dirty="0" smtClean="0"/>
              <a:t> </a:t>
            </a:r>
            <a:r>
              <a:rPr lang="en-US" sz="4300" dirty="0" err="1" smtClean="0"/>
              <a:t>bom</a:t>
            </a:r>
            <a:r>
              <a:rPr lang="en-US" sz="4300" dirty="0" smtClean="0"/>
              <a:t> atom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kali</a:t>
            </a:r>
          </a:p>
          <a:p>
            <a:r>
              <a:rPr lang="en-US" sz="4300" dirty="0" err="1" smtClean="0"/>
              <a:t>Ditemukannya</a:t>
            </a:r>
            <a:r>
              <a:rPr lang="en-US" sz="4300" dirty="0" smtClean="0"/>
              <a:t> transistor</a:t>
            </a:r>
          </a:p>
          <a:p>
            <a:pPr>
              <a:buNone/>
            </a:pPr>
            <a:r>
              <a:rPr lang="en-US" sz="4300" b="1" dirty="0" err="1" smtClean="0"/>
              <a:t>Perkembangan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zaman</a:t>
            </a:r>
            <a:r>
              <a:rPr lang="en-US" sz="4300" b="1" dirty="0" smtClean="0"/>
              <a:t> 1950-1975</a:t>
            </a:r>
          </a:p>
          <a:p>
            <a:r>
              <a:rPr lang="en-US" sz="4300" dirty="0" err="1" smtClean="0"/>
              <a:t>Penggunaan</a:t>
            </a:r>
            <a:r>
              <a:rPr lang="en-US" sz="4300" dirty="0" smtClean="0"/>
              <a:t> </a:t>
            </a:r>
            <a:r>
              <a:rPr lang="en-US" sz="4300" dirty="0" err="1" smtClean="0"/>
              <a:t>komputer</a:t>
            </a:r>
            <a:r>
              <a:rPr lang="en-US" sz="4300" dirty="0" smtClean="0"/>
              <a:t> </a:t>
            </a:r>
            <a:r>
              <a:rPr lang="en-US" sz="4300" dirty="0" err="1" smtClean="0"/>
              <a:t>di</a:t>
            </a:r>
            <a:r>
              <a:rPr lang="en-US" sz="4300" dirty="0" smtClean="0"/>
              <a:t> supermarket (1960)</a:t>
            </a:r>
          </a:p>
          <a:p>
            <a:r>
              <a:rPr lang="en-US" sz="4300" dirty="0" err="1" smtClean="0"/>
              <a:t>Peluncuran</a:t>
            </a:r>
            <a:r>
              <a:rPr lang="en-US" sz="4300" dirty="0" smtClean="0"/>
              <a:t> Sputnik, </a:t>
            </a:r>
            <a:r>
              <a:rPr lang="en-US" sz="4300" dirty="0" err="1" smtClean="0"/>
              <a:t>satelit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</a:t>
            </a:r>
            <a:r>
              <a:rPr lang="en-US" sz="4300" dirty="0" err="1" smtClean="0"/>
              <a:t>oleh</a:t>
            </a:r>
            <a:r>
              <a:rPr lang="en-US" sz="4300" dirty="0" smtClean="0"/>
              <a:t> USSR</a:t>
            </a:r>
          </a:p>
          <a:p>
            <a:r>
              <a:rPr lang="en-US" sz="4300" dirty="0" err="1" smtClean="0"/>
              <a:t>Komunikasi</a:t>
            </a:r>
            <a:r>
              <a:rPr lang="en-US" sz="4300" dirty="0" smtClean="0"/>
              <a:t> </a:t>
            </a:r>
            <a:r>
              <a:rPr lang="en-US" sz="4300" dirty="0" err="1" smtClean="0"/>
              <a:t>satelit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</a:t>
            </a:r>
            <a:r>
              <a:rPr lang="en-US" sz="4300" dirty="0" smtClean="0"/>
              <a:t> Telstar</a:t>
            </a:r>
          </a:p>
          <a:p>
            <a:r>
              <a:rPr lang="en-US" sz="4300" dirty="0" err="1" smtClean="0"/>
              <a:t>Amerika</a:t>
            </a:r>
            <a:r>
              <a:rPr lang="en-US" sz="4300" dirty="0" smtClean="0"/>
              <a:t> </a:t>
            </a:r>
            <a:r>
              <a:rPr lang="en-US" sz="4300" dirty="0" err="1" smtClean="0"/>
              <a:t>melaksanakan</a:t>
            </a:r>
            <a:r>
              <a:rPr lang="en-US" sz="4300" dirty="0" smtClean="0"/>
              <a:t> </a:t>
            </a:r>
            <a:r>
              <a:rPr lang="en-US" sz="4300" dirty="0" err="1" smtClean="0"/>
              <a:t>pendaratan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pertamanya</a:t>
            </a:r>
            <a:r>
              <a:rPr lang="en-US" sz="4300" dirty="0" smtClean="0"/>
              <a:t> </a:t>
            </a:r>
            <a:r>
              <a:rPr lang="en-US" sz="4300" dirty="0" err="1" smtClean="0"/>
              <a:t>di</a:t>
            </a:r>
            <a:r>
              <a:rPr lang="en-US" sz="4300" dirty="0" smtClean="0"/>
              <a:t> </a:t>
            </a:r>
            <a:r>
              <a:rPr lang="en-US" sz="4300" dirty="0" err="1" smtClean="0"/>
              <a:t>bulan</a:t>
            </a:r>
            <a:endParaRPr lang="en-US" sz="4300" dirty="0" smtClean="0"/>
          </a:p>
          <a:p>
            <a:pPr>
              <a:buNone/>
            </a:pPr>
            <a:r>
              <a:rPr lang="en-US" sz="4300" b="1" dirty="0" err="1" smtClean="0"/>
              <a:t>Perkembangan</a:t>
            </a:r>
            <a:r>
              <a:rPr lang="en-US" sz="4300" b="1" dirty="0" smtClean="0"/>
              <a:t>  1975-1990</a:t>
            </a:r>
          </a:p>
          <a:p>
            <a:r>
              <a:rPr lang="en-US" sz="4300" dirty="0" smtClean="0"/>
              <a:t>Concord  </a:t>
            </a:r>
            <a:r>
              <a:rPr lang="en-US" sz="4300" dirty="0" err="1" smtClean="0"/>
              <a:t>pertamakali</a:t>
            </a:r>
            <a:r>
              <a:rPr lang="en-US" sz="4300" dirty="0" smtClean="0"/>
              <a:t> </a:t>
            </a:r>
            <a:r>
              <a:rPr lang="en-US" sz="4300" dirty="0" err="1" smtClean="0"/>
              <a:t>digunakan</a:t>
            </a:r>
            <a:r>
              <a:rPr lang="en-US" sz="4300" dirty="0" smtClean="0"/>
              <a:t> </a:t>
            </a:r>
            <a:r>
              <a:rPr lang="en-US" sz="4300" dirty="0" err="1" smtClean="0"/>
              <a:t>sebagai</a:t>
            </a:r>
            <a:r>
              <a:rPr lang="en-US" sz="4300" dirty="0" smtClean="0"/>
              <a:t> </a:t>
            </a:r>
            <a:r>
              <a:rPr lang="en-US" sz="4300" dirty="0" err="1" smtClean="0"/>
              <a:t>pesawat</a:t>
            </a:r>
            <a:r>
              <a:rPr lang="en-US" sz="4300" dirty="0" smtClean="0"/>
              <a:t> </a:t>
            </a:r>
            <a:r>
              <a:rPr lang="en-US" sz="4300" dirty="0" err="1" smtClean="0"/>
              <a:t>supersonik</a:t>
            </a:r>
            <a:r>
              <a:rPr lang="en-US" sz="4300" dirty="0" smtClean="0"/>
              <a:t> </a:t>
            </a:r>
            <a:r>
              <a:rPr lang="en-US" sz="4300" dirty="0" err="1" smtClean="0"/>
              <a:t>antara</a:t>
            </a:r>
            <a:r>
              <a:rPr lang="en-US" sz="4300" dirty="0" smtClean="0"/>
              <a:t> </a:t>
            </a:r>
            <a:r>
              <a:rPr lang="en-US" sz="4300" dirty="0" err="1" smtClean="0"/>
              <a:t>Eropa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AS</a:t>
            </a:r>
          </a:p>
          <a:p>
            <a:r>
              <a:rPr lang="en-US" sz="4300" dirty="0" err="1" smtClean="0"/>
              <a:t>Pesawat</a:t>
            </a:r>
            <a:r>
              <a:rPr lang="en-US" sz="4300" dirty="0" smtClean="0"/>
              <a:t> </a:t>
            </a:r>
            <a:r>
              <a:rPr lang="en-US" sz="4300" dirty="0" err="1" smtClean="0"/>
              <a:t>ulang</a:t>
            </a:r>
            <a:r>
              <a:rPr lang="en-US" sz="4300" dirty="0" smtClean="0"/>
              <a:t> </a:t>
            </a:r>
            <a:r>
              <a:rPr lang="en-US" sz="4300" dirty="0" err="1" smtClean="0"/>
              <a:t>alik</a:t>
            </a:r>
            <a:r>
              <a:rPr lang="en-US" sz="4300" dirty="0" smtClean="0"/>
              <a:t> Columbia </a:t>
            </a:r>
            <a:r>
              <a:rPr lang="en-US" sz="4300" dirty="0" err="1" smtClean="0"/>
              <a:t>digunakan</a:t>
            </a:r>
            <a:r>
              <a:rPr lang="en-US" sz="4300" dirty="0" smtClean="0"/>
              <a:t> </a:t>
            </a:r>
            <a:r>
              <a:rPr lang="en-US" sz="4300" dirty="0" err="1" smtClean="0"/>
              <a:t>sebagai</a:t>
            </a:r>
            <a:r>
              <a:rPr lang="en-US" sz="4300" dirty="0" smtClean="0"/>
              <a:t> space travel</a:t>
            </a:r>
          </a:p>
          <a:p>
            <a:r>
              <a:rPr lang="en-US" sz="4300" dirty="0" err="1" smtClean="0"/>
              <a:t>Operasi</a:t>
            </a:r>
            <a:r>
              <a:rPr lang="en-US" sz="4300" dirty="0" smtClean="0"/>
              <a:t> </a:t>
            </a:r>
            <a:r>
              <a:rPr lang="en-US" sz="4300" dirty="0" err="1" smtClean="0"/>
              <a:t>jantung</a:t>
            </a:r>
            <a:r>
              <a:rPr lang="en-US" sz="4300" dirty="0" smtClean="0"/>
              <a:t> </a:t>
            </a:r>
            <a:r>
              <a:rPr lang="en-US" sz="4300" dirty="0" err="1" smtClean="0"/>
              <a:t>pertama</a:t>
            </a:r>
            <a:endParaRPr lang="en-US" sz="4300" dirty="0" smtClean="0"/>
          </a:p>
          <a:p>
            <a:pPr>
              <a:buNone/>
            </a:pPr>
            <a:r>
              <a:rPr lang="en-US" sz="4300" b="1" dirty="0" err="1" smtClean="0"/>
              <a:t>Perkembangan</a:t>
            </a:r>
            <a:r>
              <a:rPr lang="en-US" sz="4300" b="1" dirty="0" smtClean="0"/>
              <a:t>  1975-1990</a:t>
            </a:r>
          </a:p>
          <a:p>
            <a:r>
              <a:rPr lang="en-US" sz="4300" dirty="0" smtClean="0"/>
              <a:t>Robot </a:t>
            </a:r>
            <a:r>
              <a:rPr lang="en-US" sz="4300" dirty="0" err="1" smtClean="0"/>
              <a:t>mendarat</a:t>
            </a:r>
            <a:r>
              <a:rPr lang="en-US" sz="4300" dirty="0" smtClean="0"/>
              <a:t> </a:t>
            </a:r>
            <a:r>
              <a:rPr lang="en-US" sz="4300" dirty="0" err="1" smtClean="0"/>
              <a:t>di</a:t>
            </a:r>
            <a:r>
              <a:rPr lang="en-US" sz="4300" dirty="0" smtClean="0"/>
              <a:t> Mars</a:t>
            </a:r>
          </a:p>
          <a:p>
            <a:r>
              <a:rPr lang="en-US" sz="4300" dirty="0" err="1" smtClean="0"/>
              <a:t>Terowongan</a:t>
            </a:r>
            <a:r>
              <a:rPr lang="en-US" sz="4300" dirty="0" smtClean="0"/>
              <a:t> </a:t>
            </a:r>
            <a:r>
              <a:rPr lang="en-US" sz="4300" dirty="0" err="1" smtClean="0"/>
              <a:t>antara</a:t>
            </a:r>
            <a:r>
              <a:rPr lang="en-US" sz="4300" dirty="0" smtClean="0"/>
              <a:t> </a:t>
            </a:r>
            <a:r>
              <a:rPr lang="en-US" sz="4300" dirty="0" err="1" smtClean="0"/>
              <a:t>inggris</a:t>
            </a:r>
            <a:r>
              <a:rPr lang="en-US" sz="4300" dirty="0" smtClean="0"/>
              <a:t>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perancis</a:t>
            </a:r>
            <a:r>
              <a:rPr lang="en-US" sz="4300" dirty="0" smtClean="0"/>
              <a:t> </a:t>
            </a:r>
            <a:r>
              <a:rPr lang="en-US" sz="4300" dirty="0" err="1" smtClean="0"/>
              <a:t>diselesaikan</a:t>
            </a:r>
            <a:endParaRPr lang="en-US" sz="4300" dirty="0" smtClean="0"/>
          </a:p>
          <a:p>
            <a:r>
              <a:rPr lang="en-US" sz="4300" dirty="0" smtClean="0"/>
              <a:t>GPS </a:t>
            </a:r>
            <a:r>
              <a:rPr lang="en-US" sz="4300" dirty="0" err="1" smtClean="0"/>
              <a:t>digunakan</a:t>
            </a:r>
            <a:r>
              <a:rPr lang="en-US" sz="4300" dirty="0" smtClean="0"/>
              <a:t> </a:t>
            </a:r>
            <a:r>
              <a:rPr lang="en-US" sz="4300" dirty="0" err="1" smtClean="0"/>
              <a:t>untuk</a:t>
            </a:r>
            <a:r>
              <a:rPr lang="en-US" sz="4300" dirty="0" smtClean="0"/>
              <a:t> </a:t>
            </a:r>
            <a:r>
              <a:rPr lang="en-US" sz="4300" dirty="0" err="1" smtClean="0"/>
              <a:t>mencari</a:t>
            </a:r>
            <a:r>
              <a:rPr lang="en-US" sz="4300" dirty="0" smtClean="0"/>
              <a:t> </a:t>
            </a:r>
            <a:r>
              <a:rPr lang="en-US" sz="4300" dirty="0" err="1" smtClean="0"/>
              <a:t>informasi</a:t>
            </a:r>
            <a:r>
              <a:rPr lang="en-US" sz="4300" dirty="0" smtClean="0"/>
              <a:t> </a:t>
            </a:r>
            <a:r>
              <a:rPr lang="en-US" sz="4300" dirty="0" err="1" smtClean="0"/>
              <a:t>cuaca</a:t>
            </a:r>
            <a:r>
              <a:rPr lang="en-US" sz="4300" dirty="0" smtClean="0"/>
              <a:t>, </a:t>
            </a:r>
            <a:r>
              <a:rPr lang="en-US" sz="4300" dirty="0" err="1" smtClean="0"/>
              <a:t>dan</a:t>
            </a:r>
            <a:r>
              <a:rPr lang="en-US" sz="4300" dirty="0" smtClean="0"/>
              <a:t> </a:t>
            </a:r>
            <a:r>
              <a:rPr lang="en-US" sz="4300" dirty="0" err="1" smtClean="0"/>
              <a:t>aplikasi</a:t>
            </a:r>
            <a:r>
              <a:rPr lang="en-US" sz="4300" dirty="0" smtClean="0"/>
              <a:t> </a:t>
            </a:r>
            <a:r>
              <a:rPr lang="en-US" sz="4300" dirty="0" err="1" smtClean="0"/>
              <a:t>lainnya</a:t>
            </a:r>
            <a:endParaRPr lang="en-US" sz="4300" dirty="0" smtClean="0"/>
          </a:p>
          <a:p>
            <a:r>
              <a:rPr lang="en-US" sz="4300" dirty="0" err="1" smtClean="0"/>
              <a:t>Handphone</a:t>
            </a:r>
            <a:r>
              <a:rPr lang="en-US" sz="4300" dirty="0" smtClean="0"/>
              <a:t>, internet, </a:t>
            </a:r>
            <a:r>
              <a:rPr lang="en-US" sz="4300" dirty="0" err="1" smtClean="0"/>
              <a:t>dll</a:t>
            </a:r>
            <a:endParaRPr lang="en-US" sz="43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1"/>
            <a:ext cx="4267200" cy="762000"/>
          </a:xfr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dirty="0" err="1" smtClean="0"/>
              <a:t>Pekembangan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124200"/>
            <a:ext cx="4267200" cy="76200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Meningkatnya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419600"/>
            <a:ext cx="4267200" cy="76200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Kemudahan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876800" y="2895600"/>
            <a:ext cx="1981200" cy="1219200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1"/>
          </p:cNvCxnSpPr>
          <p:nvPr/>
        </p:nvCxnSpPr>
        <p:spPr>
          <a:xfrm rot="10800000">
            <a:off x="4572000" y="2057402"/>
            <a:ext cx="304800" cy="1447798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1"/>
            <a:endCxn id="5" idx="3"/>
          </p:cNvCxnSpPr>
          <p:nvPr/>
        </p:nvCxnSpPr>
        <p:spPr>
          <a:xfrm rot="10800000" flipV="1">
            <a:off x="4572000" y="3505200"/>
            <a:ext cx="304800" cy="129540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2"/>
            <a:endCxn id="4" idx="0"/>
          </p:cNvCxnSpPr>
          <p:nvPr/>
        </p:nvCxnSpPr>
        <p:spPr>
          <a:xfrm rot="5400000">
            <a:off x="2209801" y="2895600"/>
            <a:ext cx="457199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2210594" y="4190206"/>
            <a:ext cx="457199" cy="1588"/>
          </a:xfrm>
          <a:prstGeom prst="straightConnector1">
            <a:avLst/>
          </a:prstGeom>
          <a:ln w="38100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934200" y="2667000"/>
            <a:ext cx="2057400" cy="1752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pertanian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Kimia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Sipil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Komputer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Industri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err="1" smtClean="0"/>
              <a:t>Teknologi</a:t>
            </a:r>
            <a:r>
              <a:rPr lang="en-US" sz="1600" dirty="0" smtClean="0"/>
              <a:t> </a:t>
            </a:r>
            <a:r>
              <a:rPr lang="en-US" sz="1600" dirty="0" err="1" smtClean="0"/>
              <a:t>Mesin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b="1" dirty="0" smtClean="0"/>
              <a:t>“</a:t>
            </a:r>
            <a:r>
              <a:rPr lang="en-US" sz="1600" b="1" dirty="0" err="1" smtClean="0"/>
              <a:t>Pengetahuan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terbaru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keahlian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pengetahuan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praktik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produksi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konsumsi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distribusi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produk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layanan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proses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pembangunan</a:t>
            </a:r>
            <a:r>
              <a:rPr lang="en-US" sz="1600" b="1" dirty="0" smtClean="0"/>
              <a:t>” </a:t>
            </a:r>
          </a:p>
          <a:p>
            <a:pPr algn="ctr">
              <a:buNone/>
            </a:pPr>
            <a:r>
              <a:rPr lang="en-US" sz="1200" i="1" dirty="0" smtClean="0"/>
              <a:t>Mitchell F. Rice : Information and communication Technologies and the global digital divide – Technology Transfer, Development, and Least Developing countries”</a:t>
            </a:r>
          </a:p>
          <a:p>
            <a:pPr algn="ctr">
              <a:buNone/>
            </a:pPr>
            <a:endParaRPr lang="en-US" sz="1600" i="1" dirty="0"/>
          </a:p>
          <a:p>
            <a:pPr algn="ctr">
              <a:buNone/>
            </a:pPr>
            <a:endParaRPr lang="en-US" sz="1600" i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228600" y="2743200"/>
            <a:ext cx="8610600" cy="3886200"/>
            <a:chOff x="228600" y="2743200"/>
            <a:chExt cx="8610600" cy="3886200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57200" y="2743200"/>
              <a:ext cx="8229600" cy="53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DIAGRAM DEFINISI TEKNOLOGI</a:t>
              </a: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1100" i="1" dirty="0" err="1" smtClean="0"/>
                <a:t>Sumber</a:t>
              </a:r>
              <a:r>
                <a:rPr lang="en-US" sz="1100" i="1" dirty="0" smtClean="0"/>
                <a:t> : </a:t>
              </a:r>
              <a:r>
                <a:rPr lang="en-US" sz="1100" i="1" dirty="0" err="1" smtClean="0"/>
                <a:t>Holzapple</a:t>
              </a:r>
              <a:r>
                <a:rPr lang="en-US" sz="1100" i="1" dirty="0" smtClean="0"/>
                <a:t>, Concepts in Engineering</a:t>
              </a:r>
              <a:endParaRPr kumimoji="0" lang="en-US" sz="11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28600" y="4343400"/>
              <a:ext cx="1828800" cy="762000"/>
            </a:xfrm>
            <a:prstGeom prst="ellipse">
              <a:avLst/>
            </a:prstGeom>
            <a:solidFill>
              <a:srgbClr val="FF00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TECHNOLOGY</a:t>
              </a:r>
              <a:endParaRPr lang="en-US" sz="15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38400" y="3962400"/>
              <a:ext cx="1600200" cy="3048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Knowledge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4572000"/>
              <a:ext cx="1600200" cy="3048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Skill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8400" y="5181600"/>
              <a:ext cx="1600200" cy="3048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Practices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4343400"/>
              <a:ext cx="1600200" cy="75895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Distribution &amp;</a:t>
              </a:r>
            </a:p>
            <a:p>
              <a:pPr algn="ctr"/>
              <a:r>
                <a:rPr lang="en-US" dirty="0" smtClean="0"/>
                <a:t>Consumption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0" y="3276600"/>
              <a:ext cx="1600200" cy="4572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Production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5715000"/>
              <a:ext cx="1600200" cy="4572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Services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010400" y="4343400"/>
              <a:ext cx="1828800" cy="762000"/>
            </a:xfrm>
            <a:prstGeom prst="ellipse">
              <a:avLst/>
            </a:prstGeom>
            <a:solidFill>
              <a:srgbClr val="FF00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b="1" dirty="0" smtClean="0"/>
                <a:t>Economic Growth</a:t>
              </a:r>
              <a:endParaRPr lang="en-US" sz="1500" b="1" dirty="0"/>
            </a:p>
          </p:txBody>
        </p:sp>
        <p:cxnSp>
          <p:nvCxnSpPr>
            <p:cNvPr id="17" name="Straight Arrow Connector 16"/>
            <p:cNvCxnSpPr>
              <a:stCxn id="5" idx="6"/>
              <a:endCxn id="7" idx="1"/>
            </p:cNvCxnSpPr>
            <p:nvPr/>
          </p:nvCxnSpPr>
          <p:spPr>
            <a:xfrm>
              <a:off x="2057400" y="47244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3"/>
              <a:endCxn id="9" idx="1"/>
            </p:cNvCxnSpPr>
            <p:nvPr/>
          </p:nvCxnSpPr>
          <p:spPr>
            <a:xfrm flipV="1">
              <a:off x="4038600" y="4722876"/>
              <a:ext cx="533400" cy="1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6172200" y="4724400"/>
              <a:ext cx="762000" cy="15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5" idx="6"/>
              <a:endCxn id="8" idx="1"/>
            </p:cNvCxnSpPr>
            <p:nvPr/>
          </p:nvCxnSpPr>
          <p:spPr>
            <a:xfrm>
              <a:off x="2057400" y="4724400"/>
              <a:ext cx="381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" idx="6"/>
              <a:endCxn id="6" idx="1"/>
            </p:cNvCxnSpPr>
            <p:nvPr/>
          </p:nvCxnSpPr>
          <p:spPr>
            <a:xfrm flipV="1">
              <a:off x="2057400" y="4114800"/>
              <a:ext cx="381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267200" y="35052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267200" y="5943600"/>
              <a:ext cx="304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48000" y="4724400"/>
              <a:ext cx="2438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" idx="3"/>
            </p:cNvCxnSpPr>
            <p:nvPr/>
          </p:nvCxnSpPr>
          <p:spPr>
            <a:xfrm>
              <a:off x="4038600" y="4114800"/>
              <a:ext cx="2286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4038600" y="5334000"/>
              <a:ext cx="2286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5295106" y="4761706"/>
              <a:ext cx="2514600" cy="158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172200" y="3505200"/>
              <a:ext cx="381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172200" y="6019800"/>
              <a:ext cx="381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572000" y="3810000"/>
              <a:ext cx="16002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 </a:t>
              </a:r>
              <a:r>
                <a:rPr lang="en-US" sz="1050" dirty="0" smtClean="0">
                  <a:solidFill>
                    <a:schemeClr val="tx1"/>
                  </a:solidFill>
                </a:rPr>
                <a:t>Food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Energy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Material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572000" y="5105400"/>
              <a:ext cx="16002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Transportation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Communication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572000" y="6172200"/>
              <a:ext cx="16002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Trading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050" dirty="0" smtClean="0">
                  <a:solidFill>
                    <a:schemeClr val="tx1"/>
                  </a:solidFill>
                </a:rPr>
                <a:t>Banking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/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b="1" dirty="0" err="1" smtClean="0"/>
              <a:t>Artinya</a:t>
            </a:r>
            <a:r>
              <a:rPr lang="en-US" b="1" dirty="0" smtClean="0"/>
              <a:t> 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.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terpacu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/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keberlangsungan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hidup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90600" y="3352800"/>
            <a:ext cx="1524000" cy="381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4114800"/>
            <a:ext cx="15240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029200"/>
            <a:ext cx="15240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5715000"/>
            <a:ext cx="15240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Research &amp; development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124200" y="3886200"/>
            <a:ext cx="22098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  <a:endCxn id="8" idx="1"/>
          </p:cNvCxnSpPr>
          <p:nvPr/>
        </p:nvCxnSpPr>
        <p:spPr>
          <a:xfrm>
            <a:off x="2514600" y="3543300"/>
            <a:ext cx="933218" cy="4879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8" idx="2"/>
          </p:cNvCxnSpPr>
          <p:nvPr/>
        </p:nvCxnSpPr>
        <p:spPr>
          <a:xfrm>
            <a:off x="2514600" y="43815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8" idx="3"/>
          </p:cNvCxnSpPr>
          <p:nvPr/>
        </p:nvCxnSpPr>
        <p:spPr>
          <a:xfrm flipV="1">
            <a:off x="2514600" y="4731730"/>
            <a:ext cx="933218" cy="564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0"/>
            <a:endCxn id="8" idx="4"/>
          </p:cNvCxnSpPr>
          <p:nvPr/>
        </p:nvCxnSpPr>
        <p:spPr>
          <a:xfrm rot="5400000" flipH="1" flipV="1">
            <a:off x="3790950" y="52768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019800" y="3886200"/>
            <a:ext cx="2209800" cy="990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334000" y="43434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parameter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752600"/>
            <a:ext cx="3733800" cy="60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endParaRPr lang="en-US" sz="2000" dirty="0"/>
          </a:p>
        </p:txBody>
      </p:sp>
      <p:sp>
        <p:nvSpPr>
          <p:cNvPr id="4" name="Quad Arrow 3"/>
          <p:cNvSpPr/>
          <p:nvPr/>
        </p:nvSpPr>
        <p:spPr>
          <a:xfrm>
            <a:off x="2971800" y="2209800"/>
            <a:ext cx="2590800" cy="2286000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TECHNOLOGY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2600" y="3048000"/>
            <a:ext cx="167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3124200"/>
            <a:ext cx="205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76600" y="4495800"/>
            <a:ext cx="205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Negara</a:t>
            </a:r>
          </a:p>
          <a:p>
            <a:r>
              <a:rPr lang="en-US" sz="1800" dirty="0" err="1" smtClean="0"/>
              <a:t>Politik</a:t>
            </a:r>
            <a:endParaRPr lang="en-US" sz="1800" dirty="0" smtClean="0"/>
          </a:p>
          <a:p>
            <a:r>
              <a:rPr lang="en-US" sz="1800" dirty="0" err="1" smtClean="0"/>
              <a:t>Pertahanan</a:t>
            </a:r>
            <a:r>
              <a:rPr lang="en-US" sz="1800" dirty="0" smtClean="0"/>
              <a:t> </a:t>
            </a:r>
            <a:r>
              <a:rPr lang="en-US" sz="1800" dirty="0" err="1" smtClean="0"/>
              <a:t>nasional</a:t>
            </a:r>
            <a:endParaRPr lang="en-US" sz="1800" dirty="0" smtClean="0"/>
          </a:p>
          <a:p>
            <a:r>
              <a:rPr lang="en-US" sz="1800" dirty="0" err="1" smtClean="0"/>
              <a:t>Peraturan</a:t>
            </a:r>
            <a:r>
              <a:rPr lang="en-US" sz="1800" dirty="0" smtClean="0"/>
              <a:t>/UU</a:t>
            </a:r>
          </a:p>
          <a:p>
            <a:r>
              <a:rPr lang="en-US" sz="1800" dirty="0" err="1" smtClean="0"/>
              <a:t>Pendidikan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05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penerapan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WHY??? Indonesia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pertumbuhan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bagus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597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Awal Mula Rekayasa Teknologi 2</vt:lpstr>
      <vt:lpstr>Teknologi bergerak mengikuti zaman</vt:lpstr>
      <vt:lpstr>Teknologi bergerak mengikuti zaman</vt:lpstr>
      <vt:lpstr>Teknologi bergerak mengikuti zaman</vt:lpstr>
      <vt:lpstr>Slide 5</vt:lpstr>
      <vt:lpstr>Teknologi???</vt:lpstr>
      <vt:lpstr>Pertumbuhan Teknologi</vt:lpstr>
      <vt:lpstr>Hubungan antar empat parameter </vt:lpstr>
      <vt:lpstr>Faktor Eksternal Pertumbuhan Teknologi</vt:lpstr>
      <vt:lpstr>Arah Pertumbuhan Teknologi</vt:lpstr>
    </vt:vector>
  </TitlesOfParts>
  <Company>psikologi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Awal Mula Rekayasa Teknologi 2</dc:title>
  <dc:creator>oki mardiawan</dc:creator>
  <cp:lastModifiedBy>axioo</cp:lastModifiedBy>
  <cp:revision>21</cp:revision>
  <dcterms:created xsi:type="dcterms:W3CDTF">2009-09-28T11:33:46Z</dcterms:created>
  <dcterms:modified xsi:type="dcterms:W3CDTF">2012-10-17T04:42:33Z</dcterms:modified>
</cp:coreProperties>
</file>